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221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179.xml" ContentType="application/vnd.openxmlformats-officedocument.presentationml.notesSlide+xml"/>
  <Override PartName="/ppt/slides/slide158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157.xml" ContentType="application/vnd.openxmlformats-officedocument.presentationml.notes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diagrams/colors4.xml" ContentType="application/vnd.openxmlformats-officedocument.drawingml.diagramColors+xml"/>
  <Override PartName="/ppt/notesSlides/notesSlide135.xml" ContentType="application/vnd.openxmlformats-officedocument.presentationml.notesSlide+xml"/>
  <Override PartName="/ppt/notesSlides/notesSlide182.xml" ContentType="application/vnd.openxmlformats-officedocument.presentationml.notes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Default Extension="png" ContentType="image/png"/>
  <Override PartName="/ppt/notesSlides/notesSlide79.xml" ContentType="application/vnd.openxmlformats-officedocument.presentationml.notes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diagrams/quickStyle3.xml" ContentType="application/vnd.openxmlformats-officedocument.drawingml.diagramStyle+xml"/>
  <Override PartName="/ppt/notesSlides/notesSlide57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60.xml" ContentType="application/vnd.openxmlformats-officedocument.presentationml.notes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diagrams/layout6.xml" ContentType="application/vnd.openxmlformats-officedocument.drawingml.diagramLayout+xml"/>
  <Override PartName="/ppt/notesSlides/notesSlide35.xml" ContentType="application/vnd.openxmlformats-officedocument.presentationml.notesSlide+xml"/>
  <Override PartName="/ppt/notesSlides/notesSlide82.xml" ContentType="application/vnd.openxmlformats-officedocument.presentationml.notesSlide+xml"/>
  <Override PartName="/ppt/slides/slide2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77.xml" ContentType="application/vnd.openxmlformats-officedocument.presentationml.slide+xml"/>
  <Override PartName="/ppt/diagrams/drawing8.xml" ContentType="application/vnd.ms-office.drawingml.diagramDrawing+xml"/>
  <Override PartName="/ppt/notesSlides/notesSlide129.xml" ContentType="application/vnd.openxmlformats-officedocument.presentationml.notesSlide+xml"/>
  <Override PartName="/ppt/notesSlides/notesSlide176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278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5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diagrams/colors1.xml" ContentType="application/vnd.openxmlformats-officedocument.drawingml.diagramColors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diagrams/layout3.xml" ContentType="application/vnd.openxmlformats-officedocument.drawingml.diagramLayout+xml"/>
  <Override PartName="/ppt/notesSlides/notesSlide148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notesSlides/notesSlide126.xml" ContentType="application/vnd.openxmlformats-officedocument.presentationml.notesSlide+xml"/>
  <Override PartName="/ppt/notesSlides/notesSlide173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51.xml" ContentType="application/vnd.openxmlformats-officedocument.presentationml.notesSlide+xml"/>
  <Override PartName="/ppt/slides/slide130.xml" ContentType="application/vnd.openxmlformats-officedocument.presentationml.slide+xml"/>
  <Override PartName="/ppt/slides/slide228.xml" ContentType="application/vnd.openxmlformats-officedocument.presentationml.slide+xml"/>
  <Override PartName="/ppt/slides/slide275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35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9.xml" ContentType="application/vnd.openxmlformats-officedocument.drawingml.diagramData+xml"/>
  <Override PartName="/ppt/slides/slide168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notesSlides/notesSlide167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5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89.xml" ContentType="application/vnd.openxmlformats-officedocument.presentationml.notesSlide+xml"/>
  <Override PartName="/ppt/notesSlides/notesSlide145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diagrams/drawing2.xml" ContentType="application/vnd.ms-office.drawingml.diagramDrawing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81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notesSlides/notesSlide23.xml" ContentType="application/vnd.openxmlformats-officedocument.presentationml.notes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139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diagrams/drawing7.xml" ContentType="application/vnd.ms-office.drawingml.diagramDrawing+xml"/>
  <Override PartName="/ppt/notesSlides/notesSlide128.xml" ContentType="application/vnd.openxmlformats-officedocument.presentationml.notesSlide+xml"/>
  <Override PartName="/ppt/notesSlides/notesSlide175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64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tags/tag1.xml" ContentType="application/vnd.openxmlformats-officedocument.presentationml.tags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69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31.xml" ContentType="application/vnd.openxmlformats-officedocument.presentationml.notesSlide+xml"/>
  <Override PartName="/ppt/notesSlides/notesSlide15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147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diagrams/drawing4.xml" ContentType="application/vnd.ms-office.drawingml.diagramDrawing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83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6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50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notesSlides/notesSlide25.xml" ContentType="application/vnd.openxmlformats-officedocument.presentationml.notes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diagrams/drawing9.xml" ContentType="application/vnd.ms-office.drawingml.diagramDrawing+xml"/>
  <Override PartName="/ppt/notesSlides/notesSlide177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diagrams/quickStyle9.xml" ContentType="application/vnd.openxmlformats-officedocument.drawingml.diagramStyl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6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diagrams/colors2.xml" ContentType="application/vnd.openxmlformats-officedocument.drawingml.diagramColors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80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notesSlides/notesSlide22.xml" ContentType="application/vnd.openxmlformats-officedocument.presentationml.notesSlide+xml"/>
  <Override PartName="/ppt/diagrams/layout4.xml" ContentType="application/vnd.openxmlformats-officedocument.drawingml.diagramLayout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149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diagrams/drawing6.xml" ContentType="application/vnd.ms-office.drawingml.diagramDrawing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74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diagrams/quickStyle6.xml" ContentType="application/vnd.openxmlformats-officedocument.drawingml.diagramStyle+xml"/>
  <Override PartName="/ppt/notesSlides/notesSlide116.xml" ContentType="application/vnd.openxmlformats-officedocument.presentationml.notesSlide+xml"/>
  <Override PartName="/ppt/notesSlides/notesSlide163.xml" ContentType="application/vnd.openxmlformats-officedocument.presentationml.notesSlide+xml"/>
  <Override PartName="/ppt/slideMasters/slideMaster3.xml" ContentType="application/vnd.openxmlformats-officedocument.presentationml.slideMaster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68.xml" ContentType="application/vnd.openxmlformats-officedocument.presentationml.notesSlide+xml"/>
  <Override PartName="/ppt/slides/slide99.xml" ContentType="application/vnd.openxmlformats-officedocument.presentationml.slide+xml"/>
  <Override PartName="/ppt/diagrams/layout1.xml" ContentType="application/vnd.openxmlformats-officedocument.drawingml.diagramLayout+xml"/>
  <Override PartName="/ppt/notesSlides/notesSlide146.xml" ContentType="application/vnd.openxmlformats-officedocument.presentationml.notes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drawing3.xml" ContentType="application/vnd.ms-office.drawingml.diagramDrawing+xml"/>
  <Override PartName="/ppt/notesSlides/notesSlide68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71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quickStyle8.xml" ContentType="application/vnd.openxmlformats-officedocument.drawingml.diagramStyle+xml"/>
  <Override PartName="/ppt/notesSlides/notesSlide118.xml" ContentType="application/vnd.openxmlformats-officedocument.presentationml.notesSlide+xml"/>
  <Override PartName="/ppt/notesSlides/notesSlide165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143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notesSlides/notesSlide159.xml" ContentType="application/vnd.openxmlformats-officedocument.presentationml.notesSlide+xml"/>
  <Override PartName="/ppt/diagrams/colors6.xml" ContentType="application/vnd.openxmlformats-officedocument.drawingml.diagramColors+xml"/>
  <Override PartName="/ppt/notesSlides/notesSlide137.xml" ContentType="application/vnd.openxmlformats-officedocument.presentationml.notesSlide+xml"/>
  <Override PartName="/ppt/notesSlides/notesSlide184.xml" ContentType="application/vnd.openxmlformats-officedocument.presentationml.notes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141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theme/theme4.xml" ContentType="application/vnd.openxmlformats-officedocument.theme+xml"/>
  <Override PartName="/ppt/diagrams/quickStyle5.xml" ContentType="application/vnd.openxmlformats-officedocument.drawingml.diagramStyle+xml"/>
  <Override PartName="/ppt/notesSlides/notesSlide59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62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217.xml" ContentType="application/vnd.openxmlformats-officedocument.presentationml.slide+xml"/>
  <Override PartName="/ppt/slides/slide264.xml" ContentType="application/vnd.openxmlformats-officedocument.presentationml.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notesSlides/notesSlide37.xml" ContentType="application/vnd.openxmlformats-officedocument.presentationml.notesSlide+xml"/>
  <Override PartName="/ppt/diagrams/layout8.xml" ContentType="application/vnd.openxmlformats-officedocument.drawingml.diagramLayout+xml"/>
  <Override PartName="/ppt/notesSlides/notesSlide84.xml" ContentType="application/vnd.openxmlformats-officedocument.presentationml.notes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179.xml" ContentType="application/vnd.openxmlformats-officedocument.presentationml.slide+xml"/>
  <Override PartName="/ppt/notesSlides/notesSlide178.xml" ContentType="application/vnd.openxmlformats-officedocument.presentationml.notes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notesSlides/notesSlide4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  <p:sldMasterId id="2147483892" r:id="rId2"/>
    <p:sldMasterId id="2147483895" r:id="rId3"/>
  </p:sldMasterIdLst>
  <p:notesMasterIdLst>
    <p:notesMasterId r:id="rId300"/>
  </p:notesMasterIdLst>
  <p:sldIdLst>
    <p:sldId id="731" r:id="rId4"/>
    <p:sldId id="732" r:id="rId5"/>
    <p:sldId id="585" r:id="rId6"/>
    <p:sldId id="586" r:id="rId7"/>
    <p:sldId id="587" r:id="rId8"/>
    <p:sldId id="590" r:id="rId9"/>
    <p:sldId id="591" r:id="rId10"/>
    <p:sldId id="592" r:id="rId11"/>
    <p:sldId id="593" r:id="rId12"/>
    <p:sldId id="594" r:id="rId13"/>
    <p:sldId id="706" r:id="rId14"/>
    <p:sldId id="595" r:id="rId15"/>
    <p:sldId id="721" r:id="rId16"/>
    <p:sldId id="716" r:id="rId17"/>
    <p:sldId id="717" r:id="rId18"/>
    <p:sldId id="718" r:id="rId19"/>
    <p:sldId id="719" r:id="rId20"/>
    <p:sldId id="720" r:id="rId21"/>
    <p:sldId id="722" r:id="rId22"/>
    <p:sldId id="723" r:id="rId23"/>
    <p:sldId id="724" r:id="rId24"/>
    <p:sldId id="596" r:id="rId25"/>
    <p:sldId id="597" r:id="rId26"/>
    <p:sldId id="598" r:id="rId27"/>
    <p:sldId id="599" r:id="rId28"/>
    <p:sldId id="707" r:id="rId29"/>
    <p:sldId id="708" r:id="rId30"/>
    <p:sldId id="709" r:id="rId31"/>
    <p:sldId id="725" r:id="rId32"/>
    <p:sldId id="726" r:id="rId33"/>
    <p:sldId id="603" r:id="rId34"/>
    <p:sldId id="604" r:id="rId35"/>
    <p:sldId id="605" r:id="rId36"/>
    <p:sldId id="606" r:id="rId37"/>
    <p:sldId id="607" r:id="rId38"/>
    <p:sldId id="608" r:id="rId39"/>
    <p:sldId id="609" r:id="rId40"/>
    <p:sldId id="610" r:id="rId41"/>
    <p:sldId id="611" r:id="rId42"/>
    <p:sldId id="612" r:id="rId43"/>
    <p:sldId id="613" r:id="rId44"/>
    <p:sldId id="614" r:id="rId45"/>
    <p:sldId id="615" r:id="rId46"/>
    <p:sldId id="616" r:id="rId47"/>
    <p:sldId id="617" r:id="rId48"/>
    <p:sldId id="618" r:id="rId49"/>
    <p:sldId id="710" r:id="rId50"/>
    <p:sldId id="711" r:id="rId51"/>
    <p:sldId id="715" r:id="rId52"/>
    <p:sldId id="712" r:id="rId53"/>
    <p:sldId id="713" r:id="rId54"/>
    <p:sldId id="714" r:id="rId55"/>
    <p:sldId id="620" r:id="rId56"/>
    <p:sldId id="621" r:id="rId57"/>
    <p:sldId id="622" r:id="rId58"/>
    <p:sldId id="624" r:id="rId59"/>
    <p:sldId id="625" r:id="rId60"/>
    <p:sldId id="627" r:id="rId61"/>
    <p:sldId id="628" r:id="rId62"/>
    <p:sldId id="629" r:id="rId63"/>
    <p:sldId id="630" r:id="rId64"/>
    <p:sldId id="631" r:id="rId65"/>
    <p:sldId id="632" r:id="rId66"/>
    <p:sldId id="633" r:id="rId67"/>
    <p:sldId id="634" r:id="rId68"/>
    <p:sldId id="635" r:id="rId69"/>
    <p:sldId id="636" r:id="rId70"/>
    <p:sldId id="637" r:id="rId71"/>
    <p:sldId id="638" r:id="rId72"/>
    <p:sldId id="639" r:id="rId73"/>
    <p:sldId id="640" r:id="rId74"/>
    <p:sldId id="641" r:id="rId75"/>
    <p:sldId id="642" r:id="rId76"/>
    <p:sldId id="643" r:id="rId77"/>
    <p:sldId id="644" r:id="rId78"/>
    <p:sldId id="645" r:id="rId79"/>
    <p:sldId id="646" r:id="rId80"/>
    <p:sldId id="647" r:id="rId81"/>
    <p:sldId id="648" r:id="rId82"/>
    <p:sldId id="649" r:id="rId83"/>
    <p:sldId id="650" r:id="rId84"/>
    <p:sldId id="651" r:id="rId85"/>
    <p:sldId id="652" r:id="rId86"/>
    <p:sldId id="653" r:id="rId87"/>
    <p:sldId id="654" r:id="rId88"/>
    <p:sldId id="655" r:id="rId89"/>
    <p:sldId id="656" r:id="rId90"/>
    <p:sldId id="657" r:id="rId91"/>
    <p:sldId id="658" r:id="rId92"/>
    <p:sldId id="660" r:id="rId93"/>
    <p:sldId id="661" r:id="rId94"/>
    <p:sldId id="662" r:id="rId95"/>
    <p:sldId id="663" r:id="rId96"/>
    <p:sldId id="664" r:id="rId97"/>
    <p:sldId id="665" r:id="rId98"/>
    <p:sldId id="666" r:id="rId99"/>
    <p:sldId id="667" r:id="rId100"/>
    <p:sldId id="668" r:id="rId101"/>
    <p:sldId id="669" r:id="rId102"/>
    <p:sldId id="670" r:id="rId103"/>
    <p:sldId id="671" r:id="rId104"/>
    <p:sldId id="672" r:id="rId105"/>
    <p:sldId id="673" r:id="rId106"/>
    <p:sldId id="674" r:id="rId107"/>
    <p:sldId id="675" r:id="rId108"/>
    <p:sldId id="676" r:id="rId109"/>
    <p:sldId id="677" r:id="rId110"/>
    <p:sldId id="678" r:id="rId111"/>
    <p:sldId id="679" r:id="rId112"/>
    <p:sldId id="680" r:id="rId113"/>
    <p:sldId id="681" r:id="rId114"/>
    <p:sldId id="682" r:id="rId115"/>
    <p:sldId id="683" r:id="rId116"/>
    <p:sldId id="684" r:id="rId117"/>
    <p:sldId id="685" r:id="rId118"/>
    <p:sldId id="686" r:id="rId119"/>
    <p:sldId id="687" r:id="rId120"/>
    <p:sldId id="688" r:id="rId121"/>
    <p:sldId id="689" r:id="rId122"/>
    <p:sldId id="690" r:id="rId123"/>
    <p:sldId id="691" r:id="rId124"/>
    <p:sldId id="692" r:id="rId125"/>
    <p:sldId id="693" r:id="rId126"/>
    <p:sldId id="694" r:id="rId127"/>
    <p:sldId id="695" r:id="rId128"/>
    <p:sldId id="696" r:id="rId129"/>
    <p:sldId id="697" r:id="rId130"/>
    <p:sldId id="698" r:id="rId131"/>
    <p:sldId id="699" r:id="rId132"/>
    <p:sldId id="700" r:id="rId133"/>
    <p:sldId id="701" r:id="rId134"/>
    <p:sldId id="702" r:id="rId135"/>
    <p:sldId id="703" r:id="rId136"/>
    <p:sldId id="704" r:id="rId137"/>
    <p:sldId id="705" r:id="rId138"/>
    <p:sldId id="385" r:id="rId139"/>
    <p:sldId id="386" r:id="rId140"/>
    <p:sldId id="526" r:id="rId141"/>
    <p:sldId id="387" r:id="rId142"/>
    <p:sldId id="527" r:id="rId143"/>
    <p:sldId id="528" r:id="rId144"/>
    <p:sldId id="529" r:id="rId145"/>
    <p:sldId id="530" r:id="rId146"/>
    <p:sldId id="531" r:id="rId147"/>
    <p:sldId id="532" r:id="rId148"/>
    <p:sldId id="533" r:id="rId149"/>
    <p:sldId id="534" r:id="rId150"/>
    <p:sldId id="535" r:id="rId151"/>
    <p:sldId id="536" r:id="rId152"/>
    <p:sldId id="537" r:id="rId153"/>
    <p:sldId id="538" r:id="rId154"/>
    <p:sldId id="539" r:id="rId155"/>
    <p:sldId id="540" r:id="rId156"/>
    <p:sldId id="541" r:id="rId157"/>
    <p:sldId id="542" r:id="rId158"/>
    <p:sldId id="543" r:id="rId159"/>
    <p:sldId id="544" r:id="rId160"/>
    <p:sldId id="545" r:id="rId161"/>
    <p:sldId id="546" r:id="rId162"/>
    <p:sldId id="547" r:id="rId163"/>
    <p:sldId id="548" r:id="rId164"/>
    <p:sldId id="549" r:id="rId165"/>
    <p:sldId id="550" r:id="rId166"/>
    <p:sldId id="551" r:id="rId167"/>
    <p:sldId id="552" r:id="rId168"/>
    <p:sldId id="553" r:id="rId169"/>
    <p:sldId id="554" r:id="rId170"/>
    <p:sldId id="556" r:id="rId171"/>
    <p:sldId id="557" r:id="rId172"/>
    <p:sldId id="558" r:id="rId173"/>
    <p:sldId id="559" r:id="rId174"/>
    <p:sldId id="560" r:id="rId175"/>
    <p:sldId id="561" r:id="rId176"/>
    <p:sldId id="562" r:id="rId177"/>
    <p:sldId id="390" r:id="rId178"/>
    <p:sldId id="563" r:id="rId179"/>
    <p:sldId id="564" r:id="rId180"/>
    <p:sldId id="566" r:id="rId181"/>
    <p:sldId id="567" r:id="rId182"/>
    <p:sldId id="568" r:id="rId183"/>
    <p:sldId id="565" r:id="rId184"/>
    <p:sldId id="392" r:id="rId185"/>
    <p:sldId id="393" r:id="rId186"/>
    <p:sldId id="409" r:id="rId187"/>
    <p:sldId id="410" r:id="rId188"/>
    <p:sldId id="411" r:id="rId189"/>
    <p:sldId id="413" r:id="rId190"/>
    <p:sldId id="571" r:id="rId191"/>
    <p:sldId id="574" r:id="rId192"/>
    <p:sldId id="575" r:id="rId193"/>
    <p:sldId id="576" r:id="rId194"/>
    <p:sldId id="414" r:id="rId195"/>
    <p:sldId id="415" r:id="rId196"/>
    <p:sldId id="416" r:id="rId197"/>
    <p:sldId id="417" r:id="rId198"/>
    <p:sldId id="577" r:id="rId199"/>
    <p:sldId id="578" r:id="rId200"/>
    <p:sldId id="579" r:id="rId201"/>
    <p:sldId id="580" r:id="rId202"/>
    <p:sldId id="581" r:id="rId203"/>
    <p:sldId id="582" r:id="rId204"/>
    <p:sldId id="583" r:id="rId205"/>
    <p:sldId id="418" r:id="rId206"/>
    <p:sldId id="419" r:id="rId207"/>
    <p:sldId id="420" r:id="rId208"/>
    <p:sldId id="421" r:id="rId209"/>
    <p:sldId id="422" r:id="rId210"/>
    <p:sldId id="430" r:id="rId211"/>
    <p:sldId id="728" r:id="rId212"/>
    <p:sldId id="729" r:id="rId213"/>
    <p:sldId id="436" r:id="rId214"/>
    <p:sldId id="437" r:id="rId215"/>
    <p:sldId id="438" r:id="rId216"/>
    <p:sldId id="439" r:id="rId217"/>
    <p:sldId id="440" r:id="rId218"/>
    <p:sldId id="441" r:id="rId219"/>
    <p:sldId id="442" r:id="rId220"/>
    <p:sldId id="443" r:id="rId221"/>
    <p:sldId id="444" r:id="rId222"/>
    <p:sldId id="445" r:id="rId223"/>
    <p:sldId id="727" r:id="rId224"/>
    <p:sldId id="446" r:id="rId225"/>
    <p:sldId id="449" r:id="rId226"/>
    <p:sldId id="450" r:id="rId227"/>
    <p:sldId id="451" r:id="rId228"/>
    <p:sldId id="452" r:id="rId229"/>
    <p:sldId id="453" r:id="rId230"/>
    <p:sldId id="454" r:id="rId231"/>
    <p:sldId id="455" r:id="rId232"/>
    <p:sldId id="456" r:id="rId233"/>
    <p:sldId id="457" r:id="rId234"/>
    <p:sldId id="458" r:id="rId235"/>
    <p:sldId id="459" r:id="rId236"/>
    <p:sldId id="460" r:id="rId237"/>
    <p:sldId id="461" r:id="rId238"/>
    <p:sldId id="462" r:id="rId239"/>
    <p:sldId id="463" r:id="rId240"/>
    <p:sldId id="464" r:id="rId241"/>
    <p:sldId id="465" r:id="rId242"/>
    <p:sldId id="466" r:id="rId243"/>
    <p:sldId id="467" r:id="rId244"/>
    <p:sldId id="468" r:id="rId245"/>
    <p:sldId id="469" r:id="rId246"/>
    <p:sldId id="470" r:id="rId247"/>
    <p:sldId id="471" r:id="rId248"/>
    <p:sldId id="472" r:id="rId249"/>
    <p:sldId id="584" r:id="rId250"/>
    <p:sldId id="475" r:id="rId251"/>
    <p:sldId id="476" r:id="rId252"/>
    <p:sldId id="477" r:id="rId253"/>
    <p:sldId id="478" r:id="rId254"/>
    <p:sldId id="479" r:id="rId255"/>
    <p:sldId id="480" r:id="rId256"/>
    <p:sldId id="481" r:id="rId257"/>
    <p:sldId id="482" r:id="rId258"/>
    <p:sldId id="483" r:id="rId259"/>
    <p:sldId id="484" r:id="rId260"/>
    <p:sldId id="485" r:id="rId261"/>
    <p:sldId id="486" r:id="rId262"/>
    <p:sldId id="487" r:id="rId263"/>
    <p:sldId id="488" r:id="rId264"/>
    <p:sldId id="489" r:id="rId265"/>
    <p:sldId id="490" r:id="rId266"/>
    <p:sldId id="491" r:id="rId267"/>
    <p:sldId id="492" r:id="rId268"/>
    <p:sldId id="493" r:id="rId269"/>
    <p:sldId id="494" r:id="rId270"/>
    <p:sldId id="495" r:id="rId271"/>
    <p:sldId id="496" r:id="rId272"/>
    <p:sldId id="497" r:id="rId273"/>
    <p:sldId id="498" r:id="rId274"/>
    <p:sldId id="499" r:id="rId275"/>
    <p:sldId id="500" r:id="rId276"/>
    <p:sldId id="501" r:id="rId277"/>
    <p:sldId id="502" r:id="rId278"/>
    <p:sldId id="503" r:id="rId279"/>
    <p:sldId id="504" r:id="rId280"/>
    <p:sldId id="505" r:id="rId281"/>
    <p:sldId id="506" r:id="rId282"/>
    <p:sldId id="507" r:id="rId283"/>
    <p:sldId id="508" r:id="rId284"/>
    <p:sldId id="509" r:id="rId285"/>
    <p:sldId id="510" r:id="rId286"/>
    <p:sldId id="511" r:id="rId287"/>
    <p:sldId id="512" r:id="rId288"/>
    <p:sldId id="513" r:id="rId289"/>
    <p:sldId id="514" r:id="rId290"/>
    <p:sldId id="515" r:id="rId291"/>
    <p:sldId id="516" r:id="rId292"/>
    <p:sldId id="517" r:id="rId293"/>
    <p:sldId id="518" r:id="rId294"/>
    <p:sldId id="519" r:id="rId295"/>
    <p:sldId id="520" r:id="rId296"/>
    <p:sldId id="521" r:id="rId297"/>
    <p:sldId id="522" r:id="rId298"/>
    <p:sldId id="523" r:id="rId29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847" autoAdjust="0"/>
  </p:normalViewPr>
  <p:slideViewPr>
    <p:cSldViewPr>
      <p:cViewPr varScale="1">
        <p:scale>
          <a:sx n="54" d="100"/>
          <a:sy n="54" d="100"/>
        </p:scale>
        <p:origin x="-17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788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303" Type="http://schemas.openxmlformats.org/officeDocument/2006/relationships/theme" Target="theme/theme1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68" Type="http://schemas.openxmlformats.org/officeDocument/2006/relationships/slide" Target="slides/slide265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slide" Target="slides/slide234.xml"/><Relationship Id="rId258" Type="http://schemas.openxmlformats.org/officeDocument/2006/relationships/slide" Target="slides/slide255.xml"/><Relationship Id="rId279" Type="http://schemas.openxmlformats.org/officeDocument/2006/relationships/slide" Target="slides/slide276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tableStyles" Target="tableStyles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48" Type="http://schemas.openxmlformats.org/officeDocument/2006/relationships/slide" Target="slides/slide245.xml"/><Relationship Id="rId269" Type="http://schemas.openxmlformats.org/officeDocument/2006/relationships/slide" Target="slides/slide266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291" Type="http://schemas.openxmlformats.org/officeDocument/2006/relationships/slide" Target="slides/slide288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28" Type="http://schemas.openxmlformats.org/officeDocument/2006/relationships/slide" Target="slides/slide225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281" Type="http://schemas.openxmlformats.org/officeDocument/2006/relationships/slide" Target="slides/slide278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slide" Target="slides/slide23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0" Type="http://schemas.openxmlformats.org/officeDocument/2006/relationships/slide" Target="slides/slide247.xml"/><Relationship Id="rId255" Type="http://schemas.openxmlformats.org/officeDocument/2006/relationships/slide" Target="slides/slide252.xml"/><Relationship Id="rId271" Type="http://schemas.openxmlformats.org/officeDocument/2006/relationships/slide" Target="slides/slide268.xml"/><Relationship Id="rId276" Type="http://schemas.openxmlformats.org/officeDocument/2006/relationships/slide" Target="slides/slide273.xml"/><Relationship Id="rId292" Type="http://schemas.openxmlformats.org/officeDocument/2006/relationships/slide" Target="slides/slide289.xml"/><Relationship Id="rId297" Type="http://schemas.openxmlformats.org/officeDocument/2006/relationships/slide" Target="slides/slide294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0" Type="http://schemas.openxmlformats.org/officeDocument/2006/relationships/slide" Target="slides/slide237.xml"/><Relationship Id="rId245" Type="http://schemas.openxmlformats.org/officeDocument/2006/relationships/slide" Target="slides/slide242.xml"/><Relationship Id="rId261" Type="http://schemas.openxmlformats.org/officeDocument/2006/relationships/slide" Target="slides/slide258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282" Type="http://schemas.openxmlformats.org/officeDocument/2006/relationships/slide" Target="slides/slide279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0" Type="http://schemas.openxmlformats.org/officeDocument/2006/relationships/slide" Target="slides/slide227.xml"/><Relationship Id="rId235" Type="http://schemas.openxmlformats.org/officeDocument/2006/relationships/slide" Target="slides/slide232.xml"/><Relationship Id="rId251" Type="http://schemas.openxmlformats.org/officeDocument/2006/relationships/slide" Target="slides/slide248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2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241" Type="http://schemas.openxmlformats.org/officeDocument/2006/relationships/slide" Target="slides/slide238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notesMaster" Target="notesMasters/notesMaster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0A479B-BE30-4612-A95D-E881EA96E94E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68E97CE1-7098-468E-8502-1477EBA1168C}">
      <dgm:prSet custT="1"/>
      <dgm:spPr/>
      <dgm:t>
        <a:bodyPr/>
        <a:lstStyle/>
        <a:p>
          <a:r>
            <a:rPr lang="pt-BR" sz="1300" dirty="0" smtClean="0"/>
            <a:t>byte</a:t>
          </a:r>
          <a:endParaRPr lang="pt-BR" sz="1300" dirty="0"/>
        </a:p>
      </dgm:t>
    </dgm:pt>
    <dgm:pt modelId="{5B1C47EB-3BD7-4755-93B9-462656D253A6}" type="parTrans" cxnId="{7591A710-1A2B-4E7F-A930-0D67DA17DE7E}">
      <dgm:prSet/>
      <dgm:spPr/>
      <dgm:t>
        <a:bodyPr/>
        <a:lstStyle/>
        <a:p>
          <a:endParaRPr lang="pt-BR" sz="1300"/>
        </a:p>
      </dgm:t>
    </dgm:pt>
    <dgm:pt modelId="{AC2DF709-B5ED-42DD-8B23-852BD836EA77}" type="sibTrans" cxnId="{7591A710-1A2B-4E7F-A930-0D67DA17DE7E}">
      <dgm:prSet/>
      <dgm:spPr/>
      <dgm:t>
        <a:bodyPr/>
        <a:lstStyle/>
        <a:p>
          <a:endParaRPr lang="pt-BR" sz="1300"/>
        </a:p>
      </dgm:t>
    </dgm:pt>
    <dgm:pt modelId="{02C462B7-EAC2-4BCB-855D-52F1D93AD4A4}">
      <dgm:prSet custT="1"/>
      <dgm:spPr/>
      <dgm:t>
        <a:bodyPr/>
        <a:lstStyle/>
        <a:p>
          <a:r>
            <a:rPr lang="pt-BR" sz="1300" dirty="0" smtClean="0"/>
            <a:t>sbyte</a:t>
          </a:r>
          <a:endParaRPr lang="pt-BR" sz="1300" dirty="0"/>
        </a:p>
      </dgm:t>
    </dgm:pt>
    <dgm:pt modelId="{A819DDB4-0AE3-4B79-A413-7429431C7DDD}" type="parTrans" cxnId="{6E51FD29-72FA-46B1-99B1-859B4EDF97AF}">
      <dgm:prSet/>
      <dgm:spPr/>
      <dgm:t>
        <a:bodyPr/>
        <a:lstStyle/>
        <a:p>
          <a:endParaRPr lang="pt-BR" sz="1300"/>
        </a:p>
      </dgm:t>
    </dgm:pt>
    <dgm:pt modelId="{A038600B-9206-44CB-90B2-7B22C33A499E}" type="sibTrans" cxnId="{6E51FD29-72FA-46B1-99B1-859B4EDF97AF}">
      <dgm:prSet/>
      <dgm:spPr/>
      <dgm:t>
        <a:bodyPr/>
        <a:lstStyle/>
        <a:p>
          <a:endParaRPr lang="pt-BR" sz="1300"/>
        </a:p>
      </dgm:t>
    </dgm:pt>
    <dgm:pt modelId="{D5339CA0-1F5A-40FD-8779-A1EA2FF19D28}">
      <dgm:prSet custT="1"/>
      <dgm:spPr/>
      <dgm:t>
        <a:bodyPr/>
        <a:lstStyle/>
        <a:p>
          <a:r>
            <a:rPr lang="pt-BR" sz="1300" dirty="0" smtClean="0"/>
            <a:t>int</a:t>
          </a:r>
          <a:endParaRPr lang="pt-BR" sz="1300" dirty="0"/>
        </a:p>
      </dgm:t>
    </dgm:pt>
    <dgm:pt modelId="{83A7025E-6FEC-4337-B259-713EC5F25AFC}" type="parTrans" cxnId="{50CFDA89-3E13-4560-A8D8-FE3EDF742CED}">
      <dgm:prSet/>
      <dgm:spPr/>
      <dgm:t>
        <a:bodyPr/>
        <a:lstStyle/>
        <a:p>
          <a:endParaRPr lang="pt-BR" sz="1300"/>
        </a:p>
      </dgm:t>
    </dgm:pt>
    <dgm:pt modelId="{5A75E846-3D1E-4E5F-9115-4B2966B0D309}" type="sibTrans" cxnId="{50CFDA89-3E13-4560-A8D8-FE3EDF742CED}">
      <dgm:prSet/>
      <dgm:spPr/>
      <dgm:t>
        <a:bodyPr/>
        <a:lstStyle/>
        <a:p>
          <a:endParaRPr lang="pt-BR" sz="1300"/>
        </a:p>
      </dgm:t>
    </dgm:pt>
    <dgm:pt modelId="{7D695B9D-BBDA-4152-98E1-0FE3E2673DE2}">
      <dgm:prSet custT="1"/>
      <dgm:spPr/>
      <dgm:t>
        <a:bodyPr/>
        <a:lstStyle/>
        <a:p>
          <a:r>
            <a:rPr lang="pt-BR" sz="1300" dirty="0" smtClean="0"/>
            <a:t>uint</a:t>
          </a:r>
          <a:endParaRPr lang="pt-BR" sz="1300" dirty="0"/>
        </a:p>
      </dgm:t>
    </dgm:pt>
    <dgm:pt modelId="{EF8944E4-D93B-4D61-8293-8D5A6391BB66}" type="parTrans" cxnId="{FEF6FA9F-024B-4AC4-95CB-531D79ED50D2}">
      <dgm:prSet/>
      <dgm:spPr/>
      <dgm:t>
        <a:bodyPr/>
        <a:lstStyle/>
        <a:p>
          <a:endParaRPr lang="pt-BR" sz="1300"/>
        </a:p>
      </dgm:t>
    </dgm:pt>
    <dgm:pt modelId="{60871FF6-A440-4413-8AB0-FD0D7A92832F}" type="sibTrans" cxnId="{FEF6FA9F-024B-4AC4-95CB-531D79ED50D2}">
      <dgm:prSet/>
      <dgm:spPr/>
      <dgm:t>
        <a:bodyPr/>
        <a:lstStyle/>
        <a:p>
          <a:endParaRPr lang="pt-BR" sz="1300"/>
        </a:p>
      </dgm:t>
    </dgm:pt>
    <dgm:pt modelId="{CF057ABE-E6C3-4A12-B1B8-7A442CB44611}">
      <dgm:prSet custT="1"/>
      <dgm:spPr/>
      <dgm:t>
        <a:bodyPr/>
        <a:lstStyle/>
        <a:p>
          <a:r>
            <a:rPr lang="pt-BR" sz="1300" dirty="0" smtClean="0"/>
            <a:t>long</a:t>
          </a:r>
          <a:endParaRPr lang="pt-BR" sz="1300" dirty="0"/>
        </a:p>
      </dgm:t>
    </dgm:pt>
    <dgm:pt modelId="{7F919EA1-D139-459D-AF37-5DEF760C504C}" type="parTrans" cxnId="{D9C2D0BA-45C0-4F88-B109-5694DB7F23FE}">
      <dgm:prSet/>
      <dgm:spPr/>
      <dgm:t>
        <a:bodyPr/>
        <a:lstStyle/>
        <a:p>
          <a:endParaRPr lang="pt-BR" sz="1300"/>
        </a:p>
      </dgm:t>
    </dgm:pt>
    <dgm:pt modelId="{AF51E0B4-EB55-4E73-9C21-40C4993AF584}" type="sibTrans" cxnId="{D9C2D0BA-45C0-4F88-B109-5694DB7F23FE}">
      <dgm:prSet/>
      <dgm:spPr/>
      <dgm:t>
        <a:bodyPr/>
        <a:lstStyle/>
        <a:p>
          <a:endParaRPr lang="pt-BR" sz="1300"/>
        </a:p>
      </dgm:t>
    </dgm:pt>
    <dgm:pt modelId="{8846FF78-F326-4662-B539-210E0F735210}">
      <dgm:prSet custT="1"/>
      <dgm:spPr/>
      <dgm:t>
        <a:bodyPr/>
        <a:lstStyle/>
        <a:p>
          <a:r>
            <a:rPr lang="pt-BR" sz="1300" dirty="0" smtClean="0"/>
            <a:t>ulong</a:t>
          </a:r>
          <a:endParaRPr lang="pt-BR" sz="1300" dirty="0"/>
        </a:p>
      </dgm:t>
    </dgm:pt>
    <dgm:pt modelId="{B169E982-DE77-4E6C-8CDD-3BB2DC7FD63C}" type="parTrans" cxnId="{F3172A1B-46C3-4CFD-9732-ED069CABF8ED}">
      <dgm:prSet/>
      <dgm:spPr/>
      <dgm:t>
        <a:bodyPr/>
        <a:lstStyle/>
        <a:p>
          <a:endParaRPr lang="pt-BR" sz="1300"/>
        </a:p>
      </dgm:t>
    </dgm:pt>
    <dgm:pt modelId="{59133F08-0340-4802-BEA9-8599960D3FD7}" type="sibTrans" cxnId="{F3172A1B-46C3-4CFD-9732-ED069CABF8ED}">
      <dgm:prSet/>
      <dgm:spPr/>
      <dgm:t>
        <a:bodyPr/>
        <a:lstStyle/>
        <a:p>
          <a:endParaRPr lang="pt-BR" sz="1300"/>
        </a:p>
      </dgm:t>
    </dgm:pt>
    <dgm:pt modelId="{3478FCC8-55EF-4A15-99F2-091E49C2D84E}">
      <dgm:prSet custT="1"/>
      <dgm:spPr/>
      <dgm:t>
        <a:bodyPr/>
        <a:lstStyle/>
        <a:p>
          <a:r>
            <a:rPr lang="pt-BR" sz="1300" dirty="0" smtClean="0"/>
            <a:t>short</a:t>
          </a:r>
          <a:endParaRPr lang="pt-BR" sz="1300" dirty="0"/>
        </a:p>
      </dgm:t>
    </dgm:pt>
    <dgm:pt modelId="{B560418F-4E2B-434B-A969-F573F03183F7}" type="parTrans" cxnId="{1DA4AD1A-8F7C-45E4-954A-670BCDAC555F}">
      <dgm:prSet/>
      <dgm:spPr/>
      <dgm:t>
        <a:bodyPr/>
        <a:lstStyle/>
        <a:p>
          <a:endParaRPr lang="pt-BR" sz="1300"/>
        </a:p>
      </dgm:t>
    </dgm:pt>
    <dgm:pt modelId="{DD661CBF-B064-45AD-BEE1-FBC2F594D398}" type="sibTrans" cxnId="{1DA4AD1A-8F7C-45E4-954A-670BCDAC555F}">
      <dgm:prSet/>
      <dgm:spPr/>
      <dgm:t>
        <a:bodyPr/>
        <a:lstStyle/>
        <a:p>
          <a:endParaRPr lang="pt-BR" sz="1300"/>
        </a:p>
      </dgm:t>
    </dgm:pt>
    <dgm:pt modelId="{FBBFAA8F-95C9-4E20-AA50-27110A6303CB}">
      <dgm:prSet custT="1"/>
      <dgm:spPr/>
      <dgm:t>
        <a:bodyPr/>
        <a:lstStyle/>
        <a:p>
          <a:r>
            <a:rPr lang="pt-BR" sz="1300" dirty="0" smtClean="0"/>
            <a:t>ushort</a:t>
          </a:r>
          <a:endParaRPr lang="pt-BR" sz="1300" dirty="0"/>
        </a:p>
      </dgm:t>
    </dgm:pt>
    <dgm:pt modelId="{9C08D185-09C9-4680-B361-76FF300C85BD}" type="parTrans" cxnId="{FA16F07B-DFF2-419E-9BD5-A1398CCE54EF}">
      <dgm:prSet/>
      <dgm:spPr/>
      <dgm:t>
        <a:bodyPr/>
        <a:lstStyle/>
        <a:p>
          <a:endParaRPr lang="pt-BR" sz="1300"/>
        </a:p>
      </dgm:t>
    </dgm:pt>
    <dgm:pt modelId="{8FA19A9E-8F9E-4A6C-8351-F180EFF28438}" type="sibTrans" cxnId="{FA16F07B-DFF2-419E-9BD5-A1398CCE54EF}">
      <dgm:prSet/>
      <dgm:spPr/>
      <dgm:t>
        <a:bodyPr/>
        <a:lstStyle/>
        <a:p>
          <a:endParaRPr lang="pt-BR" sz="1300"/>
        </a:p>
      </dgm:t>
    </dgm:pt>
    <dgm:pt modelId="{4421D930-39B0-4A8A-B4D5-EFB30996CE9B}">
      <dgm:prSet custT="1"/>
      <dgm:spPr/>
      <dgm:t>
        <a:bodyPr/>
        <a:lstStyle/>
        <a:p>
          <a:r>
            <a:rPr lang="pt-BR" sz="1300" dirty="0" smtClean="0"/>
            <a:t>decimal</a:t>
          </a:r>
          <a:endParaRPr lang="pt-BR" sz="1300" dirty="0"/>
        </a:p>
      </dgm:t>
    </dgm:pt>
    <dgm:pt modelId="{C4865BB0-6568-4B4A-8CDC-B12E862FCACA}" type="parTrans" cxnId="{DFE2FA0A-163E-4D0B-A834-23C738112C8C}">
      <dgm:prSet/>
      <dgm:spPr/>
      <dgm:t>
        <a:bodyPr/>
        <a:lstStyle/>
        <a:p>
          <a:endParaRPr lang="pt-BR" sz="1300"/>
        </a:p>
      </dgm:t>
    </dgm:pt>
    <dgm:pt modelId="{AA070DCF-156D-4DEC-84D3-9387A8ED3238}" type="sibTrans" cxnId="{DFE2FA0A-163E-4D0B-A834-23C738112C8C}">
      <dgm:prSet/>
      <dgm:spPr/>
      <dgm:t>
        <a:bodyPr/>
        <a:lstStyle/>
        <a:p>
          <a:endParaRPr lang="pt-BR" sz="1300"/>
        </a:p>
      </dgm:t>
    </dgm:pt>
    <dgm:pt modelId="{73C8FFB0-BED5-4E54-A41B-BA2EED13E126}">
      <dgm:prSet custT="1"/>
      <dgm:spPr/>
      <dgm:t>
        <a:bodyPr/>
        <a:lstStyle/>
        <a:p>
          <a:r>
            <a:rPr lang="pt-BR" sz="1300" dirty="0" smtClean="0"/>
            <a:t>double</a:t>
          </a:r>
          <a:endParaRPr lang="pt-BR" sz="1300" dirty="0"/>
        </a:p>
      </dgm:t>
    </dgm:pt>
    <dgm:pt modelId="{89824B49-68B2-4CAC-B4B3-304B2C062C51}" type="parTrans" cxnId="{011BD3B4-E798-477F-80BB-0DE4B2F71876}">
      <dgm:prSet/>
      <dgm:spPr/>
      <dgm:t>
        <a:bodyPr/>
        <a:lstStyle/>
        <a:p>
          <a:endParaRPr lang="pt-BR" sz="1300"/>
        </a:p>
      </dgm:t>
    </dgm:pt>
    <dgm:pt modelId="{74F6EBD3-6EAE-4742-BE27-ADD3E4530FEB}" type="sibTrans" cxnId="{011BD3B4-E798-477F-80BB-0DE4B2F71876}">
      <dgm:prSet/>
      <dgm:spPr/>
      <dgm:t>
        <a:bodyPr/>
        <a:lstStyle/>
        <a:p>
          <a:endParaRPr lang="pt-BR" sz="1300"/>
        </a:p>
      </dgm:t>
    </dgm:pt>
    <dgm:pt modelId="{DA01F0AE-280F-4EA7-BBC1-F590A5D2ED17}">
      <dgm:prSet custT="1"/>
      <dgm:spPr/>
      <dgm:t>
        <a:bodyPr/>
        <a:lstStyle/>
        <a:p>
          <a:r>
            <a:rPr lang="pt-BR" sz="1300" dirty="0" smtClean="0"/>
            <a:t>float</a:t>
          </a:r>
          <a:endParaRPr lang="pt-BR" sz="1300" dirty="0"/>
        </a:p>
      </dgm:t>
    </dgm:pt>
    <dgm:pt modelId="{78AF5946-EB0B-473F-A394-33847801BB09}" type="parTrans" cxnId="{A44BE35B-AAB8-4B71-A79E-61E5FCBB219A}">
      <dgm:prSet/>
      <dgm:spPr/>
      <dgm:t>
        <a:bodyPr/>
        <a:lstStyle/>
        <a:p>
          <a:endParaRPr lang="pt-BR" sz="1300"/>
        </a:p>
      </dgm:t>
    </dgm:pt>
    <dgm:pt modelId="{8BA72781-6944-4595-B52F-3EA4BEF75765}" type="sibTrans" cxnId="{A44BE35B-AAB8-4B71-A79E-61E5FCBB219A}">
      <dgm:prSet/>
      <dgm:spPr/>
      <dgm:t>
        <a:bodyPr/>
        <a:lstStyle/>
        <a:p>
          <a:endParaRPr lang="pt-BR" sz="1300"/>
        </a:p>
      </dgm:t>
    </dgm:pt>
    <dgm:pt modelId="{92DA6B6D-4227-45F1-A2FE-1439083821B1}">
      <dgm:prSet custT="1"/>
      <dgm:spPr/>
      <dgm:t>
        <a:bodyPr/>
        <a:lstStyle/>
        <a:p>
          <a:r>
            <a:rPr lang="pt-BR" sz="1300" dirty="0" smtClean="0"/>
            <a:t>bool</a:t>
          </a:r>
          <a:endParaRPr lang="pt-BR" sz="1300" dirty="0"/>
        </a:p>
      </dgm:t>
    </dgm:pt>
    <dgm:pt modelId="{3E65A30E-6A8F-419F-83D9-D1AE9249B684}" type="parTrans" cxnId="{E56F0C3A-2979-4F3F-BCED-5B3487D6F62D}">
      <dgm:prSet/>
      <dgm:spPr/>
      <dgm:t>
        <a:bodyPr/>
        <a:lstStyle/>
        <a:p>
          <a:endParaRPr lang="pt-BR" sz="1300"/>
        </a:p>
      </dgm:t>
    </dgm:pt>
    <dgm:pt modelId="{A57FAAE6-3463-49CA-89CC-8618333E855B}" type="sibTrans" cxnId="{E56F0C3A-2979-4F3F-BCED-5B3487D6F62D}">
      <dgm:prSet/>
      <dgm:spPr/>
      <dgm:t>
        <a:bodyPr/>
        <a:lstStyle/>
        <a:p>
          <a:endParaRPr lang="pt-BR" sz="1300"/>
        </a:p>
      </dgm:t>
    </dgm:pt>
    <dgm:pt modelId="{09904F69-66ED-4912-8733-4D5B52F60227}">
      <dgm:prSet custT="1"/>
      <dgm:spPr/>
      <dgm:t>
        <a:bodyPr/>
        <a:lstStyle/>
        <a:p>
          <a:r>
            <a:rPr lang="pt-BR" sz="1300" dirty="0" smtClean="0"/>
            <a:t>char</a:t>
          </a:r>
          <a:endParaRPr lang="pt-BR" sz="1300" dirty="0"/>
        </a:p>
      </dgm:t>
    </dgm:pt>
    <dgm:pt modelId="{15095AA0-3769-4019-9CD2-1E6259BE5A03}" type="parTrans" cxnId="{9D832911-BF6D-45F9-80F4-2B5B71E5F677}">
      <dgm:prSet/>
      <dgm:spPr/>
      <dgm:t>
        <a:bodyPr/>
        <a:lstStyle/>
        <a:p>
          <a:endParaRPr lang="pt-BR" sz="1300"/>
        </a:p>
      </dgm:t>
    </dgm:pt>
    <dgm:pt modelId="{01943C64-378F-419F-AF19-CB95B7073722}" type="sibTrans" cxnId="{9D832911-BF6D-45F9-80F4-2B5B71E5F677}">
      <dgm:prSet/>
      <dgm:spPr/>
      <dgm:t>
        <a:bodyPr/>
        <a:lstStyle/>
        <a:p>
          <a:endParaRPr lang="pt-BR" sz="1300"/>
        </a:p>
      </dgm:t>
    </dgm:pt>
    <dgm:pt modelId="{EE0F25E6-7895-4E94-AE05-66163D294E36}">
      <dgm:prSet custT="1"/>
      <dgm:spPr/>
      <dgm:t>
        <a:bodyPr/>
        <a:lstStyle/>
        <a:p>
          <a:r>
            <a:rPr lang="pt-BR" sz="1300" b="1" dirty="0" smtClean="0"/>
            <a:t>Inteiro de 8 bits sem sinal</a:t>
          </a:r>
          <a:endParaRPr lang="pt-BR" sz="1300" b="1" dirty="0"/>
        </a:p>
      </dgm:t>
    </dgm:pt>
    <dgm:pt modelId="{C3E324D5-9967-48AE-948F-E4D3FC5CE5FC}" type="parTrans" cxnId="{9B444263-21DF-4301-9B20-AA695EABD1A6}">
      <dgm:prSet/>
      <dgm:spPr/>
      <dgm:t>
        <a:bodyPr/>
        <a:lstStyle/>
        <a:p>
          <a:endParaRPr lang="pt-BR" sz="1300"/>
        </a:p>
      </dgm:t>
    </dgm:pt>
    <dgm:pt modelId="{F2040899-54B5-4B89-B586-A3304FA7A911}" type="sibTrans" cxnId="{9B444263-21DF-4301-9B20-AA695EABD1A6}">
      <dgm:prSet/>
      <dgm:spPr/>
      <dgm:t>
        <a:bodyPr/>
        <a:lstStyle/>
        <a:p>
          <a:endParaRPr lang="pt-BR" sz="1300"/>
        </a:p>
      </dgm:t>
    </dgm:pt>
    <dgm:pt modelId="{D5CE13CA-B69F-4412-9BD0-DF3CC194E8C6}">
      <dgm:prSet custT="1"/>
      <dgm:spPr/>
      <dgm:t>
        <a:bodyPr/>
        <a:lstStyle/>
        <a:p>
          <a:r>
            <a:rPr lang="pt-BR" sz="1300" b="1" dirty="0" smtClean="0"/>
            <a:t>Inteiro de 8 bits com sinal </a:t>
          </a:r>
          <a:endParaRPr lang="pt-BR" sz="1300" b="1" dirty="0"/>
        </a:p>
      </dgm:t>
    </dgm:pt>
    <dgm:pt modelId="{F0C7895F-664E-4955-A7FE-ADBE7B562580}" type="parTrans" cxnId="{C32A01BE-2B16-41C3-807E-F6F8BC47BD34}">
      <dgm:prSet/>
      <dgm:spPr/>
      <dgm:t>
        <a:bodyPr/>
        <a:lstStyle/>
        <a:p>
          <a:endParaRPr lang="pt-BR" sz="1300"/>
        </a:p>
      </dgm:t>
    </dgm:pt>
    <dgm:pt modelId="{BEE803CB-06F2-4432-B2B1-83C04B0BAD20}" type="sibTrans" cxnId="{C32A01BE-2B16-41C3-807E-F6F8BC47BD34}">
      <dgm:prSet/>
      <dgm:spPr/>
      <dgm:t>
        <a:bodyPr/>
        <a:lstStyle/>
        <a:p>
          <a:endParaRPr lang="pt-BR" sz="1300"/>
        </a:p>
      </dgm:t>
    </dgm:pt>
    <dgm:pt modelId="{85D98640-32B2-4AA1-8257-0835AF3B23F7}">
      <dgm:prSet custT="1"/>
      <dgm:spPr/>
      <dgm:t>
        <a:bodyPr/>
        <a:lstStyle/>
        <a:p>
          <a:r>
            <a:rPr lang="pt-BR" sz="1300" b="1" dirty="0" smtClean="0"/>
            <a:t>Inteiro de 32 bits com sinal</a:t>
          </a:r>
          <a:endParaRPr lang="pt-BR" sz="1300" b="1" dirty="0"/>
        </a:p>
      </dgm:t>
    </dgm:pt>
    <dgm:pt modelId="{334775BD-4211-4B33-9ACD-44451F89A0D9}" type="parTrans" cxnId="{6E29FA18-1B6B-4666-8C4B-B978925573B6}">
      <dgm:prSet/>
      <dgm:spPr/>
      <dgm:t>
        <a:bodyPr/>
        <a:lstStyle/>
        <a:p>
          <a:endParaRPr lang="pt-BR" sz="1300"/>
        </a:p>
      </dgm:t>
    </dgm:pt>
    <dgm:pt modelId="{9838C650-60CF-4A42-BB1A-DAF220445F33}" type="sibTrans" cxnId="{6E29FA18-1B6B-4666-8C4B-B978925573B6}">
      <dgm:prSet/>
      <dgm:spPr/>
      <dgm:t>
        <a:bodyPr/>
        <a:lstStyle/>
        <a:p>
          <a:endParaRPr lang="pt-BR" sz="1300"/>
        </a:p>
      </dgm:t>
    </dgm:pt>
    <dgm:pt modelId="{3605D2DD-E8DB-4F68-A09B-A0AD9F453934}">
      <dgm:prSet custT="1"/>
      <dgm:spPr/>
      <dgm:t>
        <a:bodyPr/>
        <a:lstStyle/>
        <a:p>
          <a:r>
            <a:rPr lang="pt-BR" sz="1300" b="1" dirty="0" smtClean="0"/>
            <a:t>Inteiro de 32 bits sem sinal</a:t>
          </a:r>
          <a:endParaRPr lang="pt-BR" sz="1300" b="1" dirty="0"/>
        </a:p>
      </dgm:t>
    </dgm:pt>
    <dgm:pt modelId="{DD4DB79F-8655-47C9-9051-E898B48C7DE0}" type="parTrans" cxnId="{E7142BA1-D1EF-422D-B4D4-51CF25D4AC1C}">
      <dgm:prSet/>
      <dgm:spPr/>
      <dgm:t>
        <a:bodyPr/>
        <a:lstStyle/>
        <a:p>
          <a:endParaRPr lang="pt-BR" sz="1300"/>
        </a:p>
      </dgm:t>
    </dgm:pt>
    <dgm:pt modelId="{9857CE90-9915-4AC0-BA7B-F75E6117A83E}" type="sibTrans" cxnId="{E7142BA1-D1EF-422D-B4D4-51CF25D4AC1C}">
      <dgm:prSet/>
      <dgm:spPr/>
      <dgm:t>
        <a:bodyPr/>
        <a:lstStyle/>
        <a:p>
          <a:endParaRPr lang="pt-BR" sz="1300"/>
        </a:p>
      </dgm:t>
    </dgm:pt>
    <dgm:pt modelId="{7E0C3C92-C920-4DF0-BFF8-F39CE9B277F2}">
      <dgm:prSet custT="1"/>
      <dgm:spPr/>
      <dgm:t>
        <a:bodyPr/>
        <a:lstStyle/>
        <a:p>
          <a:r>
            <a:rPr lang="pt-BR" sz="1300" b="1" dirty="0" smtClean="0"/>
            <a:t>Inteiro de 64 bits com sinal </a:t>
          </a:r>
          <a:endParaRPr lang="pt-BR" sz="1300" b="1" dirty="0"/>
        </a:p>
      </dgm:t>
    </dgm:pt>
    <dgm:pt modelId="{76BF5A65-0476-4BAD-9A33-68A4BFBE80DA}" type="parTrans" cxnId="{11BE5BFE-D2C4-45A6-B5B0-6902738AF8DF}">
      <dgm:prSet/>
      <dgm:spPr/>
      <dgm:t>
        <a:bodyPr/>
        <a:lstStyle/>
        <a:p>
          <a:endParaRPr lang="pt-BR" sz="1300"/>
        </a:p>
      </dgm:t>
    </dgm:pt>
    <dgm:pt modelId="{6C4B3A41-7DC4-410D-8830-0C6E59D1EBF0}" type="sibTrans" cxnId="{11BE5BFE-D2C4-45A6-B5B0-6902738AF8DF}">
      <dgm:prSet/>
      <dgm:spPr/>
      <dgm:t>
        <a:bodyPr/>
        <a:lstStyle/>
        <a:p>
          <a:endParaRPr lang="pt-BR" sz="1300"/>
        </a:p>
      </dgm:t>
    </dgm:pt>
    <dgm:pt modelId="{7B3BDDFC-0A19-4B05-9E9D-31A921B0090E}">
      <dgm:prSet custT="1"/>
      <dgm:spPr/>
      <dgm:t>
        <a:bodyPr/>
        <a:lstStyle/>
        <a:p>
          <a:r>
            <a:rPr lang="pt-BR" sz="1300" b="1" dirty="0" smtClean="0"/>
            <a:t>Inteiro de 64 bits sem sinal </a:t>
          </a:r>
          <a:endParaRPr lang="pt-BR" sz="1300" b="1" dirty="0"/>
        </a:p>
      </dgm:t>
    </dgm:pt>
    <dgm:pt modelId="{FC4AA0B0-B90B-45FB-BA45-399D73C6827C}" type="parTrans" cxnId="{57866936-2076-41D3-B74A-A0963E47EC1B}">
      <dgm:prSet/>
      <dgm:spPr/>
      <dgm:t>
        <a:bodyPr/>
        <a:lstStyle/>
        <a:p>
          <a:endParaRPr lang="pt-BR" sz="1300"/>
        </a:p>
      </dgm:t>
    </dgm:pt>
    <dgm:pt modelId="{8CBB587C-54F6-439D-AE37-7327A0029F25}" type="sibTrans" cxnId="{57866936-2076-41D3-B74A-A0963E47EC1B}">
      <dgm:prSet/>
      <dgm:spPr/>
      <dgm:t>
        <a:bodyPr/>
        <a:lstStyle/>
        <a:p>
          <a:endParaRPr lang="pt-BR" sz="1300"/>
        </a:p>
      </dgm:t>
    </dgm:pt>
    <dgm:pt modelId="{B33FBA6D-5A03-4A3F-819C-FF25026EBFE1}">
      <dgm:prSet custT="1"/>
      <dgm:spPr/>
      <dgm:t>
        <a:bodyPr/>
        <a:lstStyle/>
        <a:p>
          <a:r>
            <a:rPr lang="pt-BR" sz="1300" b="1" dirty="0" smtClean="0"/>
            <a:t>Inteiro de 16 bits com sinal </a:t>
          </a:r>
          <a:endParaRPr lang="pt-BR" sz="1300" b="1" dirty="0"/>
        </a:p>
      </dgm:t>
    </dgm:pt>
    <dgm:pt modelId="{C9CE596B-30A4-490F-91A3-BF919CC3B2A9}" type="parTrans" cxnId="{C982C41F-28D6-49C0-80EE-7797970F3556}">
      <dgm:prSet/>
      <dgm:spPr/>
      <dgm:t>
        <a:bodyPr/>
        <a:lstStyle/>
        <a:p>
          <a:endParaRPr lang="pt-BR" sz="1300"/>
        </a:p>
      </dgm:t>
    </dgm:pt>
    <dgm:pt modelId="{E0468AB8-D795-406E-9EE3-088627346A39}" type="sibTrans" cxnId="{C982C41F-28D6-49C0-80EE-7797970F3556}">
      <dgm:prSet/>
      <dgm:spPr/>
      <dgm:t>
        <a:bodyPr/>
        <a:lstStyle/>
        <a:p>
          <a:endParaRPr lang="pt-BR" sz="1300"/>
        </a:p>
      </dgm:t>
    </dgm:pt>
    <dgm:pt modelId="{AB812662-F66A-4AD5-BF5E-1DB0490DA911}">
      <dgm:prSet custT="1"/>
      <dgm:spPr/>
      <dgm:t>
        <a:bodyPr/>
        <a:lstStyle/>
        <a:p>
          <a:r>
            <a:rPr lang="pt-BR" sz="1300" b="1" dirty="0" smtClean="0"/>
            <a:t>Inteiro de 16 bits sem sinal </a:t>
          </a:r>
          <a:endParaRPr lang="pt-BR" sz="1300" b="1" dirty="0"/>
        </a:p>
      </dgm:t>
    </dgm:pt>
    <dgm:pt modelId="{42066D63-81FF-456B-BAF8-5EA1A4BC77B5}" type="parTrans" cxnId="{FA598CBE-91F2-43F6-A5BE-C46341FBCA75}">
      <dgm:prSet/>
      <dgm:spPr/>
      <dgm:t>
        <a:bodyPr/>
        <a:lstStyle/>
        <a:p>
          <a:endParaRPr lang="pt-BR" sz="1300"/>
        </a:p>
      </dgm:t>
    </dgm:pt>
    <dgm:pt modelId="{DD38AFC6-04E3-4F1F-81E5-EB75AC1FD5A2}" type="sibTrans" cxnId="{FA598CBE-91F2-43F6-A5BE-C46341FBCA75}">
      <dgm:prSet/>
      <dgm:spPr/>
      <dgm:t>
        <a:bodyPr/>
        <a:lstStyle/>
        <a:p>
          <a:endParaRPr lang="pt-BR" sz="1300"/>
        </a:p>
      </dgm:t>
    </dgm:pt>
    <dgm:pt modelId="{9E6D47D8-1ABB-40E6-8603-C8C9641346D7}">
      <dgm:prSet custT="1"/>
      <dgm:spPr/>
      <dgm:t>
        <a:bodyPr/>
        <a:lstStyle/>
        <a:p>
          <a:r>
            <a:rPr lang="pt-BR" sz="1300" b="1" dirty="0" smtClean="0"/>
            <a:t>Ponto flutuante decimal de 128 bits. Este tipo tem uma precisão de 28 casas decimais.</a:t>
          </a:r>
          <a:endParaRPr lang="pt-BR" sz="1300" b="1" dirty="0"/>
        </a:p>
      </dgm:t>
    </dgm:pt>
    <dgm:pt modelId="{D8A762EC-987E-4C75-8173-CAEAD2AB6790}" type="parTrans" cxnId="{16CE82FE-9762-4055-B1CF-1D9A050C0ADA}">
      <dgm:prSet/>
      <dgm:spPr/>
      <dgm:t>
        <a:bodyPr/>
        <a:lstStyle/>
        <a:p>
          <a:endParaRPr lang="pt-BR" sz="1300"/>
        </a:p>
      </dgm:t>
    </dgm:pt>
    <dgm:pt modelId="{497789D7-4782-444D-A6AA-1483EEA1E844}" type="sibTrans" cxnId="{16CE82FE-9762-4055-B1CF-1D9A050C0ADA}">
      <dgm:prSet/>
      <dgm:spPr/>
      <dgm:t>
        <a:bodyPr/>
        <a:lstStyle/>
        <a:p>
          <a:endParaRPr lang="pt-BR" sz="1300"/>
        </a:p>
      </dgm:t>
    </dgm:pt>
    <dgm:pt modelId="{8A9E583C-CD05-4CB1-9DE1-0B48E889E737}">
      <dgm:prSet custT="1"/>
      <dgm:spPr/>
      <dgm:t>
        <a:bodyPr/>
        <a:lstStyle/>
        <a:p>
          <a:r>
            <a:rPr lang="pt-BR" sz="1300" b="1" dirty="0" smtClean="0"/>
            <a:t>Ponto flutuante precisão dupla de 64 bits. Este tipo tem uma precisão de 15 casas decimais.</a:t>
          </a:r>
          <a:endParaRPr lang="pt-BR" sz="1300" b="1" dirty="0"/>
        </a:p>
      </dgm:t>
    </dgm:pt>
    <dgm:pt modelId="{A83F9721-E5AF-4E31-B7FA-BE1267D2EADB}" type="parTrans" cxnId="{6CFAA25A-E2F6-4A91-8F36-1206730549D1}">
      <dgm:prSet/>
      <dgm:spPr/>
      <dgm:t>
        <a:bodyPr/>
        <a:lstStyle/>
        <a:p>
          <a:endParaRPr lang="pt-BR" sz="1300"/>
        </a:p>
      </dgm:t>
    </dgm:pt>
    <dgm:pt modelId="{981FD23B-1F3B-4B2E-8708-D81F85DD5A8C}" type="sibTrans" cxnId="{6CFAA25A-E2F6-4A91-8F36-1206730549D1}">
      <dgm:prSet/>
      <dgm:spPr/>
      <dgm:t>
        <a:bodyPr/>
        <a:lstStyle/>
        <a:p>
          <a:endParaRPr lang="pt-BR" sz="1300"/>
        </a:p>
      </dgm:t>
    </dgm:pt>
    <dgm:pt modelId="{2CB9158D-BCD8-40BF-8999-2A2D6A721D28}">
      <dgm:prSet custT="1"/>
      <dgm:spPr/>
      <dgm:t>
        <a:bodyPr/>
        <a:lstStyle/>
        <a:p>
          <a:r>
            <a:rPr lang="pt-BR" sz="1300" b="1" dirty="0" smtClean="0"/>
            <a:t>Ponto flutuante precisão simples de 32 bits. Este tipo tem uma precisão de 7 casas decimais.</a:t>
          </a:r>
          <a:endParaRPr lang="pt-BR" sz="1300" b="1" dirty="0"/>
        </a:p>
      </dgm:t>
    </dgm:pt>
    <dgm:pt modelId="{AB51BCE6-6EAD-4728-8A85-E11015F448FB}" type="parTrans" cxnId="{A1D82AA5-25D9-4FAA-BB5F-5CC40345B972}">
      <dgm:prSet/>
      <dgm:spPr/>
      <dgm:t>
        <a:bodyPr/>
        <a:lstStyle/>
        <a:p>
          <a:endParaRPr lang="pt-BR" sz="1300"/>
        </a:p>
      </dgm:t>
    </dgm:pt>
    <dgm:pt modelId="{3F311D60-C843-44E0-BE7E-B59B8F5AAC62}" type="sibTrans" cxnId="{A1D82AA5-25D9-4FAA-BB5F-5CC40345B972}">
      <dgm:prSet/>
      <dgm:spPr/>
      <dgm:t>
        <a:bodyPr/>
        <a:lstStyle/>
        <a:p>
          <a:endParaRPr lang="pt-BR" sz="1300"/>
        </a:p>
      </dgm:t>
    </dgm:pt>
    <dgm:pt modelId="{F1DFBAD9-D667-46CE-B706-4E9F7E4ECED4}">
      <dgm:prSet custT="1"/>
      <dgm:spPr/>
      <dgm:t>
        <a:bodyPr/>
        <a:lstStyle/>
        <a:p>
          <a:r>
            <a:rPr lang="pt-BR" sz="1300" b="1" dirty="0" smtClean="0"/>
            <a:t>Tipo de dados booleano. Pode ser apenas true ou false.</a:t>
          </a:r>
          <a:endParaRPr lang="pt-BR" sz="1300" b="1" dirty="0"/>
        </a:p>
      </dgm:t>
    </dgm:pt>
    <dgm:pt modelId="{AA2116DB-F286-45C8-B70F-0CD11ADF4DCF}" type="parTrans" cxnId="{B635055A-C80D-43C3-BB7C-FF32B9B9000C}">
      <dgm:prSet/>
      <dgm:spPr/>
      <dgm:t>
        <a:bodyPr/>
        <a:lstStyle/>
        <a:p>
          <a:endParaRPr lang="pt-BR" sz="1300"/>
        </a:p>
      </dgm:t>
    </dgm:pt>
    <dgm:pt modelId="{E1B7555E-B78D-4888-A301-C223776FB391}" type="sibTrans" cxnId="{B635055A-C80D-43C3-BB7C-FF32B9B9000C}">
      <dgm:prSet/>
      <dgm:spPr/>
      <dgm:t>
        <a:bodyPr/>
        <a:lstStyle/>
        <a:p>
          <a:endParaRPr lang="pt-BR" sz="1300"/>
        </a:p>
      </dgm:t>
    </dgm:pt>
    <dgm:pt modelId="{CA3204A2-17BD-44E1-A90E-9156B7F0C219}">
      <dgm:prSet custT="1"/>
      <dgm:spPr/>
      <dgm:t>
        <a:bodyPr/>
        <a:lstStyle/>
        <a:p>
          <a:r>
            <a:rPr lang="pt-BR" sz="1300" b="1" dirty="0" smtClean="0"/>
            <a:t>Um único caractere unicode de 16 bits.</a:t>
          </a:r>
          <a:endParaRPr lang="pt-BR" sz="1300" b="1" dirty="0"/>
        </a:p>
      </dgm:t>
    </dgm:pt>
    <dgm:pt modelId="{101D8206-9ED9-4B3F-94C1-7C4C396F1B55}" type="parTrans" cxnId="{23259D41-4FF4-4FD1-910D-AB90D88B55EE}">
      <dgm:prSet/>
      <dgm:spPr/>
      <dgm:t>
        <a:bodyPr/>
        <a:lstStyle/>
        <a:p>
          <a:endParaRPr lang="pt-BR" sz="1300"/>
        </a:p>
      </dgm:t>
    </dgm:pt>
    <dgm:pt modelId="{A009F220-9024-4765-9347-6CFF4B5D662D}" type="sibTrans" cxnId="{23259D41-4FF4-4FD1-910D-AB90D88B55EE}">
      <dgm:prSet/>
      <dgm:spPr/>
      <dgm:t>
        <a:bodyPr/>
        <a:lstStyle/>
        <a:p>
          <a:endParaRPr lang="pt-BR" sz="1300"/>
        </a:p>
      </dgm:t>
    </dgm:pt>
    <dgm:pt modelId="{BFB3E6D5-3F28-4A73-8634-07501085D900}">
      <dgm:prSet custT="1"/>
      <dgm:spPr/>
      <dgm:t>
        <a:bodyPr/>
        <a:lstStyle/>
        <a:p>
          <a:r>
            <a:rPr lang="pt-BR" sz="1300" b="1" dirty="0" smtClean="0"/>
            <a:t>Texto em Unicode com até 1 gigabyte. </a:t>
          </a:r>
          <a:endParaRPr lang="pt-BR" sz="1300" b="1" dirty="0"/>
        </a:p>
      </dgm:t>
    </dgm:pt>
    <dgm:pt modelId="{6F976023-2E4B-4406-9911-0A2694932ACB}" type="parTrans" cxnId="{77C521AB-0DC4-4671-B7D9-6C894FEC192C}">
      <dgm:prSet/>
      <dgm:spPr/>
      <dgm:t>
        <a:bodyPr/>
        <a:lstStyle/>
        <a:p>
          <a:endParaRPr lang="pt-BR" sz="1300"/>
        </a:p>
      </dgm:t>
    </dgm:pt>
    <dgm:pt modelId="{3ACFB2BF-95D0-4C29-B84A-1CD52634CE20}" type="sibTrans" cxnId="{77C521AB-0DC4-4671-B7D9-6C894FEC192C}">
      <dgm:prSet/>
      <dgm:spPr/>
      <dgm:t>
        <a:bodyPr/>
        <a:lstStyle/>
        <a:p>
          <a:endParaRPr lang="pt-BR" sz="1300"/>
        </a:p>
      </dgm:t>
    </dgm:pt>
    <dgm:pt modelId="{04ECEA41-D733-48B4-84A3-B33953BA5753}">
      <dgm:prSet custT="1"/>
      <dgm:spPr>
        <a:solidFill>
          <a:srgbClr val="C00000"/>
        </a:solidFill>
      </dgm:spPr>
      <dgm:t>
        <a:bodyPr/>
        <a:lstStyle/>
        <a:p>
          <a:r>
            <a:rPr lang="pt-BR" sz="1300" dirty="0" smtClean="0"/>
            <a:t>string</a:t>
          </a:r>
          <a:endParaRPr lang="pt-BR" sz="1300" dirty="0"/>
        </a:p>
      </dgm:t>
    </dgm:pt>
    <dgm:pt modelId="{E23403E1-CE42-41E0-853E-986AE018D6B1}" type="sibTrans" cxnId="{100FE723-E68D-4322-ABAF-75D6939B8685}">
      <dgm:prSet/>
      <dgm:spPr/>
      <dgm:t>
        <a:bodyPr/>
        <a:lstStyle/>
        <a:p>
          <a:endParaRPr lang="pt-BR" sz="1300"/>
        </a:p>
      </dgm:t>
    </dgm:pt>
    <dgm:pt modelId="{AF49DA5E-6FDF-4550-8EF6-29A2BC8AF94C}" type="parTrans" cxnId="{100FE723-E68D-4322-ABAF-75D6939B8685}">
      <dgm:prSet/>
      <dgm:spPr/>
      <dgm:t>
        <a:bodyPr/>
        <a:lstStyle/>
        <a:p>
          <a:endParaRPr lang="pt-BR" sz="1300"/>
        </a:p>
      </dgm:t>
    </dgm:pt>
    <dgm:pt modelId="{A0BD221C-A1BA-4DB1-BB57-5B325557DCD8}" type="pres">
      <dgm:prSet presAssocID="{C20A479B-BE30-4612-A95D-E881EA96E94E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658CF067-8795-4191-93A6-F1089429D275}" type="pres">
      <dgm:prSet presAssocID="{68E97CE1-7098-468E-8502-1477EBA1168C}" presName="linNode" presStyleCnt="0"/>
      <dgm:spPr/>
      <dgm:t>
        <a:bodyPr/>
        <a:lstStyle/>
        <a:p>
          <a:endParaRPr lang="pt-BR"/>
        </a:p>
      </dgm:t>
    </dgm:pt>
    <dgm:pt modelId="{78C72014-987F-43B3-AEB7-5AB82B4C7AC1}" type="pres">
      <dgm:prSet presAssocID="{68E97CE1-7098-468E-8502-1477EBA1168C}" presName="parentShp" presStyleLbl="node1" presStyleIdx="0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EF1BA8C-E062-49B3-B00A-7E5893C125CA}" type="pres">
      <dgm:prSet presAssocID="{68E97CE1-7098-468E-8502-1477EBA1168C}" presName="childShp" presStyleLbl="bgAccFollowNode1" presStyleIdx="0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0FC7801-3FF9-4060-8F80-DFAA925BE9F7}" type="pres">
      <dgm:prSet presAssocID="{AC2DF709-B5ED-42DD-8B23-852BD836EA77}" presName="spacing" presStyleCnt="0"/>
      <dgm:spPr/>
      <dgm:t>
        <a:bodyPr/>
        <a:lstStyle/>
        <a:p>
          <a:endParaRPr lang="pt-BR"/>
        </a:p>
      </dgm:t>
    </dgm:pt>
    <dgm:pt modelId="{5E8E4544-FBB1-4B2B-B3CF-657574C9F057}" type="pres">
      <dgm:prSet presAssocID="{02C462B7-EAC2-4BCB-855D-52F1D93AD4A4}" presName="linNode" presStyleCnt="0"/>
      <dgm:spPr/>
      <dgm:t>
        <a:bodyPr/>
        <a:lstStyle/>
        <a:p>
          <a:endParaRPr lang="pt-BR"/>
        </a:p>
      </dgm:t>
    </dgm:pt>
    <dgm:pt modelId="{B33D2883-7EE9-4305-9D7D-636B77F7C700}" type="pres">
      <dgm:prSet presAssocID="{02C462B7-EAC2-4BCB-855D-52F1D93AD4A4}" presName="parentShp" presStyleLbl="node1" presStyleIdx="1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4AC07-E12C-41B1-A7B3-B31F02863FFC}" type="pres">
      <dgm:prSet presAssocID="{02C462B7-EAC2-4BCB-855D-52F1D93AD4A4}" presName="childShp" presStyleLbl="bgAccFollowNode1" presStyleIdx="1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0ACE43-6C8D-4C19-86A6-2BEA93809F21}" type="pres">
      <dgm:prSet presAssocID="{A038600B-9206-44CB-90B2-7B22C33A499E}" presName="spacing" presStyleCnt="0"/>
      <dgm:spPr/>
      <dgm:t>
        <a:bodyPr/>
        <a:lstStyle/>
        <a:p>
          <a:endParaRPr lang="pt-BR"/>
        </a:p>
      </dgm:t>
    </dgm:pt>
    <dgm:pt modelId="{633575DB-5F6E-4B77-A179-9F492506A299}" type="pres">
      <dgm:prSet presAssocID="{D5339CA0-1F5A-40FD-8779-A1EA2FF19D28}" presName="linNode" presStyleCnt="0"/>
      <dgm:spPr/>
      <dgm:t>
        <a:bodyPr/>
        <a:lstStyle/>
        <a:p>
          <a:endParaRPr lang="pt-BR"/>
        </a:p>
      </dgm:t>
    </dgm:pt>
    <dgm:pt modelId="{52C467EC-9446-48A2-9D7F-75EB04E3C099}" type="pres">
      <dgm:prSet presAssocID="{D5339CA0-1F5A-40FD-8779-A1EA2FF19D28}" presName="parentShp" presStyleLbl="node1" presStyleIdx="2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12B7295-3D9B-4442-9628-B7A6E027AE37}" type="pres">
      <dgm:prSet presAssocID="{D5339CA0-1F5A-40FD-8779-A1EA2FF19D28}" presName="childShp" presStyleLbl="bgAccFollowNode1" presStyleIdx="2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B959DB4-08D6-49D2-8334-229CE28B3272}" type="pres">
      <dgm:prSet presAssocID="{5A75E846-3D1E-4E5F-9115-4B2966B0D309}" presName="spacing" presStyleCnt="0"/>
      <dgm:spPr/>
      <dgm:t>
        <a:bodyPr/>
        <a:lstStyle/>
        <a:p>
          <a:endParaRPr lang="pt-BR"/>
        </a:p>
      </dgm:t>
    </dgm:pt>
    <dgm:pt modelId="{970D1D0C-5F79-41B1-8852-44F427583999}" type="pres">
      <dgm:prSet presAssocID="{7D695B9D-BBDA-4152-98E1-0FE3E2673DE2}" presName="linNode" presStyleCnt="0"/>
      <dgm:spPr/>
      <dgm:t>
        <a:bodyPr/>
        <a:lstStyle/>
        <a:p>
          <a:endParaRPr lang="pt-BR"/>
        </a:p>
      </dgm:t>
    </dgm:pt>
    <dgm:pt modelId="{E9C5C9E0-7638-4D8F-89EE-7925C4266F08}" type="pres">
      <dgm:prSet presAssocID="{7D695B9D-BBDA-4152-98E1-0FE3E2673DE2}" presName="parentShp" presStyleLbl="node1" presStyleIdx="3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AD839B-6FFF-4B0B-B2BF-ACDE032AC27A}" type="pres">
      <dgm:prSet presAssocID="{7D695B9D-BBDA-4152-98E1-0FE3E2673DE2}" presName="childShp" presStyleLbl="bgAccFollowNode1" presStyleIdx="3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064CD3D-D374-4017-ABE6-8E16CD2FEDAD}" type="pres">
      <dgm:prSet presAssocID="{60871FF6-A440-4413-8AB0-FD0D7A92832F}" presName="spacing" presStyleCnt="0"/>
      <dgm:spPr/>
      <dgm:t>
        <a:bodyPr/>
        <a:lstStyle/>
        <a:p>
          <a:endParaRPr lang="pt-BR"/>
        </a:p>
      </dgm:t>
    </dgm:pt>
    <dgm:pt modelId="{AD854360-BD51-4D94-B130-D0E8AECFF701}" type="pres">
      <dgm:prSet presAssocID="{CF057ABE-E6C3-4A12-B1B8-7A442CB44611}" presName="linNode" presStyleCnt="0"/>
      <dgm:spPr/>
      <dgm:t>
        <a:bodyPr/>
        <a:lstStyle/>
        <a:p>
          <a:endParaRPr lang="pt-BR"/>
        </a:p>
      </dgm:t>
    </dgm:pt>
    <dgm:pt modelId="{03A2873C-7B40-4374-8020-D7F8AEF3C630}" type="pres">
      <dgm:prSet presAssocID="{CF057ABE-E6C3-4A12-B1B8-7A442CB44611}" presName="parentShp" presStyleLbl="node1" presStyleIdx="4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0B393B-C7E5-466D-8DD9-DBE6CF77593B}" type="pres">
      <dgm:prSet presAssocID="{CF057ABE-E6C3-4A12-B1B8-7A442CB44611}" presName="childShp" presStyleLbl="bgAccFollowNode1" presStyleIdx="4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27BB21E-4D0A-4733-8B15-49034385E192}" type="pres">
      <dgm:prSet presAssocID="{AF51E0B4-EB55-4E73-9C21-40C4993AF584}" presName="spacing" presStyleCnt="0"/>
      <dgm:spPr/>
      <dgm:t>
        <a:bodyPr/>
        <a:lstStyle/>
        <a:p>
          <a:endParaRPr lang="pt-BR"/>
        </a:p>
      </dgm:t>
    </dgm:pt>
    <dgm:pt modelId="{FFAFDDFE-07DA-433F-9D3E-32DF42712B72}" type="pres">
      <dgm:prSet presAssocID="{8846FF78-F326-4662-B539-210E0F735210}" presName="linNode" presStyleCnt="0"/>
      <dgm:spPr/>
      <dgm:t>
        <a:bodyPr/>
        <a:lstStyle/>
        <a:p>
          <a:endParaRPr lang="pt-BR"/>
        </a:p>
      </dgm:t>
    </dgm:pt>
    <dgm:pt modelId="{B7432E31-7986-4222-A87F-6AD2266E75F3}" type="pres">
      <dgm:prSet presAssocID="{8846FF78-F326-4662-B539-210E0F735210}" presName="parentShp" presStyleLbl="node1" presStyleIdx="5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51B3C98-F14F-4B27-9455-40ECA972776C}" type="pres">
      <dgm:prSet presAssocID="{8846FF78-F326-4662-B539-210E0F735210}" presName="childShp" presStyleLbl="bgAccFollowNode1" presStyleIdx="5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03F6D3F-EA62-4A53-9CE2-F6FB6B917064}" type="pres">
      <dgm:prSet presAssocID="{59133F08-0340-4802-BEA9-8599960D3FD7}" presName="spacing" presStyleCnt="0"/>
      <dgm:spPr/>
      <dgm:t>
        <a:bodyPr/>
        <a:lstStyle/>
        <a:p>
          <a:endParaRPr lang="pt-BR"/>
        </a:p>
      </dgm:t>
    </dgm:pt>
    <dgm:pt modelId="{8307E46C-EEDE-4AC2-A45F-2ABCEE3F9345}" type="pres">
      <dgm:prSet presAssocID="{3478FCC8-55EF-4A15-99F2-091E49C2D84E}" presName="linNode" presStyleCnt="0"/>
      <dgm:spPr/>
      <dgm:t>
        <a:bodyPr/>
        <a:lstStyle/>
        <a:p>
          <a:endParaRPr lang="pt-BR"/>
        </a:p>
      </dgm:t>
    </dgm:pt>
    <dgm:pt modelId="{45847138-DD93-409B-838F-BDBA14F52E7C}" type="pres">
      <dgm:prSet presAssocID="{3478FCC8-55EF-4A15-99F2-091E49C2D84E}" presName="parentShp" presStyleLbl="node1" presStyleIdx="6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AAC448C-34BC-4D0D-B2B6-FF1A0E703654}" type="pres">
      <dgm:prSet presAssocID="{3478FCC8-55EF-4A15-99F2-091E49C2D84E}" presName="childShp" presStyleLbl="bgAccFollowNode1" presStyleIdx="6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FEA69D-3FCB-434A-8EB2-E23422A2AA63}" type="pres">
      <dgm:prSet presAssocID="{DD661CBF-B064-45AD-BEE1-FBC2F594D398}" presName="spacing" presStyleCnt="0"/>
      <dgm:spPr/>
      <dgm:t>
        <a:bodyPr/>
        <a:lstStyle/>
        <a:p>
          <a:endParaRPr lang="pt-BR"/>
        </a:p>
      </dgm:t>
    </dgm:pt>
    <dgm:pt modelId="{AAF20EDF-4E8B-4B2B-9EC8-308038651937}" type="pres">
      <dgm:prSet presAssocID="{FBBFAA8F-95C9-4E20-AA50-27110A6303CB}" presName="linNode" presStyleCnt="0"/>
      <dgm:spPr/>
      <dgm:t>
        <a:bodyPr/>
        <a:lstStyle/>
        <a:p>
          <a:endParaRPr lang="pt-BR"/>
        </a:p>
      </dgm:t>
    </dgm:pt>
    <dgm:pt modelId="{8AFB54D0-CA3B-44B1-8412-EF0DC478464B}" type="pres">
      <dgm:prSet presAssocID="{FBBFAA8F-95C9-4E20-AA50-27110A6303CB}" presName="parentShp" presStyleLbl="node1" presStyleIdx="7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E22711D-A3CA-4772-80FA-6D6AC94FE778}" type="pres">
      <dgm:prSet presAssocID="{FBBFAA8F-95C9-4E20-AA50-27110A6303CB}" presName="childShp" presStyleLbl="bgAccFollowNode1" presStyleIdx="7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5AF23F3-A32A-4946-BC1F-B8A02C94C487}" type="pres">
      <dgm:prSet presAssocID="{8FA19A9E-8F9E-4A6C-8351-F180EFF28438}" presName="spacing" presStyleCnt="0"/>
      <dgm:spPr/>
      <dgm:t>
        <a:bodyPr/>
        <a:lstStyle/>
        <a:p>
          <a:endParaRPr lang="pt-BR"/>
        </a:p>
      </dgm:t>
    </dgm:pt>
    <dgm:pt modelId="{2D1497D5-30DA-416B-90FC-8E6DC4CC18C6}" type="pres">
      <dgm:prSet presAssocID="{4421D930-39B0-4A8A-B4D5-EFB30996CE9B}" presName="linNode" presStyleCnt="0"/>
      <dgm:spPr/>
      <dgm:t>
        <a:bodyPr/>
        <a:lstStyle/>
        <a:p>
          <a:endParaRPr lang="pt-BR"/>
        </a:p>
      </dgm:t>
    </dgm:pt>
    <dgm:pt modelId="{4B79F49A-FA41-4621-B0FF-ECE58B71503D}" type="pres">
      <dgm:prSet presAssocID="{4421D930-39B0-4A8A-B4D5-EFB30996CE9B}" presName="parentShp" presStyleLbl="node1" presStyleIdx="8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C296BD-9AD7-4965-8040-26E9C6EB34A1}" type="pres">
      <dgm:prSet presAssocID="{4421D930-39B0-4A8A-B4D5-EFB30996CE9B}" presName="childShp" presStyleLbl="bgAccFollowNode1" presStyleIdx="8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9354C4-2674-4429-95CA-426B6EFE9704}" type="pres">
      <dgm:prSet presAssocID="{AA070DCF-156D-4DEC-84D3-9387A8ED3238}" presName="spacing" presStyleCnt="0"/>
      <dgm:spPr/>
      <dgm:t>
        <a:bodyPr/>
        <a:lstStyle/>
        <a:p>
          <a:endParaRPr lang="pt-BR"/>
        </a:p>
      </dgm:t>
    </dgm:pt>
    <dgm:pt modelId="{A99A4906-E1C7-4C56-83AA-06F143B10BF8}" type="pres">
      <dgm:prSet presAssocID="{73C8FFB0-BED5-4E54-A41B-BA2EED13E126}" presName="linNode" presStyleCnt="0"/>
      <dgm:spPr/>
      <dgm:t>
        <a:bodyPr/>
        <a:lstStyle/>
        <a:p>
          <a:endParaRPr lang="pt-BR"/>
        </a:p>
      </dgm:t>
    </dgm:pt>
    <dgm:pt modelId="{65589700-CDDE-4F4F-A169-CDC7637D9C94}" type="pres">
      <dgm:prSet presAssocID="{73C8FFB0-BED5-4E54-A41B-BA2EED13E126}" presName="parentShp" presStyleLbl="node1" presStyleIdx="9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F55538-6272-4BBF-90F4-BBEC22B71BBE}" type="pres">
      <dgm:prSet presAssocID="{73C8FFB0-BED5-4E54-A41B-BA2EED13E126}" presName="childShp" presStyleLbl="bgAccFollowNode1" presStyleIdx="9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B17B8D-8E29-47F9-B815-6C32100E0F3D}" type="pres">
      <dgm:prSet presAssocID="{74F6EBD3-6EAE-4742-BE27-ADD3E4530FEB}" presName="spacing" presStyleCnt="0"/>
      <dgm:spPr/>
      <dgm:t>
        <a:bodyPr/>
        <a:lstStyle/>
        <a:p>
          <a:endParaRPr lang="pt-BR"/>
        </a:p>
      </dgm:t>
    </dgm:pt>
    <dgm:pt modelId="{38A3F2A5-986E-4186-8469-BD456D0443E8}" type="pres">
      <dgm:prSet presAssocID="{DA01F0AE-280F-4EA7-BBC1-F590A5D2ED17}" presName="linNode" presStyleCnt="0"/>
      <dgm:spPr/>
      <dgm:t>
        <a:bodyPr/>
        <a:lstStyle/>
        <a:p>
          <a:endParaRPr lang="pt-BR"/>
        </a:p>
      </dgm:t>
    </dgm:pt>
    <dgm:pt modelId="{E07F2240-C313-43DE-9166-F4611FC909B2}" type="pres">
      <dgm:prSet presAssocID="{DA01F0AE-280F-4EA7-BBC1-F590A5D2ED17}" presName="parentShp" presStyleLbl="node1" presStyleIdx="10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F8FC308-AEAF-4BC7-A9BD-53D854E66D3F}" type="pres">
      <dgm:prSet presAssocID="{DA01F0AE-280F-4EA7-BBC1-F590A5D2ED17}" presName="childShp" presStyleLbl="bgAccFollowNode1" presStyleIdx="10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504FCF9-1194-4756-9CC8-D4EEE6D90EE4}" type="pres">
      <dgm:prSet presAssocID="{8BA72781-6944-4595-B52F-3EA4BEF75765}" presName="spacing" presStyleCnt="0"/>
      <dgm:spPr/>
      <dgm:t>
        <a:bodyPr/>
        <a:lstStyle/>
        <a:p>
          <a:endParaRPr lang="pt-BR"/>
        </a:p>
      </dgm:t>
    </dgm:pt>
    <dgm:pt modelId="{FAE5C491-0FC0-4FFA-A6B1-644E970DF841}" type="pres">
      <dgm:prSet presAssocID="{92DA6B6D-4227-45F1-A2FE-1439083821B1}" presName="linNode" presStyleCnt="0"/>
      <dgm:spPr/>
      <dgm:t>
        <a:bodyPr/>
        <a:lstStyle/>
        <a:p>
          <a:endParaRPr lang="pt-BR"/>
        </a:p>
      </dgm:t>
    </dgm:pt>
    <dgm:pt modelId="{9618138E-713C-47A4-9F0F-3ED292D92E86}" type="pres">
      <dgm:prSet presAssocID="{92DA6B6D-4227-45F1-A2FE-1439083821B1}" presName="parentShp" presStyleLbl="node1" presStyleIdx="11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F4F56D4-1652-4704-ADB8-2D4419C23954}" type="pres">
      <dgm:prSet presAssocID="{92DA6B6D-4227-45F1-A2FE-1439083821B1}" presName="childShp" presStyleLbl="bgAccFollowNode1" presStyleIdx="11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1DB6428-3B25-4E52-A358-FFB8768EA221}" type="pres">
      <dgm:prSet presAssocID="{A57FAAE6-3463-49CA-89CC-8618333E855B}" presName="spacing" presStyleCnt="0"/>
      <dgm:spPr/>
      <dgm:t>
        <a:bodyPr/>
        <a:lstStyle/>
        <a:p>
          <a:endParaRPr lang="pt-BR"/>
        </a:p>
      </dgm:t>
    </dgm:pt>
    <dgm:pt modelId="{20C363C1-3D91-4124-98B2-A0851D06559D}" type="pres">
      <dgm:prSet presAssocID="{09904F69-66ED-4912-8733-4D5B52F60227}" presName="linNode" presStyleCnt="0"/>
      <dgm:spPr/>
      <dgm:t>
        <a:bodyPr/>
        <a:lstStyle/>
        <a:p>
          <a:endParaRPr lang="pt-BR"/>
        </a:p>
      </dgm:t>
    </dgm:pt>
    <dgm:pt modelId="{E9213C2D-3FE8-40B1-912F-5BC663E1F790}" type="pres">
      <dgm:prSet presAssocID="{09904F69-66ED-4912-8733-4D5B52F60227}" presName="parentShp" presStyleLbl="node1" presStyleIdx="12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44B479E-2D6F-4038-8FCA-68120911D85D}" type="pres">
      <dgm:prSet presAssocID="{09904F69-66ED-4912-8733-4D5B52F60227}" presName="childShp" presStyleLbl="bgAccFollowNode1" presStyleIdx="12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6CD25A2-104D-4F64-9EF0-2F9C35F0769B}" type="pres">
      <dgm:prSet presAssocID="{01943C64-378F-419F-AF19-CB95B7073722}" presName="spacing" presStyleCnt="0"/>
      <dgm:spPr/>
      <dgm:t>
        <a:bodyPr/>
        <a:lstStyle/>
        <a:p>
          <a:endParaRPr lang="pt-BR"/>
        </a:p>
      </dgm:t>
    </dgm:pt>
    <dgm:pt modelId="{8D3305E1-DD48-4DF1-992C-192120B8A3EB}" type="pres">
      <dgm:prSet presAssocID="{04ECEA41-D733-48B4-84A3-B33953BA5753}" presName="linNode" presStyleCnt="0"/>
      <dgm:spPr/>
      <dgm:t>
        <a:bodyPr/>
        <a:lstStyle/>
        <a:p>
          <a:endParaRPr lang="pt-BR"/>
        </a:p>
      </dgm:t>
    </dgm:pt>
    <dgm:pt modelId="{57A55FEB-8C64-468F-A203-FF36D6BBF942}" type="pres">
      <dgm:prSet presAssocID="{04ECEA41-D733-48B4-84A3-B33953BA5753}" presName="parentShp" presStyleLbl="node1" presStyleIdx="13" presStyleCnt="14" custScaleX="284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6A41147-E9A0-445D-8AF9-EB65BE5B0030}" type="pres">
      <dgm:prSet presAssocID="{04ECEA41-D733-48B4-84A3-B33953BA5753}" presName="childShp" presStyleLbl="bgAccFollowNode1" presStyleIdx="13" presStyleCnt="14" custScaleX="14595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482CD29-5D02-42D3-B76F-FEFF26429A80}" type="presOf" srcId="{7D695B9D-BBDA-4152-98E1-0FE3E2673DE2}" destId="{E9C5C9E0-7638-4D8F-89EE-7925C4266F08}" srcOrd="0" destOrd="0" presId="urn:microsoft.com/office/officeart/2005/8/layout/vList6"/>
    <dgm:cxn modelId="{3F4B77E0-7E41-4371-8C7E-3759B1EC866F}" type="presOf" srcId="{68E97CE1-7098-468E-8502-1477EBA1168C}" destId="{78C72014-987F-43B3-AEB7-5AB82B4C7AC1}" srcOrd="0" destOrd="0" presId="urn:microsoft.com/office/officeart/2005/8/layout/vList6"/>
    <dgm:cxn modelId="{7591A710-1A2B-4E7F-A930-0D67DA17DE7E}" srcId="{C20A479B-BE30-4612-A95D-E881EA96E94E}" destId="{68E97CE1-7098-468E-8502-1477EBA1168C}" srcOrd="0" destOrd="0" parTransId="{5B1C47EB-3BD7-4755-93B9-462656D253A6}" sibTransId="{AC2DF709-B5ED-42DD-8B23-852BD836EA77}"/>
    <dgm:cxn modelId="{16CE82FE-9762-4055-B1CF-1D9A050C0ADA}" srcId="{4421D930-39B0-4A8A-B4D5-EFB30996CE9B}" destId="{9E6D47D8-1ABB-40E6-8603-C8C9641346D7}" srcOrd="0" destOrd="0" parTransId="{D8A762EC-987E-4C75-8173-CAEAD2AB6790}" sibTransId="{497789D7-4782-444D-A6AA-1483EEA1E844}"/>
    <dgm:cxn modelId="{100FE723-E68D-4322-ABAF-75D6939B8685}" srcId="{C20A479B-BE30-4612-A95D-E881EA96E94E}" destId="{04ECEA41-D733-48B4-84A3-B33953BA5753}" srcOrd="13" destOrd="0" parTransId="{AF49DA5E-6FDF-4550-8EF6-29A2BC8AF94C}" sibTransId="{E23403E1-CE42-41E0-853E-986AE018D6B1}"/>
    <dgm:cxn modelId="{ED9537A7-800F-4E31-8EB2-A032E3AE8A0A}" type="presOf" srcId="{8846FF78-F326-4662-B539-210E0F735210}" destId="{B7432E31-7986-4222-A87F-6AD2266E75F3}" srcOrd="0" destOrd="0" presId="urn:microsoft.com/office/officeart/2005/8/layout/vList6"/>
    <dgm:cxn modelId="{E604B458-113F-4F5A-84E1-889D8B2DB825}" type="presOf" srcId="{85D98640-32B2-4AA1-8257-0835AF3B23F7}" destId="{212B7295-3D9B-4442-9628-B7A6E027AE37}" srcOrd="0" destOrd="0" presId="urn:microsoft.com/office/officeart/2005/8/layout/vList6"/>
    <dgm:cxn modelId="{FA598CBE-91F2-43F6-A5BE-C46341FBCA75}" srcId="{FBBFAA8F-95C9-4E20-AA50-27110A6303CB}" destId="{AB812662-F66A-4AD5-BF5E-1DB0490DA911}" srcOrd="0" destOrd="0" parTransId="{42066D63-81FF-456B-BAF8-5EA1A4BC77B5}" sibTransId="{DD38AFC6-04E3-4F1F-81E5-EB75AC1FD5A2}"/>
    <dgm:cxn modelId="{57866936-2076-41D3-B74A-A0963E47EC1B}" srcId="{8846FF78-F326-4662-B539-210E0F735210}" destId="{7B3BDDFC-0A19-4B05-9E9D-31A921B0090E}" srcOrd="0" destOrd="0" parTransId="{FC4AA0B0-B90B-45FB-BA45-399D73C6827C}" sibTransId="{8CBB587C-54F6-439D-AE37-7327A0029F25}"/>
    <dgm:cxn modelId="{C982C41F-28D6-49C0-80EE-7797970F3556}" srcId="{3478FCC8-55EF-4A15-99F2-091E49C2D84E}" destId="{B33FBA6D-5A03-4A3F-819C-FF25026EBFE1}" srcOrd="0" destOrd="0" parTransId="{C9CE596B-30A4-490F-91A3-BF919CC3B2A9}" sibTransId="{E0468AB8-D795-406E-9EE3-088627346A39}"/>
    <dgm:cxn modelId="{A44BE35B-AAB8-4B71-A79E-61E5FCBB219A}" srcId="{C20A479B-BE30-4612-A95D-E881EA96E94E}" destId="{DA01F0AE-280F-4EA7-BBC1-F590A5D2ED17}" srcOrd="10" destOrd="0" parTransId="{78AF5946-EB0B-473F-A394-33847801BB09}" sibTransId="{8BA72781-6944-4595-B52F-3EA4BEF75765}"/>
    <dgm:cxn modelId="{6CFAA25A-E2F6-4A91-8F36-1206730549D1}" srcId="{73C8FFB0-BED5-4E54-A41B-BA2EED13E126}" destId="{8A9E583C-CD05-4CB1-9DE1-0B48E889E737}" srcOrd="0" destOrd="0" parTransId="{A83F9721-E5AF-4E31-B7FA-BE1267D2EADB}" sibTransId="{981FD23B-1F3B-4B2E-8708-D81F85DD5A8C}"/>
    <dgm:cxn modelId="{DE332421-43F4-4E35-8C38-0181A45EC347}" type="presOf" srcId="{2CB9158D-BCD8-40BF-8999-2A2D6A721D28}" destId="{BF8FC308-AEAF-4BC7-A9BD-53D854E66D3F}" srcOrd="0" destOrd="0" presId="urn:microsoft.com/office/officeart/2005/8/layout/vList6"/>
    <dgm:cxn modelId="{7369A75A-DFB1-43DA-B512-B8404B7DC224}" type="presOf" srcId="{7E0C3C92-C920-4DF0-BFF8-F39CE9B277F2}" destId="{510B393B-C7E5-466D-8DD9-DBE6CF77593B}" srcOrd="0" destOrd="0" presId="urn:microsoft.com/office/officeart/2005/8/layout/vList6"/>
    <dgm:cxn modelId="{4C204245-5E3D-476C-836C-01DB56A7073D}" type="presOf" srcId="{09904F69-66ED-4912-8733-4D5B52F60227}" destId="{E9213C2D-3FE8-40B1-912F-5BC663E1F790}" srcOrd="0" destOrd="0" presId="urn:microsoft.com/office/officeart/2005/8/layout/vList6"/>
    <dgm:cxn modelId="{6E29FA18-1B6B-4666-8C4B-B978925573B6}" srcId="{D5339CA0-1F5A-40FD-8779-A1EA2FF19D28}" destId="{85D98640-32B2-4AA1-8257-0835AF3B23F7}" srcOrd="0" destOrd="0" parTransId="{334775BD-4211-4B33-9ACD-44451F89A0D9}" sibTransId="{9838C650-60CF-4A42-BB1A-DAF220445F33}"/>
    <dgm:cxn modelId="{FEF6FA9F-024B-4AC4-95CB-531D79ED50D2}" srcId="{C20A479B-BE30-4612-A95D-E881EA96E94E}" destId="{7D695B9D-BBDA-4152-98E1-0FE3E2673DE2}" srcOrd="3" destOrd="0" parTransId="{EF8944E4-D93B-4D61-8293-8D5A6391BB66}" sibTransId="{60871FF6-A440-4413-8AB0-FD0D7A92832F}"/>
    <dgm:cxn modelId="{DE95E696-6C19-49A1-8B08-B7E76720C8E4}" type="presOf" srcId="{DA01F0AE-280F-4EA7-BBC1-F590A5D2ED17}" destId="{E07F2240-C313-43DE-9166-F4611FC909B2}" srcOrd="0" destOrd="0" presId="urn:microsoft.com/office/officeart/2005/8/layout/vList6"/>
    <dgm:cxn modelId="{C32A01BE-2B16-41C3-807E-F6F8BC47BD34}" srcId="{02C462B7-EAC2-4BCB-855D-52F1D93AD4A4}" destId="{D5CE13CA-B69F-4412-9BD0-DF3CC194E8C6}" srcOrd="0" destOrd="0" parTransId="{F0C7895F-664E-4955-A7FE-ADBE7B562580}" sibTransId="{BEE803CB-06F2-4432-B2B1-83C04B0BAD20}"/>
    <dgm:cxn modelId="{9B444263-21DF-4301-9B20-AA695EABD1A6}" srcId="{68E97CE1-7098-468E-8502-1477EBA1168C}" destId="{EE0F25E6-7895-4E94-AE05-66163D294E36}" srcOrd="0" destOrd="0" parTransId="{C3E324D5-9967-48AE-948F-E4D3FC5CE5FC}" sibTransId="{F2040899-54B5-4B89-B586-A3304FA7A911}"/>
    <dgm:cxn modelId="{07B72D9A-26D9-4465-AE5B-C69B45457B1E}" type="presOf" srcId="{8A9E583C-CD05-4CB1-9DE1-0B48E889E737}" destId="{A6F55538-6272-4BBF-90F4-BBEC22B71BBE}" srcOrd="0" destOrd="0" presId="urn:microsoft.com/office/officeart/2005/8/layout/vList6"/>
    <dgm:cxn modelId="{55B36911-4CC9-46FC-B37F-23C27435EBB6}" type="presOf" srcId="{7B3BDDFC-0A19-4B05-9E9D-31A921B0090E}" destId="{A51B3C98-F14F-4B27-9455-40ECA972776C}" srcOrd="0" destOrd="0" presId="urn:microsoft.com/office/officeart/2005/8/layout/vList6"/>
    <dgm:cxn modelId="{6D790E56-9296-4DCC-B1A0-80D745D72C3D}" type="presOf" srcId="{FBBFAA8F-95C9-4E20-AA50-27110A6303CB}" destId="{8AFB54D0-CA3B-44B1-8412-EF0DC478464B}" srcOrd="0" destOrd="0" presId="urn:microsoft.com/office/officeart/2005/8/layout/vList6"/>
    <dgm:cxn modelId="{DA25382D-07D6-40F7-943E-6B24106DF704}" type="presOf" srcId="{04ECEA41-D733-48B4-84A3-B33953BA5753}" destId="{57A55FEB-8C64-468F-A203-FF36D6BBF942}" srcOrd="0" destOrd="0" presId="urn:microsoft.com/office/officeart/2005/8/layout/vList6"/>
    <dgm:cxn modelId="{F3172A1B-46C3-4CFD-9732-ED069CABF8ED}" srcId="{C20A479B-BE30-4612-A95D-E881EA96E94E}" destId="{8846FF78-F326-4662-B539-210E0F735210}" srcOrd="5" destOrd="0" parTransId="{B169E982-DE77-4E6C-8CDD-3BB2DC7FD63C}" sibTransId="{59133F08-0340-4802-BEA9-8599960D3FD7}"/>
    <dgm:cxn modelId="{FA16F07B-DFF2-419E-9BD5-A1398CCE54EF}" srcId="{C20A479B-BE30-4612-A95D-E881EA96E94E}" destId="{FBBFAA8F-95C9-4E20-AA50-27110A6303CB}" srcOrd="7" destOrd="0" parTransId="{9C08D185-09C9-4680-B361-76FF300C85BD}" sibTransId="{8FA19A9E-8F9E-4A6C-8351-F180EFF28438}"/>
    <dgm:cxn modelId="{DD994D18-3F45-41DD-ABB7-5E0E6FBA9BD5}" type="presOf" srcId="{73C8FFB0-BED5-4E54-A41B-BA2EED13E126}" destId="{65589700-CDDE-4F4F-A169-CDC7637D9C94}" srcOrd="0" destOrd="0" presId="urn:microsoft.com/office/officeart/2005/8/layout/vList6"/>
    <dgm:cxn modelId="{2AAF1476-0C29-435B-BF36-708AC952C7D0}" type="presOf" srcId="{9E6D47D8-1ABB-40E6-8603-C8C9641346D7}" destId="{FFC296BD-9AD7-4965-8040-26E9C6EB34A1}" srcOrd="0" destOrd="0" presId="urn:microsoft.com/office/officeart/2005/8/layout/vList6"/>
    <dgm:cxn modelId="{1DA4AD1A-8F7C-45E4-954A-670BCDAC555F}" srcId="{C20A479B-BE30-4612-A95D-E881EA96E94E}" destId="{3478FCC8-55EF-4A15-99F2-091E49C2D84E}" srcOrd="6" destOrd="0" parTransId="{B560418F-4E2B-434B-A969-F573F03183F7}" sibTransId="{DD661CBF-B064-45AD-BEE1-FBC2F594D398}"/>
    <dgm:cxn modelId="{D9C2D0BA-45C0-4F88-B109-5694DB7F23FE}" srcId="{C20A479B-BE30-4612-A95D-E881EA96E94E}" destId="{CF057ABE-E6C3-4A12-B1B8-7A442CB44611}" srcOrd="4" destOrd="0" parTransId="{7F919EA1-D139-459D-AF37-5DEF760C504C}" sibTransId="{AF51E0B4-EB55-4E73-9C21-40C4993AF584}"/>
    <dgm:cxn modelId="{0B371D39-C08D-4C13-ABA6-00F128752ADA}" type="presOf" srcId="{D5339CA0-1F5A-40FD-8779-A1EA2FF19D28}" destId="{52C467EC-9446-48A2-9D7F-75EB04E3C099}" srcOrd="0" destOrd="0" presId="urn:microsoft.com/office/officeart/2005/8/layout/vList6"/>
    <dgm:cxn modelId="{E56F0C3A-2979-4F3F-BCED-5B3487D6F62D}" srcId="{C20A479B-BE30-4612-A95D-E881EA96E94E}" destId="{92DA6B6D-4227-45F1-A2FE-1439083821B1}" srcOrd="11" destOrd="0" parTransId="{3E65A30E-6A8F-419F-83D9-D1AE9249B684}" sibTransId="{A57FAAE6-3463-49CA-89CC-8618333E855B}"/>
    <dgm:cxn modelId="{011BD3B4-E798-477F-80BB-0DE4B2F71876}" srcId="{C20A479B-BE30-4612-A95D-E881EA96E94E}" destId="{73C8FFB0-BED5-4E54-A41B-BA2EED13E126}" srcOrd="9" destOrd="0" parTransId="{89824B49-68B2-4CAC-B4B3-304B2C062C51}" sibTransId="{74F6EBD3-6EAE-4742-BE27-ADD3E4530FEB}"/>
    <dgm:cxn modelId="{A7B60C17-A337-4D07-AC29-29D116637131}" type="presOf" srcId="{CA3204A2-17BD-44E1-A90E-9156B7F0C219}" destId="{244B479E-2D6F-4038-8FCA-68120911D85D}" srcOrd="0" destOrd="0" presId="urn:microsoft.com/office/officeart/2005/8/layout/vList6"/>
    <dgm:cxn modelId="{11BE5BFE-D2C4-45A6-B5B0-6902738AF8DF}" srcId="{CF057ABE-E6C3-4A12-B1B8-7A442CB44611}" destId="{7E0C3C92-C920-4DF0-BFF8-F39CE9B277F2}" srcOrd="0" destOrd="0" parTransId="{76BF5A65-0476-4BAD-9A33-68A4BFBE80DA}" sibTransId="{6C4B3A41-7DC4-410D-8830-0C6E59D1EBF0}"/>
    <dgm:cxn modelId="{DFE2FA0A-163E-4D0B-A834-23C738112C8C}" srcId="{C20A479B-BE30-4612-A95D-E881EA96E94E}" destId="{4421D930-39B0-4A8A-B4D5-EFB30996CE9B}" srcOrd="8" destOrd="0" parTransId="{C4865BB0-6568-4B4A-8CDC-B12E862FCACA}" sibTransId="{AA070DCF-156D-4DEC-84D3-9387A8ED3238}"/>
    <dgm:cxn modelId="{9D832911-BF6D-45F9-80F4-2B5B71E5F677}" srcId="{C20A479B-BE30-4612-A95D-E881EA96E94E}" destId="{09904F69-66ED-4912-8733-4D5B52F60227}" srcOrd="12" destOrd="0" parTransId="{15095AA0-3769-4019-9CD2-1E6259BE5A03}" sibTransId="{01943C64-378F-419F-AF19-CB95B7073722}"/>
    <dgm:cxn modelId="{0B92BB63-4C61-4DA0-BAE2-7EA5C2D87105}" type="presOf" srcId="{B33FBA6D-5A03-4A3F-819C-FF25026EBFE1}" destId="{6AAC448C-34BC-4D0D-B2B6-FF1A0E703654}" srcOrd="0" destOrd="0" presId="urn:microsoft.com/office/officeart/2005/8/layout/vList6"/>
    <dgm:cxn modelId="{5AE71725-E711-4934-9D9C-A01B630C1707}" type="presOf" srcId="{F1DFBAD9-D667-46CE-B706-4E9F7E4ECED4}" destId="{1F4F56D4-1652-4704-ADB8-2D4419C23954}" srcOrd="0" destOrd="0" presId="urn:microsoft.com/office/officeart/2005/8/layout/vList6"/>
    <dgm:cxn modelId="{7E742CDA-2E87-4B56-A65B-7BB1E638AF52}" type="presOf" srcId="{4421D930-39B0-4A8A-B4D5-EFB30996CE9B}" destId="{4B79F49A-FA41-4621-B0FF-ECE58B71503D}" srcOrd="0" destOrd="0" presId="urn:microsoft.com/office/officeart/2005/8/layout/vList6"/>
    <dgm:cxn modelId="{26C82678-C904-4BFB-89AB-A0EE13ACD4AD}" type="presOf" srcId="{D5CE13CA-B69F-4412-9BD0-DF3CC194E8C6}" destId="{63F4AC07-E12C-41B1-A7B3-B31F02863FFC}" srcOrd="0" destOrd="0" presId="urn:microsoft.com/office/officeart/2005/8/layout/vList6"/>
    <dgm:cxn modelId="{0C25E657-3F03-45F8-A592-FE05C2637CF0}" type="presOf" srcId="{CF057ABE-E6C3-4A12-B1B8-7A442CB44611}" destId="{03A2873C-7B40-4374-8020-D7F8AEF3C630}" srcOrd="0" destOrd="0" presId="urn:microsoft.com/office/officeart/2005/8/layout/vList6"/>
    <dgm:cxn modelId="{23259D41-4FF4-4FD1-910D-AB90D88B55EE}" srcId="{09904F69-66ED-4912-8733-4D5B52F60227}" destId="{CA3204A2-17BD-44E1-A90E-9156B7F0C219}" srcOrd="0" destOrd="0" parTransId="{101D8206-9ED9-4B3F-94C1-7C4C396F1B55}" sibTransId="{A009F220-9024-4765-9347-6CFF4B5D662D}"/>
    <dgm:cxn modelId="{DBC66A18-370B-4BC5-B5AA-B49080CF0A6D}" type="presOf" srcId="{BFB3E6D5-3F28-4A73-8634-07501085D900}" destId="{06A41147-E9A0-445D-8AF9-EB65BE5B0030}" srcOrd="0" destOrd="0" presId="urn:microsoft.com/office/officeart/2005/8/layout/vList6"/>
    <dgm:cxn modelId="{204248E1-A428-4DFF-AE4C-39F14A2D607A}" type="presOf" srcId="{92DA6B6D-4227-45F1-A2FE-1439083821B1}" destId="{9618138E-713C-47A4-9F0F-3ED292D92E86}" srcOrd="0" destOrd="0" presId="urn:microsoft.com/office/officeart/2005/8/layout/vList6"/>
    <dgm:cxn modelId="{50CFDA89-3E13-4560-A8D8-FE3EDF742CED}" srcId="{C20A479B-BE30-4612-A95D-E881EA96E94E}" destId="{D5339CA0-1F5A-40FD-8779-A1EA2FF19D28}" srcOrd="2" destOrd="0" parTransId="{83A7025E-6FEC-4337-B259-713EC5F25AFC}" sibTransId="{5A75E846-3D1E-4E5F-9115-4B2966B0D309}"/>
    <dgm:cxn modelId="{E7142BA1-D1EF-422D-B4D4-51CF25D4AC1C}" srcId="{7D695B9D-BBDA-4152-98E1-0FE3E2673DE2}" destId="{3605D2DD-E8DB-4F68-A09B-A0AD9F453934}" srcOrd="0" destOrd="0" parTransId="{DD4DB79F-8655-47C9-9051-E898B48C7DE0}" sibTransId="{9857CE90-9915-4AC0-BA7B-F75E6117A83E}"/>
    <dgm:cxn modelId="{D21A0613-83F4-4E9C-8BC5-4E912F8ECA59}" type="presOf" srcId="{3605D2DD-E8DB-4F68-A09B-A0AD9F453934}" destId="{17AD839B-6FFF-4B0B-B2BF-ACDE032AC27A}" srcOrd="0" destOrd="0" presId="urn:microsoft.com/office/officeart/2005/8/layout/vList6"/>
    <dgm:cxn modelId="{225A5A1B-8D06-4787-9B9E-07734B2EF254}" type="presOf" srcId="{02C462B7-EAC2-4BCB-855D-52F1D93AD4A4}" destId="{B33D2883-7EE9-4305-9D7D-636B77F7C700}" srcOrd="0" destOrd="0" presId="urn:microsoft.com/office/officeart/2005/8/layout/vList6"/>
    <dgm:cxn modelId="{6E51FD29-72FA-46B1-99B1-859B4EDF97AF}" srcId="{C20A479B-BE30-4612-A95D-E881EA96E94E}" destId="{02C462B7-EAC2-4BCB-855D-52F1D93AD4A4}" srcOrd="1" destOrd="0" parTransId="{A819DDB4-0AE3-4B79-A413-7429431C7DDD}" sibTransId="{A038600B-9206-44CB-90B2-7B22C33A499E}"/>
    <dgm:cxn modelId="{421ADCA9-AF62-426A-8D5E-CCD6D0E30DBC}" type="presOf" srcId="{C20A479B-BE30-4612-A95D-E881EA96E94E}" destId="{A0BD221C-A1BA-4DB1-BB57-5B325557DCD8}" srcOrd="0" destOrd="0" presId="urn:microsoft.com/office/officeart/2005/8/layout/vList6"/>
    <dgm:cxn modelId="{FA5B271C-342C-41FF-88C8-A1187E94C1F3}" type="presOf" srcId="{AB812662-F66A-4AD5-BF5E-1DB0490DA911}" destId="{9E22711D-A3CA-4772-80FA-6D6AC94FE778}" srcOrd="0" destOrd="0" presId="urn:microsoft.com/office/officeart/2005/8/layout/vList6"/>
    <dgm:cxn modelId="{EEA878C4-085B-4FDC-AC5B-FB8A2CF93EA0}" type="presOf" srcId="{EE0F25E6-7895-4E94-AE05-66163D294E36}" destId="{0EF1BA8C-E062-49B3-B00A-7E5893C125CA}" srcOrd="0" destOrd="0" presId="urn:microsoft.com/office/officeart/2005/8/layout/vList6"/>
    <dgm:cxn modelId="{77C521AB-0DC4-4671-B7D9-6C894FEC192C}" srcId="{04ECEA41-D733-48B4-84A3-B33953BA5753}" destId="{BFB3E6D5-3F28-4A73-8634-07501085D900}" srcOrd="0" destOrd="0" parTransId="{6F976023-2E4B-4406-9911-0A2694932ACB}" sibTransId="{3ACFB2BF-95D0-4C29-B84A-1CD52634CE20}"/>
    <dgm:cxn modelId="{7876C041-62A6-4134-9ED1-551F5D04962D}" type="presOf" srcId="{3478FCC8-55EF-4A15-99F2-091E49C2D84E}" destId="{45847138-DD93-409B-838F-BDBA14F52E7C}" srcOrd="0" destOrd="0" presId="urn:microsoft.com/office/officeart/2005/8/layout/vList6"/>
    <dgm:cxn modelId="{B635055A-C80D-43C3-BB7C-FF32B9B9000C}" srcId="{92DA6B6D-4227-45F1-A2FE-1439083821B1}" destId="{F1DFBAD9-D667-46CE-B706-4E9F7E4ECED4}" srcOrd="0" destOrd="0" parTransId="{AA2116DB-F286-45C8-B70F-0CD11ADF4DCF}" sibTransId="{E1B7555E-B78D-4888-A301-C223776FB391}"/>
    <dgm:cxn modelId="{A1D82AA5-25D9-4FAA-BB5F-5CC40345B972}" srcId="{DA01F0AE-280F-4EA7-BBC1-F590A5D2ED17}" destId="{2CB9158D-BCD8-40BF-8999-2A2D6A721D28}" srcOrd="0" destOrd="0" parTransId="{AB51BCE6-6EAD-4728-8A85-E11015F448FB}" sibTransId="{3F311D60-C843-44E0-BE7E-B59B8F5AAC62}"/>
    <dgm:cxn modelId="{5FBCD9A4-2EA9-46E7-9022-ACFF967581B4}" type="presParOf" srcId="{A0BD221C-A1BA-4DB1-BB57-5B325557DCD8}" destId="{658CF067-8795-4191-93A6-F1089429D275}" srcOrd="0" destOrd="0" presId="urn:microsoft.com/office/officeart/2005/8/layout/vList6"/>
    <dgm:cxn modelId="{3F8874E7-2185-4EE9-9427-CCF7B866C3EA}" type="presParOf" srcId="{658CF067-8795-4191-93A6-F1089429D275}" destId="{78C72014-987F-43B3-AEB7-5AB82B4C7AC1}" srcOrd="0" destOrd="0" presId="urn:microsoft.com/office/officeart/2005/8/layout/vList6"/>
    <dgm:cxn modelId="{464F0B60-CF9E-4AE9-9A23-FF5E151AAE3E}" type="presParOf" srcId="{658CF067-8795-4191-93A6-F1089429D275}" destId="{0EF1BA8C-E062-49B3-B00A-7E5893C125CA}" srcOrd="1" destOrd="0" presId="urn:microsoft.com/office/officeart/2005/8/layout/vList6"/>
    <dgm:cxn modelId="{FA15D4B5-7EC1-444C-BA7A-19EAE56B37F7}" type="presParOf" srcId="{A0BD221C-A1BA-4DB1-BB57-5B325557DCD8}" destId="{70FC7801-3FF9-4060-8F80-DFAA925BE9F7}" srcOrd="1" destOrd="0" presId="urn:microsoft.com/office/officeart/2005/8/layout/vList6"/>
    <dgm:cxn modelId="{1FE30BA3-935F-4ADC-BC07-09DC2B0708A0}" type="presParOf" srcId="{A0BD221C-A1BA-4DB1-BB57-5B325557DCD8}" destId="{5E8E4544-FBB1-4B2B-B3CF-657574C9F057}" srcOrd="2" destOrd="0" presId="urn:microsoft.com/office/officeart/2005/8/layout/vList6"/>
    <dgm:cxn modelId="{007D7149-1910-40CA-A08E-700A35D11943}" type="presParOf" srcId="{5E8E4544-FBB1-4B2B-B3CF-657574C9F057}" destId="{B33D2883-7EE9-4305-9D7D-636B77F7C700}" srcOrd="0" destOrd="0" presId="urn:microsoft.com/office/officeart/2005/8/layout/vList6"/>
    <dgm:cxn modelId="{9C4DA842-D52F-4F94-97E1-FCDA24007AA9}" type="presParOf" srcId="{5E8E4544-FBB1-4B2B-B3CF-657574C9F057}" destId="{63F4AC07-E12C-41B1-A7B3-B31F02863FFC}" srcOrd="1" destOrd="0" presId="urn:microsoft.com/office/officeart/2005/8/layout/vList6"/>
    <dgm:cxn modelId="{B60DDA03-8387-4692-95B5-101280B9E6A6}" type="presParOf" srcId="{A0BD221C-A1BA-4DB1-BB57-5B325557DCD8}" destId="{6E0ACE43-6C8D-4C19-86A6-2BEA93809F21}" srcOrd="3" destOrd="0" presId="urn:microsoft.com/office/officeart/2005/8/layout/vList6"/>
    <dgm:cxn modelId="{757A1861-67C4-46BC-B4AA-33C807867DA6}" type="presParOf" srcId="{A0BD221C-A1BA-4DB1-BB57-5B325557DCD8}" destId="{633575DB-5F6E-4B77-A179-9F492506A299}" srcOrd="4" destOrd="0" presId="urn:microsoft.com/office/officeart/2005/8/layout/vList6"/>
    <dgm:cxn modelId="{74D8DA29-4EC0-44A3-A15D-89AFFE2F18F3}" type="presParOf" srcId="{633575DB-5F6E-4B77-A179-9F492506A299}" destId="{52C467EC-9446-48A2-9D7F-75EB04E3C099}" srcOrd="0" destOrd="0" presId="urn:microsoft.com/office/officeart/2005/8/layout/vList6"/>
    <dgm:cxn modelId="{4AD3622F-4CFC-4364-BCE8-61FCD3920CD7}" type="presParOf" srcId="{633575DB-5F6E-4B77-A179-9F492506A299}" destId="{212B7295-3D9B-4442-9628-B7A6E027AE37}" srcOrd="1" destOrd="0" presId="urn:microsoft.com/office/officeart/2005/8/layout/vList6"/>
    <dgm:cxn modelId="{1E61EBA4-76C3-4355-9EEB-24B986CFAFA2}" type="presParOf" srcId="{A0BD221C-A1BA-4DB1-BB57-5B325557DCD8}" destId="{9B959DB4-08D6-49D2-8334-229CE28B3272}" srcOrd="5" destOrd="0" presId="urn:microsoft.com/office/officeart/2005/8/layout/vList6"/>
    <dgm:cxn modelId="{6D25C7E9-A10A-4A68-8312-DF88023226CB}" type="presParOf" srcId="{A0BD221C-A1BA-4DB1-BB57-5B325557DCD8}" destId="{970D1D0C-5F79-41B1-8852-44F427583999}" srcOrd="6" destOrd="0" presId="urn:microsoft.com/office/officeart/2005/8/layout/vList6"/>
    <dgm:cxn modelId="{F9AC0E64-EF45-41B4-8756-9C38B4A5281B}" type="presParOf" srcId="{970D1D0C-5F79-41B1-8852-44F427583999}" destId="{E9C5C9E0-7638-4D8F-89EE-7925C4266F08}" srcOrd="0" destOrd="0" presId="urn:microsoft.com/office/officeart/2005/8/layout/vList6"/>
    <dgm:cxn modelId="{B1F37B20-9FF4-43F1-A849-9B925DAFBED2}" type="presParOf" srcId="{970D1D0C-5F79-41B1-8852-44F427583999}" destId="{17AD839B-6FFF-4B0B-B2BF-ACDE032AC27A}" srcOrd="1" destOrd="0" presId="urn:microsoft.com/office/officeart/2005/8/layout/vList6"/>
    <dgm:cxn modelId="{503942F9-BCF1-4B16-8F7F-8A024B8435B7}" type="presParOf" srcId="{A0BD221C-A1BA-4DB1-BB57-5B325557DCD8}" destId="{1064CD3D-D374-4017-ABE6-8E16CD2FEDAD}" srcOrd="7" destOrd="0" presId="urn:microsoft.com/office/officeart/2005/8/layout/vList6"/>
    <dgm:cxn modelId="{1328CFFC-33D9-4758-9F61-073E13DE669F}" type="presParOf" srcId="{A0BD221C-A1BA-4DB1-BB57-5B325557DCD8}" destId="{AD854360-BD51-4D94-B130-D0E8AECFF701}" srcOrd="8" destOrd="0" presId="urn:microsoft.com/office/officeart/2005/8/layout/vList6"/>
    <dgm:cxn modelId="{8B6B5762-2C41-4C07-B2D3-57ED7BEF24B8}" type="presParOf" srcId="{AD854360-BD51-4D94-B130-D0E8AECFF701}" destId="{03A2873C-7B40-4374-8020-D7F8AEF3C630}" srcOrd="0" destOrd="0" presId="urn:microsoft.com/office/officeart/2005/8/layout/vList6"/>
    <dgm:cxn modelId="{A71FD328-8D24-41DC-A5DA-8318169FC9B2}" type="presParOf" srcId="{AD854360-BD51-4D94-B130-D0E8AECFF701}" destId="{510B393B-C7E5-466D-8DD9-DBE6CF77593B}" srcOrd="1" destOrd="0" presId="urn:microsoft.com/office/officeart/2005/8/layout/vList6"/>
    <dgm:cxn modelId="{AECF5DBD-3FA6-4D38-9D73-EAA6A2AA8263}" type="presParOf" srcId="{A0BD221C-A1BA-4DB1-BB57-5B325557DCD8}" destId="{D27BB21E-4D0A-4733-8B15-49034385E192}" srcOrd="9" destOrd="0" presId="urn:microsoft.com/office/officeart/2005/8/layout/vList6"/>
    <dgm:cxn modelId="{05A7C09C-4F38-436C-98D0-B8DBD512A66F}" type="presParOf" srcId="{A0BD221C-A1BA-4DB1-BB57-5B325557DCD8}" destId="{FFAFDDFE-07DA-433F-9D3E-32DF42712B72}" srcOrd="10" destOrd="0" presId="urn:microsoft.com/office/officeart/2005/8/layout/vList6"/>
    <dgm:cxn modelId="{46E1E985-6A81-4391-9FF0-EA6041869D26}" type="presParOf" srcId="{FFAFDDFE-07DA-433F-9D3E-32DF42712B72}" destId="{B7432E31-7986-4222-A87F-6AD2266E75F3}" srcOrd="0" destOrd="0" presId="urn:microsoft.com/office/officeart/2005/8/layout/vList6"/>
    <dgm:cxn modelId="{177071B2-A469-4064-A4BD-97B093249BF0}" type="presParOf" srcId="{FFAFDDFE-07DA-433F-9D3E-32DF42712B72}" destId="{A51B3C98-F14F-4B27-9455-40ECA972776C}" srcOrd="1" destOrd="0" presId="urn:microsoft.com/office/officeart/2005/8/layout/vList6"/>
    <dgm:cxn modelId="{5B7EB36B-A0AA-4EFB-8D4C-E23CCB113A73}" type="presParOf" srcId="{A0BD221C-A1BA-4DB1-BB57-5B325557DCD8}" destId="{A03F6D3F-EA62-4A53-9CE2-F6FB6B917064}" srcOrd="11" destOrd="0" presId="urn:microsoft.com/office/officeart/2005/8/layout/vList6"/>
    <dgm:cxn modelId="{886B9561-BA3D-4B77-9BF9-D8B78BD98636}" type="presParOf" srcId="{A0BD221C-A1BA-4DB1-BB57-5B325557DCD8}" destId="{8307E46C-EEDE-4AC2-A45F-2ABCEE3F9345}" srcOrd="12" destOrd="0" presId="urn:microsoft.com/office/officeart/2005/8/layout/vList6"/>
    <dgm:cxn modelId="{0D055BC7-36A2-4E76-94F2-5738AA3BDA9E}" type="presParOf" srcId="{8307E46C-EEDE-4AC2-A45F-2ABCEE3F9345}" destId="{45847138-DD93-409B-838F-BDBA14F52E7C}" srcOrd="0" destOrd="0" presId="urn:microsoft.com/office/officeart/2005/8/layout/vList6"/>
    <dgm:cxn modelId="{4AB8A963-D30D-4A6F-9F6E-83ED6817576B}" type="presParOf" srcId="{8307E46C-EEDE-4AC2-A45F-2ABCEE3F9345}" destId="{6AAC448C-34BC-4D0D-B2B6-FF1A0E703654}" srcOrd="1" destOrd="0" presId="urn:microsoft.com/office/officeart/2005/8/layout/vList6"/>
    <dgm:cxn modelId="{C9A3A15D-E860-496A-BC58-CF71BD9B189F}" type="presParOf" srcId="{A0BD221C-A1BA-4DB1-BB57-5B325557DCD8}" destId="{6EFEA69D-3FCB-434A-8EB2-E23422A2AA63}" srcOrd="13" destOrd="0" presId="urn:microsoft.com/office/officeart/2005/8/layout/vList6"/>
    <dgm:cxn modelId="{C6EBB2A6-431D-48C2-A14A-D44E1BEC02D8}" type="presParOf" srcId="{A0BD221C-A1BA-4DB1-BB57-5B325557DCD8}" destId="{AAF20EDF-4E8B-4B2B-9EC8-308038651937}" srcOrd="14" destOrd="0" presId="urn:microsoft.com/office/officeart/2005/8/layout/vList6"/>
    <dgm:cxn modelId="{AB453BEC-D97E-4F87-9ED1-F9F7E166C200}" type="presParOf" srcId="{AAF20EDF-4E8B-4B2B-9EC8-308038651937}" destId="{8AFB54D0-CA3B-44B1-8412-EF0DC478464B}" srcOrd="0" destOrd="0" presId="urn:microsoft.com/office/officeart/2005/8/layout/vList6"/>
    <dgm:cxn modelId="{1969F4BD-3675-4513-AE2B-CE8D53ADB17E}" type="presParOf" srcId="{AAF20EDF-4E8B-4B2B-9EC8-308038651937}" destId="{9E22711D-A3CA-4772-80FA-6D6AC94FE778}" srcOrd="1" destOrd="0" presId="urn:microsoft.com/office/officeart/2005/8/layout/vList6"/>
    <dgm:cxn modelId="{892CF8A2-8034-4CF1-9174-30DC0B00CC02}" type="presParOf" srcId="{A0BD221C-A1BA-4DB1-BB57-5B325557DCD8}" destId="{15AF23F3-A32A-4946-BC1F-B8A02C94C487}" srcOrd="15" destOrd="0" presId="urn:microsoft.com/office/officeart/2005/8/layout/vList6"/>
    <dgm:cxn modelId="{0E0332BB-E4DC-47B2-9FB1-C6D140D491E7}" type="presParOf" srcId="{A0BD221C-A1BA-4DB1-BB57-5B325557DCD8}" destId="{2D1497D5-30DA-416B-90FC-8E6DC4CC18C6}" srcOrd="16" destOrd="0" presId="urn:microsoft.com/office/officeart/2005/8/layout/vList6"/>
    <dgm:cxn modelId="{FD8F853F-88BD-492B-80B8-FB5B97EFD16D}" type="presParOf" srcId="{2D1497D5-30DA-416B-90FC-8E6DC4CC18C6}" destId="{4B79F49A-FA41-4621-B0FF-ECE58B71503D}" srcOrd="0" destOrd="0" presId="urn:microsoft.com/office/officeart/2005/8/layout/vList6"/>
    <dgm:cxn modelId="{930A5D79-6A32-40D3-BFBD-39BD6F66AEA4}" type="presParOf" srcId="{2D1497D5-30DA-416B-90FC-8E6DC4CC18C6}" destId="{FFC296BD-9AD7-4965-8040-26E9C6EB34A1}" srcOrd="1" destOrd="0" presId="urn:microsoft.com/office/officeart/2005/8/layout/vList6"/>
    <dgm:cxn modelId="{3B3E56CE-EDCB-4B58-AFFB-54247BCF2828}" type="presParOf" srcId="{A0BD221C-A1BA-4DB1-BB57-5B325557DCD8}" destId="{179354C4-2674-4429-95CA-426B6EFE9704}" srcOrd="17" destOrd="0" presId="urn:microsoft.com/office/officeart/2005/8/layout/vList6"/>
    <dgm:cxn modelId="{A72251A2-EC96-446B-916E-CE61FCB2574F}" type="presParOf" srcId="{A0BD221C-A1BA-4DB1-BB57-5B325557DCD8}" destId="{A99A4906-E1C7-4C56-83AA-06F143B10BF8}" srcOrd="18" destOrd="0" presId="urn:microsoft.com/office/officeart/2005/8/layout/vList6"/>
    <dgm:cxn modelId="{B5E19BCC-89FD-4F9D-99DA-650A6DACAE45}" type="presParOf" srcId="{A99A4906-E1C7-4C56-83AA-06F143B10BF8}" destId="{65589700-CDDE-4F4F-A169-CDC7637D9C94}" srcOrd="0" destOrd="0" presId="urn:microsoft.com/office/officeart/2005/8/layout/vList6"/>
    <dgm:cxn modelId="{ABC27E9B-3E36-49A6-B063-B2B711D4D9AC}" type="presParOf" srcId="{A99A4906-E1C7-4C56-83AA-06F143B10BF8}" destId="{A6F55538-6272-4BBF-90F4-BBEC22B71BBE}" srcOrd="1" destOrd="0" presId="urn:microsoft.com/office/officeart/2005/8/layout/vList6"/>
    <dgm:cxn modelId="{F4BD39D5-8BAF-4671-AF12-56DB030A48F8}" type="presParOf" srcId="{A0BD221C-A1BA-4DB1-BB57-5B325557DCD8}" destId="{EAB17B8D-8E29-47F9-B815-6C32100E0F3D}" srcOrd="19" destOrd="0" presId="urn:microsoft.com/office/officeart/2005/8/layout/vList6"/>
    <dgm:cxn modelId="{8CA15F5C-9921-49EC-BDCB-C14AEDEF5567}" type="presParOf" srcId="{A0BD221C-A1BA-4DB1-BB57-5B325557DCD8}" destId="{38A3F2A5-986E-4186-8469-BD456D0443E8}" srcOrd="20" destOrd="0" presId="urn:microsoft.com/office/officeart/2005/8/layout/vList6"/>
    <dgm:cxn modelId="{0AC76E49-ED4D-4BC0-A8C7-DC7795ADF4CA}" type="presParOf" srcId="{38A3F2A5-986E-4186-8469-BD456D0443E8}" destId="{E07F2240-C313-43DE-9166-F4611FC909B2}" srcOrd="0" destOrd="0" presId="urn:microsoft.com/office/officeart/2005/8/layout/vList6"/>
    <dgm:cxn modelId="{A76DD168-596B-441D-917A-61476F892C24}" type="presParOf" srcId="{38A3F2A5-986E-4186-8469-BD456D0443E8}" destId="{BF8FC308-AEAF-4BC7-A9BD-53D854E66D3F}" srcOrd="1" destOrd="0" presId="urn:microsoft.com/office/officeart/2005/8/layout/vList6"/>
    <dgm:cxn modelId="{03676537-C3D2-4241-8374-B2C91F28FFC6}" type="presParOf" srcId="{A0BD221C-A1BA-4DB1-BB57-5B325557DCD8}" destId="{7504FCF9-1194-4756-9CC8-D4EEE6D90EE4}" srcOrd="21" destOrd="0" presId="urn:microsoft.com/office/officeart/2005/8/layout/vList6"/>
    <dgm:cxn modelId="{3A49EE55-86F2-4E0E-9077-B179156F449C}" type="presParOf" srcId="{A0BD221C-A1BA-4DB1-BB57-5B325557DCD8}" destId="{FAE5C491-0FC0-4FFA-A6B1-644E970DF841}" srcOrd="22" destOrd="0" presId="urn:microsoft.com/office/officeart/2005/8/layout/vList6"/>
    <dgm:cxn modelId="{BF68B51C-34B8-4F42-A602-152D288C6A08}" type="presParOf" srcId="{FAE5C491-0FC0-4FFA-A6B1-644E970DF841}" destId="{9618138E-713C-47A4-9F0F-3ED292D92E86}" srcOrd="0" destOrd="0" presId="urn:microsoft.com/office/officeart/2005/8/layout/vList6"/>
    <dgm:cxn modelId="{326BF876-6A49-475C-8233-10D4E8660E24}" type="presParOf" srcId="{FAE5C491-0FC0-4FFA-A6B1-644E970DF841}" destId="{1F4F56D4-1652-4704-ADB8-2D4419C23954}" srcOrd="1" destOrd="0" presId="urn:microsoft.com/office/officeart/2005/8/layout/vList6"/>
    <dgm:cxn modelId="{F9529F75-12D5-4662-A1C6-2EAFEAFE2147}" type="presParOf" srcId="{A0BD221C-A1BA-4DB1-BB57-5B325557DCD8}" destId="{F1DB6428-3B25-4E52-A358-FFB8768EA221}" srcOrd="23" destOrd="0" presId="urn:microsoft.com/office/officeart/2005/8/layout/vList6"/>
    <dgm:cxn modelId="{4206A6AA-2F96-45F3-B688-700C661DFEC2}" type="presParOf" srcId="{A0BD221C-A1BA-4DB1-BB57-5B325557DCD8}" destId="{20C363C1-3D91-4124-98B2-A0851D06559D}" srcOrd="24" destOrd="0" presId="urn:microsoft.com/office/officeart/2005/8/layout/vList6"/>
    <dgm:cxn modelId="{90DFD7F9-AAA5-4EF4-A5DD-08B50B62E479}" type="presParOf" srcId="{20C363C1-3D91-4124-98B2-A0851D06559D}" destId="{E9213C2D-3FE8-40B1-912F-5BC663E1F790}" srcOrd="0" destOrd="0" presId="urn:microsoft.com/office/officeart/2005/8/layout/vList6"/>
    <dgm:cxn modelId="{98A88A31-633F-4570-BF5B-DF473D467D06}" type="presParOf" srcId="{20C363C1-3D91-4124-98B2-A0851D06559D}" destId="{244B479E-2D6F-4038-8FCA-68120911D85D}" srcOrd="1" destOrd="0" presId="urn:microsoft.com/office/officeart/2005/8/layout/vList6"/>
    <dgm:cxn modelId="{D06E5A22-7255-4FC1-9AA6-D70BE9016BD5}" type="presParOf" srcId="{A0BD221C-A1BA-4DB1-BB57-5B325557DCD8}" destId="{06CD25A2-104D-4F64-9EF0-2F9C35F0769B}" srcOrd="25" destOrd="0" presId="urn:microsoft.com/office/officeart/2005/8/layout/vList6"/>
    <dgm:cxn modelId="{39138CD7-C64E-4FF3-AEE7-1E377DC1F83D}" type="presParOf" srcId="{A0BD221C-A1BA-4DB1-BB57-5B325557DCD8}" destId="{8D3305E1-DD48-4DF1-992C-192120B8A3EB}" srcOrd="26" destOrd="0" presId="urn:microsoft.com/office/officeart/2005/8/layout/vList6"/>
    <dgm:cxn modelId="{AEC66245-CB9D-4404-96F3-4B23CE3DD00C}" type="presParOf" srcId="{8D3305E1-DD48-4DF1-992C-192120B8A3EB}" destId="{57A55FEB-8C64-468F-A203-FF36D6BBF942}" srcOrd="0" destOrd="0" presId="urn:microsoft.com/office/officeart/2005/8/layout/vList6"/>
    <dgm:cxn modelId="{ABE84539-9EE2-4756-B09A-C4FFD25CF0CD}" type="presParOf" srcId="{8D3305E1-DD48-4DF1-992C-192120B8A3EB}" destId="{06A41147-E9A0-445D-8AF9-EB65BE5B0030}" srcOrd="1" destOrd="0" presId="urn:microsoft.com/office/officeart/2005/8/layout/vList6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0AD72E-0243-4909-9A85-9339A2AC16F2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59659B77-D6E1-43E4-B0DE-6F2AACAA7296}">
      <dgm:prSet phldrT="[Texto]"/>
      <dgm:spPr/>
      <dgm:t>
        <a:bodyPr/>
        <a:lstStyle/>
        <a:p>
          <a:r>
            <a:rPr lang="pt-BR" dirty="0" smtClean="0"/>
            <a:t>...</a:t>
          </a:r>
          <a:endParaRPr lang="pt-BR" dirty="0"/>
        </a:p>
      </dgm:t>
    </dgm:pt>
    <dgm:pt modelId="{D5337C8F-A3FE-4001-88DA-36BAE014AAC1}" type="parTrans" cxnId="{B688A28D-B419-45F6-A5DA-E967313E869F}">
      <dgm:prSet/>
      <dgm:spPr/>
      <dgm:t>
        <a:bodyPr/>
        <a:lstStyle/>
        <a:p>
          <a:endParaRPr lang="pt-BR"/>
        </a:p>
      </dgm:t>
    </dgm:pt>
    <dgm:pt modelId="{DFD099DB-6745-4ACD-95DE-33FE5D61DDB5}" type="sibTrans" cxnId="{B688A28D-B419-45F6-A5DA-E967313E869F}">
      <dgm:prSet/>
      <dgm:spPr/>
      <dgm:t>
        <a:bodyPr/>
        <a:lstStyle/>
        <a:p>
          <a:endParaRPr lang="pt-BR"/>
        </a:p>
      </dgm:t>
    </dgm:pt>
    <dgm:pt modelId="{FCBD11A4-C363-44B0-9143-410FDDBAC54E}">
      <dgm:prSet phldrT="[Texto]"/>
      <dgm:spPr/>
      <dgm:t>
        <a:bodyPr/>
        <a:lstStyle/>
        <a:p>
          <a:r>
            <a:rPr lang="pt-BR" dirty="0" smtClean="0"/>
            <a:t>19</a:t>
          </a:r>
          <a:endParaRPr lang="pt-BR" dirty="0"/>
        </a:p>
      </dgm:t>
    </dgm:pt>
    <dgm:pt modelId="{5D63D824-0B60-4B35-BB21-05BAC57CD506}" type="parTrans" cxnId="{9270518A-6840-4705-9526-3DE4995CCFDA}">
      <dgm:prSet/>
      <dgm:spPr/>
      <dgm:t>
        <a:bodyPr/>
        <a:lstStyle/>
        <a:p>
          <a:endParaRPr lang="pt-BR"/>
        </a:p>
      </dgm:t>
    </dgm:pt>
    <dgm:pt modelId="{43629D40-53C1-4FE2-B217-36DF10381D06}" type="sibTrans" cxnId="{9270518A-6840-4705-9526-3DE4995CCFDA}">
      <dgm:prSet/>
      <dgm:spPr/>
      <dgm:t>
        <a:bodyPr/>
        <a:lstStyle/>
        <a:p>
          <a:endParaRPr lang="pt-BR"/>
        </a:p>
      </dgm:t>
    </dgm:pt>
    <dgm:pt modelId="{8C86B065-D9A0-47BC-A362-CE85604DAC97}">
      <dgm:prSet phldrT="[Texto]"/>
      <dgm:spPr/>
      <dgm:t>
        <a:bodyPr/>
        <a:lstStyle/>
        <a:p>
          <a:r>
            <a:rPr lang="pt-BR" dirty="0" smtClean="0"/>
            <a:t>brasileiro</a:t>
          </a:r>
          <a:endParaRPr lang="pt-BR" dirty="0"/>
        </a:p>
      </dgm:t>
    </dgm:pt>
    <dgm:pt modelId="{288B5ACB-B860-4111-8E6B-3BAEC55A134A}" type="parTrans" cxnId="{8BBE263D-FECB-471E-9045-12B41B6FCFA6}">
      <dgm:prSet/>
      <dgm:spPr/>
      <dgm:t>
        <a:bodyPr/>
        <a:lstStyle/>
        <a:p>
          <a:endParaRPr lang="pt-BR"/>
        </a:p>
      </dgm:t>
    </dgm:pt>
    <dgm:pt modelId="{EAF198D4-D40E-4AF2-AB53-A189660B6A92}" type="sibTrans" cxnId="{8BBE263D-FECB-471E-9045-12B41B6FCFA6}">
      <dgm:prSet/>
      <dgm:spPr/>
      <dgm:t>
        <a:bodyPr/>
        <a:lstStyle/>
        <a:p>
          <a:endParaRPr lang="pt-BR"/>
        </a:p>
      </dgm:t>
    </dgm:pt>
    <dgm:pt modelId="{2C1F3A74-67E8-49CE-9DE9-98D5062DA078}">
      <dgm:prSet phldrT="[Texto]"/>
      <dgm:spPr/>
      <dgm:t>
        <a:bodyPr/>
        <a:lstStyle/>
        <a:p>
          <a:r>
            <a:rPr lang="pt-BR" dirty="0" smtClean="0"/>
            <a:t>0</a:t>
          </a:r>
          <a:endParaRPr lang="pt-BR" dirty="0"/>
        </a:p>
      </dgm:t>
    </dgm:pt>
    <dgm:pt modelId="{F9C2E48E-2BF4-4B9D-8341-47DBDC75503C}" type="parTrans" cxnId="{5C4C3165-677D-48E2-BB99-9CE0A46ECAC0}">
      <dgm:prSet/>
      <dgm:spPr/>
      <dgm:t>
        <a:bodyPr/>
        <a:lstStyle/>
        <a:p>
          <a:endParaRPr lang="pt-BR"/>
        </a:p>
      </dgm:t>
    </dgm:pt>
    <dgm:pt modelId="{D698F6BE-4B7F-4D4B-9D1E-A013708DFC14}" type="sibTrans" cxnId="{5C4C3165-677D-48E2-BB99-9CE0A46ECAC0}">
      <dgm:prSet/>
      <dgm:spPr/>
      <dgm:t>
        <a:bodyPr/>
        <a:lstStyle/>
        <a:p>
          <a:endParaRPr lang="pt-BR"/>
        </a:p>
      </dgm:t>
    </dgm:pt>
    <dgm:pt modelId="{F95369E9-C516-4225-B93B-ADEEC328F5EF}">
      <dgm:prSet phldrT="[Texto]"/>
      <dgm:spPr/>
      <dgm:t>
        <a:bodyPr/>
        <a:lstStyle/>
        <a:p>
          <a:r>
            <a:rPr lang="pt-BR" dirty="0" smtClean="0"/>
            <a:t>salário</a:t>
          </a:r>
          <a:endParaRPr lang="pt-BR" dirty="0"/>
        </a:p>
      </dgm:t>
    </dgm:pt>
    <dgm:pt modelId="{181C25EA-8277-4C20-AFAB-16A2C51D655A}" type="parTrans" cxnId="{B2464D63-9EED-4265-8158-435F0FF2D3C4}">
      <dgm:prSet/>
      <dgm:spPr/>
      <dgm:t>
        <a:bodyPr/>
        <a:lstStyle/>
        <a:p>
          <a:endParaRPr lang="pt-BR"/>
        </a:p>
      </dgm:t>
    </dgm:pt>
    <dgm:pt modelId="{0B0004FF-FBB8-4B73-8E42-F4FA00D39C8F}" type="sibTrans" cxnId="{B2464D63-9EED-4265-8158-435F0FF2D3C4}">
      <dgm:prSet/>
      <dgm:spPr/>
      <dgm:t>
        <a:bodyPr/>
        <a:lstStyle/>
        <a:p>
          <a:endParaRPr lang="pt-BR"/>
        </a:p>
      </dgm:t>
    </dgm:pt>
    <dgm:pt modelId="{497CF5EC-66B6-4AF8-A36E-A037F11CCD09}">
      <dgm:prSet phldrT="[Texto]"/>
      <dgm:spPr/>
      <dgm:t>
        <a:bodyPr/>
        <a:lstStyle/>
        <a:p>
          <a:r>
            <a:rPr lang="pt-BR" dirty="0" smtClean="0"/>
            <a:t>500.00</a:t>
          </a:r>
          <a:endParaRPr lang="pt-BR" dirty="0"/>
        </a:p>
      </dgm:t>
    </dgm:pt>
    <dgm:pt modelId="{09C3B1C9-F1FA-423F-A3F9-ACC88EE94BA4}" type="parTrans" cxnId="{A1C36AF3-0B0D-41DD-995C-84C57B8331B6}">
      <dgm:prSet/>
      <dgm:spPr/>
      <dgm:t>
        <a:bodyPr/>
        <a:lstStyle/>
        <a:p>
          <a:endParaRPr lang="pt-BR"/>
        </a:p>
      </dgm:t>
    </dgm:pt>
    <dgm:pt modelId="{B7EB980F-5AFC-4BCD-8F7F-9A5CBAE9DC38}" type="sibTrans" cxnId="{A1C36AF3-0B0D-41DD-995C-84C57B8331B6}">
      <dgm:prSet/>
      <dgm:spPr/>
      <dgm:t>
        <a:bodyPr/>
        <a:lstStyle/>
        <a:p>
          <a:endParaRPr lang="pt-BR"/>
        </a:p>
      </dgm:t>
    </dgm:pt>
    <dgm:pt modelId="{EE57747F-AA97-433D-8D4F-9F9399D7E79E}">
      <dgm:prSet phldrT="[Texto]"/>
      <dgm:spPr/>
      <dgm:t>
        <a:bodyPr/>
        <a:lstStyle/>
        <a:p>
          <a:r>
            <a:rPr lang="pt-BR" dirty="0" smtClean="0"/>
            <a:t>idade</a:t>
          </a:r>
          <a:endParaRPr lang="pt-BR" dirty="0"/>
        </a:p>
      </dgm:t>
    </dgm:pt>
    <dgm:pt modelId="{37F81563-13CC-44A4-ACD8-871756056C81}" type="parTrans" cxnId="{982A8149-F62B-44EE-82B3-7E4AD41CA4DC}">
      <dgm:prSet/>
      <dgm:spPr/>
    </dgm:pt>
    <dgm:pt modelId="{039F07C8-AB25-45D9-AE67-750008D8C079}" type="sibTrans" cxnId="{982A8149-F62B-44EE-82B3-7E4AD41CA4DC}">
      <dgm:prSet/>
      <dgm:spPr/>
    </dgm:pt>
    <dgm:pt modelId="{8419CAA3-08E7-42D0-8562-70807597D39A}" type="pres">
      <dgm:prSet presAssocID="{520AD72E-0243-4909-9A85-9339A2AC16F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8704E6C-0122-4556-889D-0AAFD7CE1E36}" type="pres">
      <dgm:prSet presAssocID="{59659B77-D6E1-43E4-B0DE-6F2AACAA7296}" presName="linNode" presStyleCnt="0"/>
      <dgm:spPr/>
      <dgm:t>
        <a:bodyPr/>
        <a:lstStyle/>
        <a:p>
          <a:endParaRPr lang="pt-BR"/>
        </a:p>
      </dgm:t>
    </dgm:pt>
    <dgm:pt modelId="{4F44E179-846C-4855-9958-AA68F3B5DDF8}" type="pres">
      <dgm:prSet presAssocID="{59659B77-D6E1-43E4-B0DE-6F2AACAA729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570CBA4-3E84-4A1A-99BB-F5FDE32F5204}" type="pres">
      <dgm:prSet presAssocID="{DFD099DB-6745-4ACD-95DE-33FE5D61DDB5}" presName="sp" presStyleCnt="0"/>
      <dgm:spPr/>
      <dgm:t>
        <a:bodyPr/>
        <a:lstStyle/>
        <a:p>
          <a:endParaRPr lang="pt-BR"/>
        </a:p>
      </dgm:t>
    </dgm:pt>
    <dgm:pt modelId="{F2EAB2BB-2944-432E-8587-E0A6A5477712}" type="pres">
      <dgm:prSet presAssocID="{EE57747F-AA97-433D-8D4F-9F9399D7E79E}" presName="linNode" presStyleCnt="0"/>
      <dgm:spPr/>
    </dgm:pt>
    <dgm:pt modelId="{294CC379-6104-45C1-8F01-DB9977F6073F}" type="pres">
      <dgm:prSet presAssocID="{EE57747F-AA97-433D-8D4F-9F9399D7E79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1E8F72-31BF-4491-A4C2-6B583E241FB3}" type="pres">
      <dgm:prSet presAssocID="{EE57747F-AA97-433D-8D4F-9F9399D7E79E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8B22238-DBFA-4766-8FE1-7B8E2F32F97F}" type="pres">
      <dgm:prSet presAssocID="{039F07C8-AB25-45D9-AE67-750008D8C079}" presName="sp" presStyleCnt="0"/>
      <dgm:spPr/>
    </dgm:pt>
    <dgm:pt modelId="{0285339B-86EB-4135-B97B-AAB1FDE15585}" type="pres">
      <dgm:prSet presAssocID="{F95369E9-C516-4225-B93B-ADEEC328F5EF}" presName="linNode" presStyleCnt="0"/>
      <dgm:spPr/>
      <dgm:t>
        <a:bodyPr/>
        <a:lstStyle/>
        <a:p>
          <a:endParaRPr lang="pt-BR"/>
        </a:p>
      </dgm:t>
    </dgm:pt>
    <dgm:pt modelId="{4A9B4850-DF84-4F6D-BFA8-6DD3F66C53E8}" type="pres">
      <dgm:prSet presAssocID="{F95369E9-C516-4225-B93B-ADEEC328F5EF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A40EF89-B955-49FD-8668-3B58379B7FEC}" type="pres">
      <dgm:prSet presAssocID="{F95369E9-C516-4225-B93B-ADEEC328F5E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17094FE-E798-4F59-B5B1-128133B34E72}" type="pres">
      <dgm:prSet presAssocID="{0B0004FF-FBB8-4B73-8E42-F4FA00D39C8F}" presName="sp" presStyleCnt="0"/>
      <dgm:spPr/>
      <dgm:t>
        <a:bodyPr/>
        <a:lstStyle/>
        <a:p>
          <a:endParaRPr lang="pt-BR"/>
        </a:p>
      </dgm:t>
    </dgm:pt>
    <dgm:pt modelId="{066FC41D-1708-47A9-AB41-3322142DDE0C}" type="pres">
      <dgm:prSet presAssocID="{8C86B065-D9A0-47BC-A362-CE85604DAC97}" presName="linNode" presStyleCnt="0"/>
      <dgm:spPr/>
      <dgm:t>
        <a:bodyPr/>
        <a:lstStyle/>
        <a:p>
          <a:endParaRPr lang="pt-BR"/>
        </a:p>
      </dgm:t>
    </dgm:pt>
    <dgm:pt modelId="{83F575B4-BBF9-4095-BDBF-16CBE12BD366}" type="pres">
      <dgm:prSet presAssocID="{8C86B065-D9A0-47BC-A362-CE85604DAC9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08F5C06-C262-4A89-83EA-064782712F06}" type="pres">
      <dgm:prSet presAssocID="{8C86B065-D9A0-47BC-A362-CE85604DAC97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B12EA21-A390-4A19-8E93-0CC70401868D}" type="presOf" srcId="{FCBD11A4-C363-44B0-9143-410FDDBAC54E}" destId="{C61E8F72-31BF-4491-A4C2-6B583E241FB3}" srcOrd="0" destOrd="0" presId="urn:microsoft.com/office/officeart/2005/8/layout/vList5"/>
    <dgm:cxn modelId="{982A8149-F62B-44EE-82B3-7E4AD41CA4DC}" srcId="{520AD72E-0243-4909-9A85-9339A2AC16F2}" destId="{EE57747F-AA97-433D-8D4F-9F9399D7E79E}" srcOrd="1" destOrd="0" parTransId="{37F81563-13CC-44A4-ACD8-871756056C81}" sibTransId="{039F07C8-AB25-45D9-AE67-750008D8C079}"/>
    <dgm:cxn modelId="{5E6622DC-1172-44E9-9F02-BF19FE3F1822}" type="presOf" srcId="{2C1F3A74-67E8-49CE-9DE9-98D5062DA078}" destId="{708F5C06-C262-4A89-83EA-064782712F06}" srcOrd="0" destOrd="0" presId="urn:microsoft.com/office/officeart/2005/8/layout/vList5"/>
    <dgm:cxn modelId="{A1C36AF3-0B0D-41DD-995C-84C57B8331B6}" srcId="{F95369E9-C516-4225-B93B-ADEEC328F5EF}" destId="{497CF5EC-66B6-4AF8-A36E-A037F11CCD09}" srcOrd="0" destOrd="0" parTransId="{09C3B1C9-F1FA-423F-A3F9-ACC88EE94BA4}" sibTransId="{B7EB980F-5AFC-4BCD-8F7F-9A5CBAE9DC38}"/>
    <dgm:cxn modelId="{9270518A-6840-4705-9526-3DE4995CCFDA}" srcId="{EE57747F-AA97-433D-8D4F-9F9399D7E79E}" destId="{FCBD11A4-C363-44B0-9143-410FDDBAC54E}" srcOrd="0" destOrd="0" parTransId="{5D63D824-0B60-4B35-BB21-05BAC57CD506}" sibTransId="{43629D40-53C1-4FE2-B217-36DF10381D06}"/>
    <dgm:cxn modelId="{C8C8A1D8-7C7E-4A39-BB52-1FF186404C2A}" type="presOf" srcId="{59659B77-D6E1-43E4-B0DE-6F2AACAA7296}" destId="{4F44E179-846C-4855-9958-AA68F3B5DDF8}" srcOrd="0" destOrd="0" presId="urn:microsoft.com/office/officeart/2005/8/layout/vList5"/>
    <dgm:cxn modelId="{B2464D63-9EED-4265-8158-435F0FF2D3C4}" srcId="{520AD72E-0243-4909-9A85-9339A2AC16F2}" destId="{F95369E9-C516-4225-B93B-ADEEC328F5EF}" srcOrd="2" destOrd="0" parTransId="{181C25EA-8277-4C20-AFAB-16A2C51D655A}" sibTransId="{0B0004FF-FBB8-4B73-8E42-F4FA00D39C8F}"/>
    <dgm:cxn modelId="{8BBE263D-FECB-471E-9045-12B41B6FCFA6}" srcId="{520AD72E-0243-4909-9A85-9339A2AC16F2}" destId="{8C86B065-D9A0-47BC-A362-CE85604DAC97}" srcOrd="3" destOrd="0" parTransId="{288B5ACB-B860-4111-8E6B-3BAEC55A134A}" sibTransId="{EAF198D4-D40E-4AF2-AB53-A189660B6A92}"/>
    <dgm:cxn modelId="{A3180626-E0F7-4E50-B9AF-B7CC84129B9E}" type="presOf" srcId="{8C86B065-D9A0-47BC-A362-CE85604DAC97}" destId="{83F575B4-BBF9-4095-BDBF-16CBE12BD366}" srcOrd="0" destOrd="0" presId="urn:microsoft.com/office/officeart/2005/8/layout/vList5"/>
    <dgm:cxn modelId="{B688A28D-B419-45F6-A5DA-E967313E869F}" srcId="{520AD72E-0243-4909-9A85-9339A2AC16F2}" destId="{59659B77-D6E1-43E4-B0DE-6F2AACAA7296}" srcOrd="0" destOrd="0" parTransId="{D5337C8F-A3FE-4001-88DA-36BAE014AAC1}" sibTransId="{DFD099DB-6745-4ACD-95DE-33FE5D61DDB5}"/>
    <dgm:cxn modelId="{5C4C3165-677D-48E2-BB99-9CE0A46ECAC0}" srcId="{8C86B065-D9A0-47BC-A362-CE85604DAC97}" destId="{2C1F3A74-67E8-49CE-9DE9-98D5062DA078}" srcOrd="0" destOrd="0" parTransId="{F9C2E48E-2BF4-4B9D-8341-47DBDC75503C}" sibTransId="{D698F6BE-4B7F-4D4B-9D1E-A013708DFC14}"/>
    <dgm:cxn modelId="{0D41BB90-97B7-48DF-8F59-BC3CC9F0FE66}" type="presOf" srcId="{F95369E9-C516-4225-B93B-ADEEC328F5EF}" destId="{4A9B4850-DF84-4F6D-BFA8-6DD3F66C53E8}" srcOrd="0" destOrd="0" presId="urn:microsoft.com/office/officeart/2005/8/layout/vList5"/>
    <dgm:cxn modelId="{5C206465-D896-4085-BBF7-4470E27D61EF}" type="presOf" srcId="{520AD72E-0243-4909-9A85-9339A2AC16F2}" destId="{8419CAA3-08E7-42D0-8562-70807597D39A}" srcOrd="0" destOrd="0" presId="urn:microsoft.com/office/officeart/2005/8/layout/vList5"/>
    <dgm:cxn modelId="{A37A0684-CC77-42BF-83B6-C8C5E84832BD}" type="presOf" srcId="{497CF5EC-66B6-4AF8-A36E-A037F11CCD09}" destId="{BA40EF89-B955-49FD-8668-3B58379B7FEC}" srcOrd="0" destOrd="0" presId="urn:microsoft.com/office/officeart/2005/8/layout/vList5"/>
    <dgm:cxn modelId="{70FB2030-D564-43BD-9BA8-AC2E01A050A6}" type="presOf" srcId="{EE57747F-AA97-433D-8D4F-9F9399D7E79E}" destId="{294CC379-6104-45C1-8F01-DB9977F6073F}" srcOrd="0" destOrd="0" presId="urn:microsoft.com/office/officeart/2005/8/layout/vList5"/>
    <dgm:cxn modelId="{8D362827-E31F-4017-A5B5-1B6011C0A2B0}" type="presParOf" srcId="{8419CAA3-08E7-42D0-8562-70807597D39A}" destId="{E8704E6C-0122-4556-889D-0AAFD7CE1E36}" srcOrd="0" destOrd="0" presId="urn:microsoft.com/office/officeart/2005/8/layout/vList5"/>
    <dgm:cxn modelId="{5DE2061A-1B3F-4734-A5B6-B0D5A2DB7954}" type="presParOf" srcId="{E8704E6C-0122-4556-889D-0AAFD7CE1E36}" destId="{4F44E179-846C-4855-9958-AA68F3B5DDF8}" srcOrd="0" destOrd="0" presId="urn:microsoft.com/office/officeart/2005/8/layout/vList5"/>
    <dgm:cxn modelId="{46170175-76E2-4D89-80A1-BD20142F54C3}" type="presParOf" srcId="{8419CAA3-08E7-42D0-8562-70807597D39A}" destId="{C570CBA4-3E84-4A1A-99BB-F5FDE32F5204}" srcOrd="1" destOrd="0" presId="urn:microsoft.com/office/officeart/2005/8/layout/vList5"/>
    <dgm:cxn modelId="{FFCD6CBB-0F9E-4E07-9E01-F30219D0DB5B}" type="presParOf" srcId="{8419CAA3-08E7-42D0-8562-70807597D39A}" destId="{F2EAB2BB-2944-432E-8587-E0A6A5477712}" srcOrd="2" destOrd="0" presId="urn:microsoft.com/office/officeart/2005/8/layout/vList5"/>
    <dgm:cxn modelId="{DA30B81D-7A95-4592-9D92-003E697BBEA7}" type="presParOf" srcId="{F2EAB2BB-2944-432E-8587-E0A6A5477712}" destId="{294CC379-6104-45C1-8F01-DB9977F6073F}" srcOrd="0" destOrd="0" presId="urn:microsoft.com/office/officeart/2005/8/layout/vList5"/>
    <dgm:cxn modelId="{9034B42D-0ED7-4E77-9997-6E5EBF76DBBB}" type="presParOf" srcId="{F2EAB2BB-2944-432E-8587-E0A6A5477712}" destId="{C61E8F72-31BF-4491-A4C2-6B583E241FB3}" srcOrd="1" destOrd="0" presId="urn:microsoft.com/office/officeart/2005/8/layout/vList5"/>
    <dgm:cxn modelId="{E19ECBFE-0C47-4DB6-B567-9FB478F79086}" type="presParOf" srcId="{8419CAA3-08E7-42D0-8562-70807597D39A}" destId="{78B22238-DBFA-4766-8FE1-7B8E2F32F97F}" srcOrd="3" destOrd="0" presId="urn:microsoft.com/office/officeart/2005/8/layout/vList5"/>
    <dgm:cxn modelId="{E494330D-F638-40CE-A885-6DD68BD4C69D}" type="presParOf" srcId="{8419CAA3-08E7-42D0-8562-70807597D39A}" destId="{0285339B-86EB-4135-B97B-AAB1FDE15585}" srcOrd="4" destOrd="0" presId="urn:microsoft.com/office/officeart/2005/8/layout/vList5"/>
    <dgm:cxn modelId="{5C2E59D7-9E21-41F2-9AC6-25A32F1DB9A7}" type="presParOf" srcId="{0285339B-86EB-4135-B97B-AAB1FDE15585}" destId="{4A9B4850-DF84-4F6D-BFA8-6DD3F66C53E8}" srcOrd="0" destOrd="0" presId="urn:microsoft.com/office/officeart/2005/8/layout/vList5"/>
    <dgm:cxn modelId="{EF637835-C5DE-49DE-BD8D-4981AD989787}" type="presParOf" srcId="{0285339B-86EB-4135-B97B-AAB1FDE15585}" destId="{BA40EF89-B955-49FD-8668-3B58379B7FEC}" srcOrd="1" destOrd="0" presId="urn:microsoft.com/office/officeart/2005/8/layout/vList5"/>
    <dgm:cxn modelId="{6A4205B9-3B6F-40A0-AB13-37ABC8211A9E}" type="presParOf" srcId="{8419CAA3-08E7-42D0-8562-70807597D39A}" destId="{417094FE-E798-4F59-B5B1-128133B34E72}" srcOrd="5" destOrd="0" presId="urn:microsoft.com/office/officeart/2005/8/layout/vList5"/>
    <dgm:cxn modelId="{B63924F4-3E5F-4096-93A6-92109269EAE4}" type="presParOf" srcId="{8419CAA3-08E7-42D0-8562-70807597D39A}" destId="{066FC41D-1708-47A9-AB41-3322142DDE0C}" srcOrd="6" destOrd="0" presId="urn:microsoft.com/office/officeart/2005/8/layout/vList5"/>
    <dgm:cxn modelId="{60090C7F-C1C2-4F7C-9224-736303422BC8}" type="presParOf" srcId="{066FC41D-1708-47A9-AB41-3322142DDE0C}" destId="{83F575B4-BBF9-4095-BDBF-16CBE12BD366}" srcOrd="0" destOrd="0" presId="urn:microsoft.com/office/officeart/2005/8/layout/vList5"/>
    <dgm:cxn modelId="{559563AA-9769-4130-85A1-880FA46361C9}" type="presParOf" srcId="{066FC41D-1708-47A9-AB41-3322142DDE0C}" destId="{708F5C06-C262-4A89-83EA-064782712F0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0AD72E-0243-4909-9A85-9339A2AC16F2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59659B77-D6E1-43E4-B0DE-6F2AACAA7296}">
      <dgm:prSet phldrT="[Texto]"/>
      <dgm:spPr/>
      <dgm:t>
        <a:bodyPr/>
        <a:lstStyle/>
        <a:p>
          <a:r>
            <a:rPr lang="pt-BR" dirty="0" smtClean="0"/>
            <a:t>Nome</a:t>
          </a:r>
          <a:endParaRPr lang="pt-BR" dirty="0"/>
        </a:p>
      </dgm:t>
    </dgm:pt>
    <dgm:pt modelId="{D5337C8F-A3FE-4001-88DA-36BAE014AAC1}" type="parTrans" cxnId="{B688A28D-B419-45F6-A5DA-E967313E869F}">
      <dgm:prSet/>
      <dgm:spPr/>
      <dgm:t>
        <a:bodyPr/>
        <a:lstStyle/>
        <a:p>
          <a:endParaRPr lang="pt-BR"/>
        </a:p>
      </dgm:t>
    </dgm:pt>
    <dgm:pt modelId="{DFD099DB-6745-4ACD-95DE-33FE5D61DDB5}" type="sibTrans" cxnId="{B688A28D-B419-45F6-A5DA-E967313E869F}">
      <dgm:prSet/>
      <dgm:spPr/>
      <dgm:t>
        <a:bodyPr/>
        <a:lstStyle/>
        <a:p>
          <a:endParaRPr lang="pt-BR"/>
        </a:p>
      </dgm:t>
    </dgm:pt>
    <dgm:pt modelId="{623F2A32-8CCB-480B-A853-E36DAAB87332}">
      <dgm:prSet phldrT="[Texto]"/>
      <dgm:spPr/>
      <dgm:t>
        <a:bodyPr/>
        <a:lstStyle/>
        <a:p>
          <a:r>
            <a:rPr lang="pt-BR" dirty="0" smtClean="0"/>
            <a:t>...</a:t>
          </a:r>
          <a:endParaRPr lang="pt-BR" dirty="0"/>
        </a:p>
      </dgm:t>
    </dgm:pt>
    <dgm:pt modelId="{99BF0E76-4F21-4209-8CF6-3CEB0EAD2564}" type="parTrans" cxnId="{72F645FA-5AB0-4C6C-9D54-A1AAFF0728C2}">
      <dgm:prSet/>
      <dgm:spPr/>
      <dgm:t>
        <a:bodyPr/>
        <a:lstStyle/>
        <a:p>
          <a:endParaRPr lang="pt-BR"/>
        </a:p>
      </dgm:t>
    </dgm:pt>
    <dgm:pt modelId="{02BFE7E9-046D-41A4-9E51-171A8047CD49}" type="sibTrans" cxnId="{72F645FA-5AB0-4C6C-9D54-A1AAFF0728C2}">
      <dgm:prSet/>
      <dgm:spPr/>
      <dgm:t>
        <a:bodyPr/>
        <a:lstStyle/>
        <a:p>
          <a:endParaRPr lang="pt-BR"/>
        </a:p>
      </dgm:t>
    </dgm:pt>
    <dgm:pt modelId="{D034CAA7-A04B-4E90-BA09-5BE0CE2B07D6}">
      <dgm:prSet phldrT="[Texto]"/>
      <dgm:spPr/>
      <dgm:t>
        <a:bodyPr/>
        <a:lstStyle/>
        <a:p>
          <a:r>
            <a:rPr lang="pt-BR" dirty="0" smtClean="0"/>
            <a:t>#XXXX</a:t>
          </a:r>
          <a:endParaRPr lang="pt-BR" dirty="0"/>
        </a:p>
      </dgm:t>
    </dgm:pt>
    <dgm:pt modelId="{17B4947F-4365-459F-9536-9CAA344B6D68}" type="parTrans" cxnId="{25F262D1-14F8-46C2-9573-F5C733E604CD}">
      <dgm:prSet/>
      <dgm:spPr/>
      <dgm:t>
        <a:bodyPr/>
        <a:lstStyle/>
        <a:p>
          <a:endParaRPr lang="pt-BR"/>
        </a:p>
      </dgm:t>
    </dgm:pt>
    <dgm:pt modelId="{3D13619D-3920-4F8A-8A02-CD1FECE45D7D}" type="sibTrans" cxnId="{25F262D1-14F8-46C2-9573-F5C733E604CD}">
      <dgm:prSet/>
      <dgm:spPr/>
      <dgm:t>
        <a:bodyPr/>
        <a:lstStyle/>
        <a:p>
          <a:endParaRPr lang="pt-BR"/>
        </a:p>
      </dgm:t>
    </dgm:pt>
    <dgm:pt modelId="{8419CAA3-08E7-42D0-8562-70807597D39A}" type="pres">
      <dgm:prSet presAssocID="{520AD72E-0243-4909-9A85-9339A2AC16F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8704E6C-0122-4556-889D-0AAFD7CE1E36}" type="pres">
      <dgm:prSet presAssocID="{59659B77-D6E1-43E4-B0DE-6F2AACAA7296}" presName="linNode" presStyleCnt="0"/>
      <dgm:spPr/>
    </dgm:pt>
    <dgm:pt modelId="{4F44E179-846C-4855-9958-AA68F3B5DDF8}" type="pres">
      <dgm:prSet presAssocID="{59659B77-D6E1-43E4-B0DE-6F2AACAA7296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B93BFA1-882C-42E8-87BD-CA2CF13A9EFB}" type="pres">
      <dgm:prSet presAssocID="{59659B77-D6E1-43E4-B0DE-6F2AACAA7296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570CBA4-3E84-4A1A-99BB-F5FDE32F5204}" type="pres">
      <dgm:prSet presAssocID="{DFD099DB-6745-4ACD-95DE-33FE5D61DDB5}" presName="sp" presStyleCnt="0"/>
      <dgm:spPr/>
    </dgm:pt>
    <dgm:pt modelId="{B49227D4-90EE-4B3C-AF2E-D75444946CC0}" type="pres">
      <dgm:prSet presAssocID="{623F2A32-8CCB-480B-A853-E36DAAB87332}" presName="linNode" presStyleCnt="0"/>
      <dgm:spPr/>
    </dgm:pt>
    <dgm:pt modelId="{4718F33A-C355-4581-886A-33C8D3D39F4E}" type="pres">
      <dgm:prSet presAssocID="{623F2A32-8CCB-480B-A853-E36DAAB87332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5F262D1-14F8-46C2-9573-F5C733E604CD}" srcId="{59659B77-D6E1-43E4-B0DE-6F2AACAA7296}" destId="{D034CAA7-A04B-4E90-BA09-5BE0CE2B07D6}" srcOrd="0" destOrd="0" parTransId="{17B4947F-4365-459F-9536-9CAA344B6D68}" sibTransId="{3D13619D-3920-4F8A-8A02-CD1FECE45D7D}"/>
    <dgm:cxn modelId="{B688A28D-B419-45F6-A5DA-E967313E869F}" srcId="{520AD72E-0243-4909-9A85-9339A2AC16F2}" destId="{59659B77-D6E1-43E4-B0DE-6F2AACAA7296}" srcOrd="0" destOrd="0" parTransId="{D5337C8F-A3FE-4001-88DA-36BAE014AAC1}" sibTransId="{DFD099DB-6745-4ACD-95DE-33FE5D61DDB5}"/>
    <dgm:cxn modelId="{DEAAA272-CA63-4543-8D0A-6D4EE372A18C}" type="presOf" srcId="{59659B77-D6E1-43E4-B0DE-6F2AACAA7296}" destId="{4F44E179-846C-4855-9958-AA68F3B5DDF8}" srcOrd="0" destOrd="0" presId="urn:microsoft.com/office/officeart/2005/8/layout/vList5"/>
    <dgm:cxn modelId="{67A9B15E-A3EA-4C69-8BC1-388765FD4C2D}" type="presOf" srcId="{D034CAA7-A04B-4E90-BA09-5BE0CE2B07D6}" destId="{DB93BFA1-882C-42E8-87BD-CA2CF13A9EFB}" srcOrd="0" destOrd="0" presId="urn:microsoft.com/office/officeart/2005/8/layout/vList5"/>
    <dgm:cxn modelId="{F06A0E92-2702-4041-A940-D0C58C05DF24}" type="presOf" srcId="{520AD72E-0243-4909-9A85-9339A2AC16F2}" destId="{8419CAA3-08E7-42D0-8562-70807597D39A}" srcOrd="0" destOrd="0" presId="urn:microsoft.com/office/officeart/2005/8/layout/vList5"/>
    <dgm:cxn modelId="{21D5CAC4-BD4D-4ED8-B25F-3ECE02053F38}" type="presOf" srcId="{623F2A32-8CCB-480B-A853-E36DAAB87332}" destId="{4718F33A-C355-4581-886A-33C8D3D39F4E}" srcOrd="0" destOrd="0" presId="urn:microsoft.com/office/officeart/2005/8/layout/vList5"/>
    <dgm:cxn modelId="{72F645FA-5AB0-4C6C-9D54-A1AAFF0728C2}" srcId="{520AD72E-0243-4909-9A85-9339A2AC16F2}" destId="{623F2A32-8CCB-480B-A853-E36DAAB87332}" srcOrd="1" destOrd="0" parTransId="{99BF0E76-4F21-4209-8CF6-3CEB0EAD2564}" sibTransId="{02BFE7E9-046D-41A4-9E51-171A8047CD49}"/>
    <dgm:cxn modelId="{EE05A918-998E-4B88-8451-58FD62258B70}" type="presParOf" srcId="{8419CAA3-08E7-42D0-8562-70807597D39A}" destId="{E8704E6C-0122-4556-889D-0AAFD7CE1E36}" srcOrd="0" destOrd="0" presId="urn:microsoft.com/office/officeart/2005/8/layout/vList5"/>
    <dgm:cxn modelId="{FD310184-C8A4-457A-A00E-A8214370285A}" type="presParOf" srcId="{E8704E6C-0122-4556-889D-0AAFD7CE1E36}" destId="{4F44E179-846C-4855-9958-AA68F3B5DDF8}" srcOrd="0" destOrd="0" presId="urn:microsoft.com/office/officeart/2005/8/layout/vList5"/>
    <dgm:cxn modelId="{73F59649-567A-422C-BB61-33C8209C0D52}" type="presParOf" srcId="{E8704E6C-0122-4556-889D-0AAFD7CE1E36}" destId="{DB93BFA1-882C-42E8-87BD-CA2CF13A9EFB}" srcOrd="1" destOrd="0" presId="urn:microsoft.com/office/officeart/2005/8/layout/vList5"/>
    <dgm:cxn modelId="{A7309E27-F353-4E25-B901-49B38314936D}" type="presParOf" srcId="{8419CAA3-08E7-42D0-8562-70807597D39A}" destId="{C570CBA4-3E84-4A1A-99BB-F5FDE32F5204}" srcOrd="1" destOrd="0" presId="urn:microsoft.com/office/officeart/2005/8/layout/vList5"/>
    <dgm:cxn modelId="{8957782C-973B-45F7-86FF-957735A656F2}" type="presParOf" srcId="{8419CAA3-08E7-42D0-8562-70807597D39A}" destId="{B49227D4-90EE-4B3C-AF2E-D75444946CC0}" srcOrd="2" destOrd="0" presId="urn:microsoft.com/office/officeart/2005/8/layout/vList5"/>
    <dgm:cxn modelId="{9B172053-D24D-41A3-8F97-B77318D5B9B8}" type="presParOf" srcId="{B49227D4-90EE-4B3C-AF2E-D75444946CC0}" destId="{4718F33A-C355-4581-886A-33C8D3D39F4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0AD72E-0243-4909-9A85-9339A2AC16F2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59659B77-D6E1-43E4-B0DE-6F2AACAA7296}">
      <dgm:prSet phldrT="[Texto]"/>
      <dgm:spPr/>
      <dgm:t>
        <a:bodyPr/>
        <a:lstStyle/>
        <a:p>
          <a:r>
            <a:rPr lang="pt-BR" dirty="0" smtClean="0"/>
            <a:t>...</a:t>
          </a:r>
          <a:endParaRPr lang="pt-BR" dirty="0"/>
        </a:p>
      </dgm:t>
    </dgm:pt>
    <dgm:pt modelId="{D5337C8F-A3FE-4001-88DA-36BAE014AAC1}" type="parTrans" cxnId="{B688A28D-B419-45F6-A5DA-E967313E869F}">
      <dgm:prSet/>
      <dgm:spPr/>
      <dgm:t>
        <a:bodyPr/>
        <a:lstStyle/>
        <a:p>
          <a:endParaRPr lang="pt-BR"/>
        </a:p>
      </dgm:t>
    </dgm:pt>
    <dgm:pt modelId="{DFD099DB-6745-4ACD-95DE-33FE5D61DDB5}" type="sibTrans" cxnId="{B688A28D-B419-45F6-A5DA-E967313E869F}">
      <dgm:prSet/>
      <dgm:spPr/>
      <dgm:t>
        <a:bodyPr/>
        <a:lstStyle/>
        <a:p>
          <a:endParaRPr lang="pt-BR"/>
        </a:p>
      </dgm:t>
    </dgm:pt>
    <dgm:pt modelId="{AA981397-D673-4D0F-805B-1043B73F790F}">
      <dgm:prSet phldrT="[Texto]"/>
      <dgm:spPr/>
      <dgm:t>
        <a:bodyPr/>
        <a:lstStyle/>
        <a:p>
          <a:r>
            <a:rPr lang="pt-BR" dirty="0" smtClean="0"/>
            <a:t>Nome</a:t>
          </a:r>
          <a:endParaRPr lang="pt-BR" dirty="0"/>
        </a:p>
      </dgm:t>
    </dgm:pt>
    <dgm:pt modelId="{E2DA0A31-65E9-4788-BE80-787D65FBCE87}" type="parTrans" cxnId="{8FEB3EA6-7216-4F3A-B609-FB5821723526}">
      <dgm:prSet/>
      <dgm:spPr/>
      <dgm:t>
        <a:bodyPr/>
        <a:lstStyle/>
        <a:p>
          <a:endParaRPr lang="pt-BR"/>
        </a:p>
      </dgm:t>
    </dgm:pt>
    <dgm:pt modelId="{C2CC52B5-9E38-4B12-98ED-99D5F1BB54C0}" type="sibTrans" cxnId="{8FEB3EA6-7216-4F3A-B609-FB5821723526}">
      <dgm:prSet/>
      <dgm:spPr/>
      <dgm:t>
        <a:bodyPr/>
        <a:lstStyle/>
        <a:p>
          <a:endParaRPr lang="pt-BR"/>
        </a:p>
      </dgm:t>
    </dgm:pt>
    <dgm:pt modelId="{1F8D6702-6694-4528-9C75-91E6B5741414}">
      <dgm:prSet phldrT="[Texto]"/>
      <dgm:spPr/>
      <dgm:t>
        <a:bodyPr/>
        <a:lstStyle/>
        <a:p>
          <a:r>
            <a:rPr lang="pt-BR" dirty="0" smtClean="0"/>
            <a:t> </a:t>
          </a:r>
          <a:endParaRPr lang="pt-BR" dirty="0"/>
        </a:p>
      </dgm:t>
    </dgm:pt>
    <dgm:pt modelId="{60BA95DD-4DFD-43F3-B5D6-5D8B290AFF5D}" type="parTrans" cxnId="{D16770F4-5921-4E15-A4F0-99E0912CC90F}">
      <dgm:prSet/>
      <dgm:spPr/>
      <dgm:t>
        <a:bodyPr/>
        <a:lstStyle/>
        <a:p>
          <a:endParaRPr lang="pt-BR"/>
        </a:p>
      </dgm:t>
    </dgm:pt>
    <dgm:pt modelId="{B848DB94-FE56-408F-B1B1-DADAD5D02EAA}" type="sibTrans" cxnId="{D16770F4-5921-4E15-A4F0-99E0912CC90F}">
      <dgm:prSet/>
      <dgm:spPr/>
      <dgm:t>
        <a:bodyPr/>
        <a:lstStyle/>
        <a:p>
          <a:endParaRPr lang="pt-BR"/>
        </a:p>
      </dgm:t>
    </dgm:pt>
    <dgm:pt modelId="{8419CAA3-08E7-42D0-8562-70807597D39A}" type="pres">
      <dgm:prSet presAssocID="{520AD72E-0243-4909-9A85-9339A2AC16F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8704E6C-0122-4556-889D-0AAFD7CE1E36}" type="pres">
      <dgm:prSet presAssocID="{59659B77-D6E1-43E4-B0DE-6F2AACAA7296}" presName="linNode" presStyleCnt="0"/>
      <dgm:spPr/>
    </dgm:pt>
    <dgm:pt modelId="{4F44E179-846C-4855-9958-AA68F3B5DDF8}" type="pres">
      <dgm:prSet presAssocID="{59659B77-D6E1-43E4-B0DE-6F2AACAA7296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570CBA4-3E84-4A1A-99BB-F5FDE32F5204}" type="pres">
      <dgm:prSet presAssocID="{DFD099DB-6745-4ACD-95DE-33FE5D61DDB5}" presName="sp" presStyleCnt="0"/>
      <dgm:spPr/>
    </dgm:pt>
    <dgm:pt modelId="{E1C8FA54-A1BA-44B7-A27F-7E1B50DA042B}" type="pres">
      <dgm:prSet presAssocID="{AA981397-D673-4D0F-805B-1043B73F790F}" presName="linNode" presStyleCnt="0"/>
      <dgm:spPr/>
    </dgm:pt>
    <dgm:pt modelId="{D1B0ACB0-4881-48F1-9DF3-B36A13EF27C7}" type="pres">
      <dgm:prSet presAssocID="{AA981397-D673-4D0F-805B-1043B73F790F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201CCA1-3ADA-42C9-8CE9-3B64CA00473A}" type="pres">
      <dgm:prSet presAssocID="{AA981397-D673-4D0F-805B-1043B73F790F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6FDEA79-A6D0-48EE-98B8-3646EDD1DCBA}" type="presOf" srcId="{520AD72E-0243-4909-9A85-9339A2AC16F2}" destId="{8419CAA3-08E7-42D0-8562-70807597D39A}" srcOrd="0" destOrd="0" presId="urn:microsoft.com/office/officeart/2005/8/layout/vList5"/>
    <dgm:cxn modelId="{B688A28D-B419-45F6-A5DA-E967313E869F}" srcId="{520AD72E-0243-4909-9A85-9339A2AC16F2}" destId="{59659B77-D6E1-43E4-B0DE-6F2AACAA7296}" srcOrd="0" destOrd="0" parTransId="{D5337C8F-A3FE-4001-88DA-36BAE014AAC1}" sibTransId="{DFD099DB-6745-4ACD-95DE-33FE5D61DDB5}"/>
    <dgm:cxn modelId="{8FEB3EA6-7216-4F3A-B609-FB5821723526}" srcId="{520AD72E-0243-4909-9A85-9339A2AC16F2}" destId="{AA981397-D673-4D0F-805B-1043B73F790F}" srcOrd="1" destOrd="0" parTransId="{E2DA0A31-65E9-4788-BE80-787D65FBCE87}" sibTransId="{C2CC52B5-9E38-4B12-98ED-99D5F1BB54C0}"/>
    <dgm:cxn modelId="{8BCC523F-4991-409B-986B-4CB9ACD80716}" type="presOf" srcId="{1F8D6702-6694-4528-9C75-91E6B5741414}" destId="{1201CCA1-3ADA-42C9-8CE9-3B64CA00473A}" srcOrd="0" destOrd="0" presId="urn:microsoft.com/office/officeart/2005/8/layout/vList5"/>
    <dgm:cxn modelId="{32BD144B-66EE-4282-851E-3F5DF0108B7F}" type="presOf" srcId="{AA981397-D673-4D0F-805B-1043B73F790F}" destId="{D1B0ACB0-4881-48F1-9DF3-B36A13EF27C7}" srcOrd="0" destOrd="0" presId="urn:microsoft.com/office/officeart/2005/8/layout/vList5"/>
    <dgm:cxn modelId="{6C416A6E-5BE1-48FE-8B6F-07EC3B3F2259}" type="presOf" srcId="{59659B77-D6E1-43E4-B0DE-6F2AACAA7296}" destId="{4F44E179-846C-4855-9958-AA68F3B5DDF8}" srcOrd="0" destOrd="0" presId="urn:microsoft.com/office/officeart/2005/8/layout/vList5"/>
    <dgm:cxn modelId="{D16770F4-5921-4E15-A4F0-99E0912CC90F}" srcId="{AA981397-D673-4D0F-805B-1043B73F790F}" destId="{1F8D6702-6694-4528-9C75-91E6B5741414}" srcOrd="0" destOrd="0" parTransId="{60BA95DD-4DFD-43F3-B5D6-5D8B290AFF5D}" sibTransId="{B848DB94-FE56-408F-B1B1-DADAD5D02EAA}"/>
    <dgm:cxn modelId="{809A1DB6-238C-4A63-81F9-388F29A91E33}" type="presParOf" srcId="{8419CAA3-08E7-42D0-8562-70807597D39A}" destId="{E8704E6C-0122-4556-889D-0AAFD7CE1E36}" srcOrd="0" destOrd="0" presId="urn:microsoft.com/office/officeart/2005/8/layout/vList5"/>
    <dgm:cxn modelId="{9D6CE6D5-9B4E-4B9E-8F7C-142FAA1B3E87}" type="presParOf" srcId="{E8704E6C-0122-4556-889D-0AAFD7CE1E36}" destId="{4F44E179-846C-4855-9958-AA68F3B5DDF8}" srcOrd="0" destOrd="0" presId="urn:microsoft.com/office/officeart/2005/8/layout/vList5"/>
    <dgm:cxn modelId="{19CE3F6A-2BE0-4FD9-B9C1-845E42351332}" type="presParOf" srcId="{8419CAA3-08E7-42D0-8562-70807597D39A}" destId="{C570CBA4-3E84-4A1A-99BB-F5FDE32F5204}" srcOrd="1" destOrd="0" presId="urn:microsoft.com/office/officeart/2005/8/layout/vList5"/>
    <dgm:cxn modelId="{E37FB4AA-02DE-46BE-AD1E-265D52713497}" type="presParOf" srcId="{8419CAA3-08E7-42D0-8562-70807597D39A}" destId="{E1C8FA54-A1BA-44B7-A27F-7E1B50DA042B}" srcOrd="2" destOrd="0" presId="urn:microsoft.com/office/officeart/2005/8/layout/vList5"/>
    <dgm:cxn modelId="{1737710A-D93A-461E-952A-A8CA689F7081}" type="presParOf" srcId="{E1C8FA54-A1BA-44B7-A27F-7E1B50DA042B}" destId="{D1B0ACB0-4881-48F1-9DF3-B36A13EF27C7}" srcOrd="0" destOrd="0" presId="urn:microsoft.com/office/officeart/2005/8/layout/vList5"/>
    <dgm:cxn modelId="{AB423ABA-F416-4506-9606-C93577E74BAF}" type="presParOf" srcId="{E1C8FA54-A1BA-44B7-A27F-7E1B50DA042B}" destId="{1201CCA1-3ADA-42C9-8CE9-3B64CA00473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0AD72E-0243-4909-9A85-9339A2AC16F2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472D7CB4-228F-43C9-9B16-0F922CCBEAEB}">
      <dgm:prSet phldrT="[Texto]"/>
      <dgm:spPr/>
      <dgm:t>
        <a:bodyPr/>
        <a:lstStyle/>
        <a:p>
          <a:r>
            <a:rPr lang="pt-BR" dirty="0" smtClean="0"/>
            <a:t>x</a:t>
          </a:r>
          <a:endParaRPr lang="pt-BR" dirty="0"/>
        </a:p>
      </dgm:t>
    </dgm:pt>
    <dgm:pt modelId="{8451EB48-50F2-42A2-A4EC-4A8569F8DF19}" type="parTrans" cxnId="{B43BD548-BF7E-46F4-88B0-7E81ABE401AC}">
      <dgm:prSet/>
      <dgm:spPr/>
      <dgm:t>
        <a:bodyPr/>
        <a:lstStyle/>
        <a:p>
          <a:endParaRPr lang="pt-BR"/>
        </a:p>
      </dgm:t>
    </dgm:pt>
    <dgm:pt modelId="{16B9F459-1600-42FA-88FC-BFFAFA4A001A}" type="sibTrans" cxnId="{B43BD548-BF7E-46F4-88B0-7E81ABE401AC}">
      <dgm:prSet/>
      <dgm:spPr/>
      <dgm:t>
        <a:bodyPr/>
        <a:lstStyle/>
        <a:p>
          <a:endParaRPr lang="pt-BR"/>
        </a:p>
      </dgm:t>
    </dgm:pt>
    <dgm:pt modelId="{0D20C114-D3E6-40D6-A16A-EEF7376A3B0D}">
      <dgm:prSet phldrT="[Texto]"/>
      <dgm:spPr/>
      <dgm:t>
        <a:bodyPr/>
        <a:lstStyle/>
        <a:p>
          <a:r>
            <a:rPr lang="pt-BR" dirty="0" smtClean="0"/>
            <a:t>i</a:t>
          </a:r>
          <a:endParaRPr lang="pt-BR" dirty="0"/>
        </a:p>
      </dgm:t>
    </dgm:pt>
    <dgm:pt modelId="{7B4A709F-D597-48B2-A4F7-0B6B38628114}" type="parTrans" cxnId="{C5A65EF9-3971-4CB6-A96C-4526435EAF60}">
      <dgm:prSet/>
      <dgm:spPr/>
      <dgm:t>
        <a:bodyPr/>
        <a:lstStyle/>
        <a:p>
          <a:endParaRPr lang="pt-BR"/>
        </a:p>
      </dgm:t>
    </dgm:pt>
    <dgm:pt modelId="{2B85783B-B7CE-4977-8B45-145002B9558D}" type="sibTrans" cxnId="{C5A65EF9-3971-4CB6-A96C-4526435EAF60}">
      <dgm:prSet/>
      <dgm:spPr/>
      <dgm:t>
        <a:bodyPr/>
        <a:lstStyle/>
        <a:p>
          <a:endParaRPr lang="pt-BR"/>
        </a:p>
      </dgm:t>
    </dgm:pt>
    <dgm:pt modelId="{2F4EB4AF-57C2-4219-A8F3-A5CB879C8B3E}">
      <dgm:prSet phldrT="[Texto]"/>
      <dgm:spPr/>
      <dgm:t>
        <a:bodyPr/>
        <a:lstStyle/>
        <a:p>
          <a:r>
            <a:rPr lang="pt-BR" dirty="0" smtClean="0"/>
            <a:t>123</a:t>
          </a:r>
          <a:endParaRPr lang="pt-BR" dirty="0"/>
        </a:p>
      </dgm:t>
    </dgm:pt>
    <dgm:pt modelId="{8714D64F-D252-46F0-AB80-99E0F685A86E}" type="parTrans" cxnId="{FC1BC37F-94CB-4941-9735-D0AD0402AA7C}">
      <dgm:prSet/>
      <dgm:spPr/>
      <dgm:t>
        <a:bodyPr/>
        <a:lstStyle/>
        <a:p>
          <a:endParaRPr lang="pt-BR"/>
        </a:p>
      </dgm:t>
    </dgm:pt>
    <dgm:pt modelId="{7935E84A-026A-43DB-84CD-B176B4FEF6BF}" type="sibTrans" cxnId="{FC1BC37F-94CB-4941-9735-D0AD0402AA7C}">
      <dgm:prSet/>
      <dgm:spPr/>
      <dgm:t>
        <a:bodyPr/>
        <a:lstStyle/>
        <a:p>
          <a:endParaRPr lang="pt-BR"/>
        </a:p>
      </dgm:t>
    </dgm:pt>
    <dgm:pt modelId="{D2E9CFE0-9A0E-49A9-A02F-643094AD9097}">
      <dgm:prSet phldrT="[Texto]"/>
      <dgm:spPr/>
      <dgm:t>
        <a:bodyPr/>
        <a:lstStyle/>
        <a:p>
          <a:r>
            <a:rPr lang="pt-BR" dirty="0" smtClean="0"/>
            <a:t>O</a:t>
          </a:r>
          <a:endParaRPr lang="pt-BR" dirty="0"/>
        </a:p>
      </dgm:t>
    </dgm:pt>
    <dgm:pt modelId="{67DC2406-994F-4810-AEDF-12B82E2E1178}">
      <dgm:prSet phldrT="[Texto]"/>
      <dgm:spPr/>
      <dgm:t>
        <a:bodyPr/>
        <a:lstStyle/>
        <a:p>
          <a:r>
            <a:rPr lang="pt-BR" dirty="0" smtClean="0"/>
            <a:t>S</a:t>
          </a:r>
          <a:endParaRPr lang="pt-BR" dirty="0"/>
        </a:p>
      </dgm:t>
    </dgm:pt>
    <dgm:pt modelId="{804EBDCA-5372-4A52-8927-88EBF79F2105}" type="sibTrans" cxnId="{92508BFA-5A0A-4131-ADAD-3F37F5FA8D42}">
      <dgm:prSet/>
      <dgm:spPr/>
      <dgm:t>
        <a:bodyPr/>
        <a:lstStyle/>
        <a:p>
          <a:endParaRPr lang="pt-BR"/>
        </a:p>
      </dgm:t>
    </dgm:pt>
    <dgm:pt modelId="{1364C95B-065D-4F61-BDAF-7373BDF42F4E}" type="parTrans" cxnId="{92508BFA-5A0A-4131-ADAD-3F37F5FA8D42}">
      <dgm:prSet/>
      <dgm:spPr/>
      <dgm:t>
        <a:bodyPr/>
        <a:lstStyle/>
        <a:p>
          <a:endParaRPr lang="pt-BR"/>
        </a:p>
      </dgm:t>
    </dgm:pt>
    <dgm:pt modelId="{97BD0ABD-170D-4553-9160-EF4CA515A468}" type="sibTrans" cxnId="{AC538B3F-8D02-48AB-ADB2-6A939531718B}">
      <dgm:prSet/>
      <dgm:spPr/>
      <dgm:t>
        <a:bodyPr/>
        <a:lstStyle/>
        <a:p>
          <a:endParaRPr lang="pt-BR"/>
        </a:p>
      </dgm:t>
    </dgm:pt>
    <dgm:pt modelId="{8AD79AB3-6C3E-4C63-AA6C-4B0F17A0D7B7}" type="parTrans" cxnId="{AC538B3F-8D02-48AB-ADB2-6A939531718B}">
      <dgm:prSet/>
      <dgm:spPr/>
      <dgm:t>
        <a:bodyPr/>
        <a:lstStyle/>
        <a:p>
          <a:endParaRPr lang="pt-BR"/>
        </a:p>
      </dgm:t>
    </dgm:pt>
    <dgm:pt modelId="{DFF34781-6957-4703-8F1F-4B6D217C7FFC}">
      <dgm:prSet phldrT="[Texto]"/>
      <dgm:spPr/>
      <dgm:t>
        <a:bodyPr/>
        <a:lstStyle/>
        <a:p>
          <a:r>
            <a:rPr lang="pt-BR" dirty="0" smtClean="0"/>
            <a:t>123</a:t>
          </a:r>
          <a:endParaRPr lang="pt-BR" dirty="0"/>
        </a:p>
      </dgm:t>
    </dgm:pt>
    <dgm:pt modelId="{6C8DB520-BD9B-483C-97E8-03AF39E192F3}" type="sibTrans" cxnId="{D548741D-6D8D-4036-B134-43E0D30FF64F}">
      <dgm:prSet/>
      <dgm:spPr/>
      <dgm:t>
        <a:bodyPr/>
        <a:lstStyle/>
        <a:p>
          <a:endParaRPr lang="pt-BR"/>
        </a:p>
      </dgm:t>
    </dgm:pt>
    <dgm:pt modelId="{3E83BC06-543D-4D6F-9CE3-81CC55E271D1}" type="parTrans" cxnId="{D548741D-6D8D-4036-B134-43E0D30FF64F}">
      <dgm:prSet/>
      <dgm:spPr/>
      <dgm:t>
        <a:bodyPr/>
        <a:lstStyle/>
        <a:p>
          <a:endParaRPr lang="pt-BR"/>
        </a:p>
      </dgm:t>
    </dgm:pt>
    <dgm:pt modelId="{623F2A32-8CCB-480B-A853-E36DAAB87332}">
      <dgm:prSet phldrT="[Texto]"/>
      <dgm:spPr/>
      <dgm:t>
        <a:bodyPr/>
        <a:lstStyle/>
        <a:p>
          <a:r>
            <a:rPr lang="pt-BR" dirty="0" smtClean="0"/>
            <a:t>...</a:t>
          </a:r>
          <a:endParaRPr lang="pt-BR" dirty="0"/>
        </a:p>
      </dgm:t>
    </dgm:pt>
    <dgm:pt modelId="{02BFE7E9-046D-41A4-9E51-171A8047CD49}" type="sibTrans" cxnId="{72F645FA-5AB0-4C6C-9D54-A1AAFF0728C2}">
      <dgm:prSet/>
      <dgm:spPr/>
      <dgm:t>
        <a:bodyPr/>
        <a:lstStyle/>
        <a:p>
          <a:endParaRPr lang="pt-BR"/>
        </a:p>
      </dgm:t>
    </dgm:pt>
    <dgm:pt modelId="{99BF0E76-4F21-4209-8CF6-3CEB0EAD2564}" type="parTrans" cxnId="{72F645FA-5AB0-4C6C-9D54-A1AAFF0728C2}">
      <dgm:prSet/>
      <dgm:spPr/>
      <dgm:t>
        <a:bodyPr/>
        <a:lstStyle/>
        <a:p>
          <a:endParaRPr lang="pt-BR"/>
        </a:p>
      </dgm:t>
    </dgm:pt>
    <dgm:pt modelId="{1B4CD85B-534C-47CB-8293-2EBED4161F24}">
      <dgm:prSet phldrT="[Texto]"/>
      <dgm:spPr/>
      <dgm:t>
        <a:bodyPr/>
        <a:lstStyle/>
        <a:p>
          <a:endParaRPr lang="pt-BR" dirty="0"/>
        </a:p>
      </dgm:t>
    </dgm:pt>
    <dgm:pt modelId="{FC52F2D9-1DD1-4B5E-A6CA-BD1C465B2B55}" type="parTrans" cxnId="{A407EC8A-BB41-406B-934F-501E281BE40D}">
      <dgm:prSet/>
      <dgm:spPr/>
      <dgm:t>
        <a:bodyPr/>
        <a:lstStyle/>
        <a:p>
          <a:endParaRPr lang="pt-BR"/>
        </a:p>
      </dgm:t>
    </dgm:pt>
    <dgm:pt modelId="{8CE52030-8595-486C-BA3B-2BE58700995F}" type="sibTrans" cxnId="{A407EC8A-BB41-406B-934F-501E281BE40D}">
      <dgm:prSet/>
      <dgm:spPr/>
      <dgm:t>
        <a:bodyPr/>
        <a:lstStyle/>
        <a:p>
          <a:endParaRPr lang="pt-BR"/>
        </a:p>
      </dgm:t>
    </dgm:pt>
    <dgm:pt modelId="{8A3F74AD-4C70-4403-83DC-437C253D5065}">
      <dgm:prSet phldrT="[Texto]"/>
      <dgm:spPr/>
      <dgm:t>
        <a:bodyPr/>
        <a:lstStyle/>
        <a:p>
          <a:endParaRPr lang="pt-BR" dirty="0"/>
        </a:p>
      </dgm:t>
    </dgm:pt>
    <dgm:pt modelId="{3BAC30C4-AED5-4E1D-9F62-242A6781CA30}" type="parTrans" cxnId="{4A15F769-56F4-4690-A5CD-C7DFA56D6705}">
      <dgm:prSet/>
      <dgm:spPr/>
      <dgm:t>
        <a:bodyPr/>
        <a:lstStyle/>
        <a:p>
          <a:endParaRPr lang="pt-BR"/>
        </a:p>
      </dgm:t>
    </dgm:pt>
    <dgm:pt modelId="{71546300-DFF0-4BFF-8D8C-17DB304F7241}" type="sibTrans" cxnId="{4A15F769-56F4-4690-A5CD-C7DFA56D6705}">
      <dgm:prSet/>
      <dgm:spPr/>
      <dgm:t>
        <a:bodyPr/>
        <a:lstStyle/>
        <a:p>
          <a:endParaRPr lang="pt-BR"/>
        </a:p>
      </dgm:t>
    </dgm:pt>
    <dgm:pt modelId="{8419CAA3-08E7-42D0-8562-70807597D39A}" type="pres">
      <dgm:prSet presAssocID="{520AD72E-0243-4909-9A85-9339A2AC16F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450DCB49-D32F-4E54-A36D-81A13539BF7D}" type="pres">
      <dgm:prSet presAssocID="{472D7CB4-228F-43C9-9B16-0F922CCBEAEB}" presName="linNode" presStyleCnt="0"/>
      <dgm:spPr/>
    </dgm:pt>
    <dgm:pt modelId="{78F3D05B-2DF5-47CE-A600-FD9EC3E3047E}" type="pres">
      <dgm:prSet presAssocID="{472D7CB4-228F-43C9-9B16-0F922CCBEAEB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0A8B253-EE9C-4503-978F-6D1BA33BFCE3}" type="pres">
      <dgm:prSet presAssocID="{472D7CB4-228F-43C9-9B16-0F922CCBEAEB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3629AF-4335-41EA-ADE2-8C7BBEF1DF47}" type="pres">
      <dgm:prSet presAssocID="{16B9F459-1600-42FA-88FC-BFFAFA4A001A}" presName="sp" presStyleCnt="0"/>
      <dgm:spPr/>
    </dgm:pt>
    <dgm:pt modelId="{2F4EAAB6-FA68-473A-9194-1B9CF4C12ACA}" type="pres">
      <dgm:prSet presAssocID="{67DC2406-994F-4810-AEDF-12B82E2E1178}" presName="linNode" presStyleCnt="0"/>
      <dgm:spPr/>
    </dgm:pt>
    <dgm:pt modelId="{C07AE0DE-D7E1-43B9-98DD-FCC047ED309D}" type="pres">
      <dgm:prSet presAssocID="{67DC2406-994F-4810-AEDF-12B82E2E1178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87CDB5B-0A58-40E1-9932-52E5B25FA947}" type="pres">
      <dgm:prSet presAssocID="{67DC2406-994F-4810-AEDF-12B82E2E1178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400263E-BB65-4C7F-AA06-8DC4B871A581}" type="pres">
      <dgm:prSet presAssocID="{804EBDCA-5372-4A52-8927-88EBF79F2105}" presName="sp" presStyleCnt="0"/>
      <dgm:spPr/>
    </dgm:pt>
    <dgm:pt modelId="{DAEA298A-7BD5-4B72-925C-8EB8F14507E6}" type="pres">
      <dgm:prSet presAssocID="{D2E9CFE0-9A0E-49A9-A02F-643094AD9097}" presName="linNode" presStyleCnt="0"/>
      <dgm:spPr/>
    </dgm:pt>
    <dgm:pt modelId="{AF56F1C2-8349-4E35-87E2-A32FC2F44577}" type="pres">
      <dgm:prSet presAssocID="{D2E9CFE0-9A0E-49A9-A02F-643094AD9097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378404D-DD05-4648-A7C3-EE783282D3C0}" type="pres">
      <dgm:prSet presAssocID="{D2E9CFE0-9A0E-49A9-A02F-643094AD9097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0A9FA8B-E3B5-48EB-BCE2-18BD6FC66F30}" type="pres">
      <dgm:prSet presAssocID="{97BD0ABD-170D-4553-9160-EF4CA515A468}" presName="sp" presStyleCnt="0"/>
      <dgm:spPr/>
    </dgm:pt>
    <dgm:pt modelId="{815EADCF-0B87-435B-83BA-782CD2AFBC72}" type="pres">
      <dgm:prSet presAssocID="{0D20C114-D3E6-40D6-A16A-EEF7376A3B0D}" presName="linNode" presStyleCnt="0"/>
      <dgm:spPr/>
    </dgm:pt>
    <dgm:pt modelId="{1E6F0929-DCB6-4D3A-B954-31EF0D85970C}" type="pres">
      <dgm:prSet presAssocID="{0D20C114-D3E6-40D6-A16A-EEF7376A3B0D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ECBAB78-5798-4C61-89DA-E4A25E5EBA95}" type="pres">
      <dgm:prSet presAssocID="{0D20C114-D3E6-40D6-A16A-EEF7376A3B0D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9E42A3E-5347-4616-B249-91377B96F9A3}" type="pres">
      <dgm:prSet presAssocID="{2B85783B-B7CE-4977-8B45-145002B9558D}" presName="sp" presStyleCnt="0"/>
      <dgm:spPr/>
    </dgm:pt>
    <dgm:pt modelId="{B49227D4-90EE-4B3C-AF2E-D75444946CC0}" type="pres">
      <dgm:prSet presAssocID="{623F2A32-8CCB-480B-A853-E36DAAB87332}" presName="linNode" presStyleCnt="0"/>
      <dgm:spPr/>
    </dgm:pt>
    <dgm:pt modelId="{4718F33A-C355-4581-886A-33C8D3D39F4E}" type="pres">
      <dgm:prSet presAssocID="{623F2A32-8CCB-480B-A853-E36DAAB87332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407EC8A-BB41-406B-934F-501E281BE40D}" srcId="{67DC2406-994F-4810-AEDF-12B82E2E1178}" destId="{1B4CD85B-534C-47CB-8293-2EBED4161F24}" srcOrd="0" destOrd="0" parTransId="{FC52F2D9-1DD1-4B5E-A6CA-BD1C465B2B55}" sibTransId="{8CE52030-8595-486C-BA3B-2BE58700995F}"/>
    <dgm:cxn modelId="{AC538B3F-8D02-48AB-ADB2-6A939531718B}" srcId="{520AD72E-0243-4909-9A85-9339A2AC16F2}" destId="{D2E9CFE0-9A0E-49A9-A02F-643094AD9097}" srcOrd="2" destOrd="0" parTransId="{8AD79AB3-6C3E-4C63-AA6C-4B0F17A0D7B7}" sibTransId="{97BD0ABD-170D-4553-9160-EF4CA515A468}"/>
    <dgm:cxn modelId="{D4D0D272-4CCC-4E7C-84A1-EC36A56EDA9E}" type="presOf" srcId="{D2E9CFE0-9A0E-49A9-A02F-643094AD9097}" destId="{AF56F1C2-8349-4E35-87E2-A32FC2F44577}" srcOrd="0" destOrd="0" presId="urn:microsoft.com/office/officeart/2005/8/layout/vList5"/>
    <dgm:cxn modelId="{6779A4C3-3118-470F-8D45-FCA47A812567}" type="presOf" srcId="{2F4EB4AF-57C2-4219-A8F3-A5CB879C8B3E}" destId="{7ECBAB78-5798-4C61-89DA-E4A25E5EBA95}" srcOrd="0" destOrd="0" presId="urn:microsoft.com/office/officeart/2005/8/layout/vList5"/>
    <dgm:cxn modelId="{92508BFA-5A0A-4131-ADAD-3F37F5FA8D42}" srcId="{520AD72E-0243-4909-9A85-9339A2AC16F2}" destId="{67DC2406-994F-4810-AEDF-12B82E2E1178}" srcOrd="1" destOrd="0" parTransId="{1364C95B-065D-4F61-BDAF-7373BDF42F4E}" sibTransId="{804EBDCA-5372-4A52-8927-88EBF79F2105}"/>
    <dgm:cxn modelId="{2A21C987-1708-4420-A0F9-FAA5C4253F7E}" type="presOf" srcId="{0D20C114-D3E6-40D6-A16A-EEF7376A3B0D}" destId="{1E6F0929-DCB6-4D3A-B954-31EF0D85970C}" srcOrd="0" destOrd="0" presId="urn:microsoft.com/office/officeart/2005/8/layout/vList5"/>
    <dgm:cxn modelId="{1B522730-F584-47D6-9D3D-33BD1E1055E8}" type="presOf" srcId="{623F2A32-8CCB-480B-A853-E36DAAB87332}" destId="{4718F33A-C355-4581-886A-33C8D3D39F4E}" srcOrd="0" destOrd="0" presId="urn:microsoft.com/office/officeart/2005/8/layout/vList5"/>
    <dgm:cxn modelId="{F84A2D2B-8F7D-4404-936B-D594A24170F8}" type="presOf" srcId="{DFF34781-6957-4703-8F1F-4B6D217C7FFC}" destId="{20A8B253-EE9C-4503-978F-6D1BA33BFCE3}" srcOrd="0" destOrd="0" presId="urn:microsoft.com/office/officeart/2005/8/layout/vList5"/>
    <dgm:cxn modelId="{72F645FA-5AB0-4C6C-9D54-A1AAFF0728C2}" srcId="{520AD72E-0243-4909-9A85-9339A2AC16F2}" destId="{623F2A32-8CCB-480B-A853-E36DAAB87332}" srcOrd="4" destOrd="0" parTransId="{99BF0E76-4F21-4209-8CF6-3CEB0EAD2564}" sibTransId="{02BFE7E9-046D-41A4-9E51-171A8047CD49}"/>
    <dgm:cxn modelId="{DA430AB9-0F57-4027-A684-6F21159FDC7A}" type="presOf" srcId="{520AD72E-0243-4909-9A85-9339A2AC16F2}" destId="{8419CAA3-08E7-42D0-8562-70807597D39A}" srcOrd="0" destOrd="0" presId="urn:microsoft.com/office/officeart/2005/8/layout/vList5"/>
    <dgm:cxn modelId="{ACE9E937-6F1C-461E-AB79-B3A0C69EB327}" type="presOf" srcId="{8A3F74AD-4C70-4403-83DC-437C253D5065}" destId="{4378404D-DD05-4648-A7C3-EE783282D3C0}" srcOrd="0" destOrd="0" presId="urn:microsoft.com/office/officeart/2005/8/layout/vList5"/>
    <dgm:cxn modelId="{F4CABE0F-7FC7-4858-99E7-2CFB000E045A}" type="presOf" srcId="{1B4CD85B-534C-47CB-8293-2EBED4161F24}" destId="{387CDB5B-0A58-40E1-9932-52E5B25FA947}" srcOrd="0" destOrd="0" presId="urn:microsoft.com/office/officeart/2005/8/layout/vList5"/>
    <dgm:cxn modelId="{D548741D-6D8D-4036-B134-43E0D30FF64F}" srcId="{472D7CB4-228F-43C9-9B16-0F922CCBEAEB}" destId="{DFF34781-6957-4703-8F1F-4B6D217C7FFC}" srcOrd="0" destOrd="0" parTransId="{3E83BC06-543D-4D6F-9CE3-81CC55E271D1}" sibTransId="{6C8DB520-BD9B-483C-97E8-03AF39E192F3}"/>
    <dgm:cxn modelId="{C5A65EF9-3971-4CB6-A96C-4526435EAF60}" srcId="{520AD72E-0243-4909-9A85-9339A2AC16F2}" destId="{0D20C114-D3E6-40D6-A16A-EEF7376A3B0D}" srcOrd="3" destOrd="0" parTransId="{7B4A709F-D597-48B2-A4F7-0B6B38628114}" sibTransId="{2B85783B-B7CE-4977-8B45-145002B9558D}"/>
    <dgm:cxn modelId="{7AB4FDDF-3545-4080-9F73-1C4C03B31D43}" type="presOf" srcId="{472D7CB4-228F-43C9-9B16-0F922CCBEAEB}" destId="{78F3D05B-2DF5-47CE-A600-FD9EC3E3047E}" srcOrd="0" destOrd="0" presId="urn:microsoft.com/office/officeart/2005/8/layout/vList5"/>
    <dgm:cxn modelId="{262C0B51-7667-4733-ADC9-DDB1E68F44E4}" type="presOf" srcId="{67DC2406-994F-4810-AEDF-12B82E2E1178}" destId="{C07AE0DE-D7E1-43B9-98DD-FCC047ED309D}" srcOrd="0" destOrd="0" presId="urn:microsoft.com/office/officeart/2005/8/layout/vList5"/>
    <dgm:cxn modelId="{B43BD548-BF7E-46F4-88B0-7E81ABE401AC}" srcId="{520AD72E-0243-4909-9A85-9339A2AC16F2}" destId="{472D7CB4-228F-43C9-9B16-0F922CCBEAEB}" srcOrd="0" destOrd="0" parTransId="{8451EB48-50F2-42A2-A4EC-4A8569F8DF19}" sibTransId="{16B9F459-1600-42FA-88FC-BFFAFA4A001A}"/>
    <dgm:cxn modelId="{FC1BC37F-94CB-4941-9735-D0AD0402AA7C}" srcId="{0D20C114-D3E6-40D6-A16A-EEF7376A3B0D}" destId="{2F4EB4AF-57C2-4219-A8F3-A5CB879C8B3E}" srcOrd="0" destOrd="0" parTransId="{8714D64F-D252-46F0-AB80-99E0F685A86E}" sibTransId="{7935E84A-026A-43DB-84CD-B176B4FEF6BF}"/>
    <dgm:cxn modelId="{4A15F769-56F4-4690-A5CD-C7DFA56D6705}" srcId="{D2E9CFE0-9A0E-49A9-A02F-643094AD9097}" destId="{8A3F74AD-4C70-4403-83DC-437C253D5065}" srcOrd="0" destOrd="0" parTransId="{3BAC30C4-AED5-4E1D-9F62-242A6781CA30}" sibTransId="{71546300-DFF0-4BFF-8D8C-17DB304F7241}"/>
    <dgm:cxn modelId="{DF2AD303-3023-4B25-895F-7979A7B2C3D1}" type="presParOf" srcId="{8419CAA3-08E7-42D0-8562-70807597D39A}" destId="{450DCB49-D32F-4E54-A36D-81A13539BF7D}" srcOrd="0" destOrd="0" presId="urn:microsoft.com/office/officeart/2005/8/layout/vList5"/>
    <dgm:cxn modelId="{FF635D11-BBA0-49E9-AE1B-E1BA02F11161}" type="presParOf" srcId="{450DCB49-D32F-4E54-A36D-81A13539BF7D}" destId="{78F3D05B-2DF5-47CE-A600-FD9EC3E3047E}" srcOrd="0" destOrd="0" presId="urn:microsoft.com/office/officeart/2005/8/layout/vList5"/>
    <dgm:cxn modelId="{8CD6CEE3-B94C-4C3E-BE01-8BEA0A422B73}" type="presParOf" srcId="{450DCB49-D32F-4E54-A36D-81A13539BF7D}" destId="{20A8B253-EE9C-4503-978F-6D1BA33BFCE3}" srcOrd="1" destOrd="0" presId="urn:microsoft.com/office/officeart/2005/8/layout/vList5"/>
    <dgm:cxn modelId="{2DCC9B3F-59BF-484C-8AA1-5B45F8D773B6}" type="presParOf" srcId="{8419CAA3-08E7-42D0-8562-70807597D39A}" destId="{DE3629AF-4335-41EA-ADE2-8C7BBEF1DF47}" srcOrd="1" destOrd="0" presId="urn:microsoft.com/office/officeart/2005/8/layout/vList5"/>
    <dgm:cxn modelId="{5FD3EE8C-7E91-48CB-9725-C384BBC4255B}" type="presParOf" srcId="{8419CAA3-08E7-42D0-8562-70807597D39A}" destId="{2F4EAAB6-FA68-473A-9194-1B9CF4C12ACA}" srcOrd="2" destOrd="0" presId="urn:microsoft.com/office/officeart/2005/8/layout/vList5"/>
    <dgm:cxn modelId="{F106B887-7AEC-453E-9FA9-ED3E49D7232D}" type="presParOf" srcId="{2F4EAAB6-FA68-473A-9194-1B9CF4C12ACA}" destId="{C07AE0DE-D7E1-43B9-98DD-FCC047ED309D}" srcOrd="0" destOrd="0" presId="urn:microsoft.com/office/officeart/2005/8/layout/vList5"/>
    <dgm:cxn modelId="{0B3783B7-BFC6-41A2-9118-518B6E48630D}" type="presParOf" srcId="{2F4EAAB6-FA68-473A-9194-1B9CF4C12ACA}" destId="{387CDB5B-0A58-40E1-9932-52E5B25FA947}" srcOrd="1" destOrd="0" presId="urn:microsoft.com/office/officeart/2005/8/layout/vList5"/>
    <dgm:cxn modelId="{49620C85-E328-4ED5-8791-99980140373C}" type="presParOf" srcId="{8419CAA3-08E7-42D0-8562-70807597D39A}" destId="{D400263E-BB65-4C7F-AA06-8DC4B871A581}" srcOrd="3" destOrd="0" presId="urn:microsoft.com/office/officeart/2005/8/layout/vList5"/>
    <dgm:cxn modelId="{C964A6AF-DFA3-4C3B-944E-35A6536C718E}" type="presParOf" srcId="{8419CAA3-08E7-42D0-8562-70807597D39A}" destId="{DAEA298A-7BD5-4B72-925C-8EB8F14507E6}" srcOrd="4" destOrd="0" presId="urn:microsoft.com/office/officeart/2005/8/layout/vList5"/>
    <dgm:cxn modelId="{B5C0EE0F-0329-4F2C-A6C6-24279BA52564}" type="presParOf" srcId="{DAEA298A-7BD5-4B72-925C-8EB8F14507E6}" destId="{AF56F1C2-8349-4E35-87E2-A32FC2F44577}" srcOrd="0" destOrd="0" presId="urn:microsoft.com/office/officeart/2005/8/layout/vList5"/>
    <dgm:cxn modelId="{FF33915C-B111-4AA0-9E1C-CE355397B261}" type="presParOf" srcId="{DAEA298A-7BD5-4B72-925C-8EB8F14507E6}" destId="{4378404D-DD05-4648-A7C3-EE783282D3C0}" srcOrd="1" destOrd="0" presId="urn:microsoft.com/office/officeart/2005/8/layout/vList5"/>
    <dgm:cxn modelId="{6C3BFEC6-BC1E-410C-BD5E-F52828B9C0FA}" type="presParOf" srcId="{8419CAA3-08E7-42D0-8562-70807597D39A}" destId="{C0A9FA8B-E3B5-48EB-BCE2-18BD6FC66F30}" srcOrd="5" destOrd="0" presId="urn:microsoft.com/office/officeart/2005/8/layout/vList5"/>
    <dgm:cxn modelId="{C8CD8689-B78F-4AF7-9E62-30B253378130}" type="presParOf" srcId="{8419CAA3-08E7-42D0-8562-70807597D39A}" destId="{815EADCF-0B87-435B-83BA-782CD2AFBC72}" srcOrd="6" destOrd="0" presId="urn:microsoft.com/office/officeart/2005/8/layout/vList5"/>
    <dgm:cxn modelId="{6C99998C-DB82-4CE4-A18E-584695E138EE}" type="presParOf" srcId="{815EADCF-0B87-435B-83BA-782CD2AFBC72}" destId="{1E6F0929-DCB6-4D3A-B954-31EF0D85970C}" srcOrd="0" destOrd="0" presId="urn:microsoft.com/office/officeart/2005/8/layout/vList5"/>
    <dgm:cxn modelId="{B3487A4E-7A8B-43BF-9B44-5997729217C7}" type="presParOf" srcId="{815EADCF-0B87-435B-83BA-782CD2AFBC72}" destId="{7ECBAB78-5798-4C61-89DA-E4A25E5EBA95}" srcOrd="1" destOrd="0" presId="urn:microsoft.com/office/officeart/2005/8/layout/vList5"/>
    <dgm:cxn modelId="{EA2F9721-45CE-4D62-97AA-8D4180A3101C}" type="presParOf" srcId="{8419CAA3-08E7-42D0-8562-70807597D39A}" destId="{B9E42A3E-5347-4616-B249-91377B96F9A3}" srcOrd="7" destOrd="0" presId="urn:microsoft.com/office/officeart/2005/8/layout/vList5"/>
    <dgm:cxn modelId="{0416D3F6-B110-4440-8D72-42B46106C9A6}" type="presParOf" srcId="{8419CAA3-08E7-42D0-8562-70807597D39A}" destId="{B49227D4-90EE-4B3C-AF2E-D75444946CC0}" srcOrd="8" destOrd="0" presId="urn:microsoft.com/office/officeart/2005/8/layout/vList5"/>
    <dgm:cxn modelId="{A1AB234D-9553-4B4D-A768-F35D27E4F0D0}" type="presParOf" srcId="{B49227D4-90EE-4B3C-AF2E-D75444946CC0}" destId="{4718F33A-C355-4581-886A-33C8D3D39F4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0AD72E-0243-4909-9A85-9339A2AC16F2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59659B77-D6E1-43E4-B0DE-6F2AACAA7296}">
      <dgm:prSet phldrT="[Texto]"/>
      <dgm:spPr/>
      <dgm:t>
        <a:bodyPr/>
        <a:lstStyle/>
        <a:p>
          <a:r>
            <a:rPr lang="pt-BR" dirty="0" smtClean="0"/>
            <a:t>...</a:t>
          </a:r>
          <a:endParaRPr lang="pt-BR" dirty="0"/>
        </a:p>
      </dgm:t>
    </dgm:pt>
    <dgm:pt modelId="{D5337C8F-A3FE-4001-88DA-36BAE014AAC1}" type="parTrans" cxnId="{B688A28D-B419-45F6-A5DA-E967313E869F}">
      <dgm:prSet/>
      <dgm:spPr/>
      <dgm:t>
        <a:bodyPr/>
        <a:lstStyle/>
        <a:p>
          <a:endParaRPr lang="pt-BR"/>
        </a:p>
      </dgm:t>
    </dgm:pt>
    <dgm:pt modelId="{DFD099DB-6745-4ACD-95DE-33FE5D61DDB5}" type="sibTrans" cxnId="{B688A28D-B419-45F6-A5DA-E967313E869F}">
      <dgm:prSet/>
      <dgm:spPr/>
      <dgm:t>
        <a:bodyPr/>
        <a:lstStyle/>
        <a:p>
          <a:endParaRPr lang="pt-BR"/>
        </a:p>
      </dgm:t>
    </dgm:pt>
    <dgm:pt modelId="{AA981397-D673-4D0F-805B-1043B73F790F}">
      <dgm:prSet phldrT="[Texto]"/>
      <dgm:spPr/>
      <dgm:t>
        <a:bodyPr/>
        <a:lstStyle/>
        <a:p>
          <a:r>
            <a:rPr lang="pt-BR" dirty="0" smtClean="0"/>
            <a:t>S</a:t>
          </a:r>
          <a:endParaRPr lang="pt-BR" dirty="0"/>
        </a:p>
      </dgm:t>
    </dgm:pt>
    <dgm:pt modelId="{E2DA0A31-65E9-4788-BE80-787D65FBCE87}" type="parTrans" cxnId="{8FEB3EA6-7216-4F3A-B609-FB5821723526}">
      <dgm:prSet/>
      <dgm:spPr/>
      <dgm:t>
        <a:bodyPr/>
        <a:lstStyle/>
        <a:p>
          <a:endParaRPr lang="pt-BR"/>
        </a:p>
      </dgm:t>
    </dgm:pt>
    <dgm:pt modelId="{C2CC52B5-9E38-4B12-98ED-99D5F1BB54C0}" type="sibTrans" cxnId="{8FEB3EA6-7216-4F3A-B609-FB5821723526}">
      <dgm:prSet/>
      <dgm:spPr/>
      <dgm:t>
        <a:bodyPr/>
        <a:lstStyle/>
        <a:p>
          <a:endParaRPr lang="pt-BR"/>
        </a:p>
      </dgm:t>
    </dgm:pt>
    <dgm:pt modelId="{CFDC3009-F1DF-4724-B3C9-CB331623D667}">
      <dgm:prSet phldrT="[Texto]"/>
      <dgm:spPr/>
      <dgm:t>
        <a:bodyPr/>
        <a:lstStyle/>
        <a:p>
          <a:r>
            <a:rPr lang="pt-BR" dirty="0" smtClean="0"/>
            <a:t>...</a:t>
          </a:r>
          <a:endParaRPr lang="pt-BR" dirty="0"/>
        </a:p>
      </dgm:t>
    </dgm:pt>
    <dgm:pt modelId="{652556BC-AA2D-4601-A448-E6DAE62674D6}" type="parTrans" cxnId="{5202C6A0-FA71-4D58-934B-766068F514A1}">
      <dgm:prSet/>
      <dgm:spPr/>
      <dgm:t>
        <a:bodyPr/>
        <a:lstStyle/>
        <a:p>
          <a:endParaRPr lang="pt-BR"/>
        </a:p>
      </dgm:t>
    </dgm:pt>
    <dgm:pt modelId="{932264F4-C770-4318-8C5D-B89147D9904D}" type="sibTrans" cxnId="{5202C6A0-FA71-4D58-934B-766068F514A1}">
      <dgm:prSet/>
      <dgm:spPr/>
      <dgm:t>
        <a:bodyPr/>
        <a:lstStyle/>
        <a:p>
          <a:endParaRPr lang="pt-BR"/>
        </a:p>
      </dgm:t>
    </dgm:pt>
    <dgm:pt modelId="{65E394F3-8092-47EC-8969-EA9CDF3CAB8B}">
      <dgm:prSet phldrT="[Texto]"/>
      <dgm:spPr/>
      <dgm:t>
        <a:bodyPr/>
        <a:lstStyle/>
        <a:p>
          <a:r>
            <a:rPr lang="pt-BR" dirty="0" smtClean="0"/>
            <a:t>“123”</a:t>
          </a:r>
          <a:endParaRPr lang="pt-BR" dirty="0"/>
        </a:p>
      </dgm:t>
    </dgm:pt>
    <dgm:pt modelId="{D09DDB0A-73A4-46A6-B405-F97C8A8C2579}" type="parTrans" cxnId="{36F018C9-FC26-44A7-A526-3CB05DC1BF9C}">
      <dgm:prSet/>
      <dgm:spPr/>
      <dgm:t>
        <a:bodyPr/>
        <a:lstStyle/>
        <a:p>
          <a:endParaRPr lang="pt-BR"/>
        </a:p>
      </dgm:t>
    </dgm:pt>
    <dgm:pt modelId="{089100B5-CA46-46AE-BB94-5FB592D815E3}" type="sibTrans" cxnId="{36F018C9-FC26-44A7-A526-3CB05DC1BF9C}">
      <dgm:prSet/>
      <dgm:spPr/>
      <dgm:t>
        <a:bodyPr/>
        <a:lstStyle/>
        <a:p>
          <a:endParaRPr lang="pt-BR"/>
        </a:p>
      </dgm:t>
    </dgm:pt>
    <dgm:pt modelId="{24434F1F-FD65-4345-898E-7B797CF62089}">
      <dgm:prSet phldrT="[Texto]"/>
      <dgm:spPr/>
      <dgm:t>
        <a:bodyPr/>
        <a:lstStyle/>
        <a:p>
          <a:r>
            <a:rPr lang="pt-BR" dirty="0" smtClean="0"/>
            <a:t>O</a:t>
          </a:r>
          <a:endParaRPr lang="pt-BR" dirty="0"/>
        </a:p>
      </dgm:t>
    </dgm:pt>
    <dgm:pt modelId="{63A98F17-4A64-4059-837D-5AD18E3CA351}" type="parTrans" cxnId="{3B852097-17A4-4B48-A3B5-6098FBE6E8D7}">
      <dgm:prSet/>
      <dgm:spPr/>
      <dgm:t>
        <a:bodyPr/>
        <a:lstStyle/>
        <a:p>
          <a:endParaRPr lang="pt-BR"/>
        </a:p>
      </dgm:t>
    </dgm:pt>
    <dgm:pt modelId="{FBF9367D-5C97-438A-91DE-972F85E2EF79}" type="sibTrans" cxnId="{3B852097-17A4-4B48-A3B5-6098FBE6E8D7}">
      <dgm:prSet/>
      <dgm:spPr/>
      <dgm:t>
        <a:bodyPr/>
        <a:lstStyle/>
        <a:p>
          <a:endParaRPr lang="pt-BR"/>
        </a:p>
      </dgm:t>
    </dgm:pt>
    <dgm:pt modelId="{470AD6D5-30D1-4820-8EB2-4E62C21C6B30}">
      <dgm:prSet phldrT="[Texto]"/>
      <dgm:spPr/>
      <dgm:t>
        <a:bodyPr/>
        <a:lstStyle/>
        <a:p>
          <a:r>
            <a:rPr lang="pt-BR" dirty="0" smtClean="0"/>
            <a:t>123 </a:t>
          </a:r>
          <a:endParaRPr lang="pt-BR" dirty="0"/>
        </a:p>
      </dgm:t>
    </dgm:pt>
    <dgm:pt modelId="{C0ABA302-6F7D-43D1-AFD4-CC7DABCDCA61}" type="parTrans" cxnId="{30B1363F-D1FB-43C8-B4BB-375D9CE7955F}">
      <dgm:prSet/>
      <dgm:spPr/>
      <dgm:t>
        <a:bodyPr/>
        <a:lstStyle/>
        <a:p>
          <a:endParaRPr lang="pt-BR"/>
        </a:p>
      </dgm:t>
    </dgm:pt>
    <dgm:pt modelId="{35682A33-53A9-46EE-A0ED-5BEE51FBB5C9}" type="sibTrans" cxnId="{30B1363F-D1FB-43C8-B4BB-375D9CE7955F}">
      <dgm:prSet/>
      <dgm:spPr/>
      <dgm:t>
        <a:bodyPr/>
        <a:lstStyle/>
        <a:p>
          <a:endParaRPr lang="pt-BR"/>
        </a:p>
      </dgm:t>
    </dgm:pt>
    <dgm:pt modelId="{E4F11732-5C51-4B66-87ED-4F3D1F958053}">
      <dgm:prSet phldrT="[Texto]"/>
      <dgm:spPr/>
      <dgm:t>
        <a:bodyPr/>
        <a:lstStyle/>
        <a:p>
          <a:r>
            <a:rPr lang="pt-BR" dirty="0" smtClean="0"/>
            <a:t>...</a:t>
          </a:r>
          <a:endParaRPr lang="pt-BR" dirty="0"/>
        </a:p>
      </dgm:t>
    </dgm:pt>
    <dgm:pt modelId="{19B210B7-94EA-4D6B-BA9B-09F6ACC30BD5}" type="parTrans" cxnId="{8A50767A-FB5C-4B0B-9B4F-9E3F05760145}">
      <dgm:prSet/>
      <dgm:spPr/>
      <dgm:t>
        <a:bodyPr/>
        <a:lstStyle/>
        <a:p>
          <a:endParaRPr lang="pt-BR"/>
        </a:p>
      </dgm:t>
    </dgm:pt>
    <dgm:pt modelId="{5CF97B35-C66A-472C-B777-B16331E8191E}" type="sibTrans" cxnId="{8A50767A-FB5C-4B0B-9B4F-9E3F05760145}">
      <dgm:prSet/>
      <dgm:spPr/>
      <dgm:t>
        <a:bodyPr/>
        <a:lstStyle/>
        <a:p>
          <a:endParaRPr lang="pt-BR"/>
        </a:p>
      </dgm:t>
    </dgm:pt>
    <dgm:pt modelId="{8419CAA3-08E7-42D0-8562-70807597D39A}" type="pres">
      <dgm:prSet presAssocID="{520AD72E-0243-4909-9A85-9339A2AC16F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8704E6C-0122-4556-889D-0AAFD7CE1E36}" type="pres">
      <dgm:prSet presAssocID="{59659B77-D6E1-43E4-B0DE-6F2AACAA7296}" presName="linNode" presStyleCnt="0"/>
      <dgm:spPr/>
    </dgm:pt>
    <dgm:pt modelId="{4F44E179-846C-4855-9958-AA68F3B5DDF8}" type="pres">
      <dgm:prSet presAssocID="{59659B77-D6E1-43E4-B0DE-6F2AACAA7296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570CBA4-3E84-4A1A-99BB-F5FDE32F5204}" type="pres">
      <dgm:prSet presAssocID="{DFD099DB-6745-4ACD-95DE-33FE5D61DDB5}" presName="sp" presStyleCnt="0"/>
      <dgm:spPr/>
    </dgm:pt>
    <dgm:pt modelId="{E1C8FA54-A1BA-44B7-A27F-7E1B50DA042B}" type="pres">
      <dgm:prSet presAssocID="{AA981397-D673-4D0F-805B-1043B73F790F}" presName="linNode" presStyleCnt="0"/>
      <dgm:spPr/>
    </dgm:pt>
    <dgm:pt modelId="{D1B0ACB0-4881-48F1-9DF3-B36A13EF27C7}" type="pres">
      <dgm:prSet presAssocID="{AA981397-D673-4D0F-805B-1043B73F790F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201CCA1-3ADA-42C9-8CE9-3B64CA00473A}" type="pres">
      <dgm:prSet presAssocID="{AA981397-D673-4D0F-805B-1043B73F790F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513AE59-E3DE-4D1D-9B0F-799678EB30E4}" type="pres">
      <dgm:prSet presAssocID="{C2CC52B5-9E38-4B12-98ED-99D5F1BB54C0}" presName="sp" presStyleCnt="0"/>
      <dgm:spPr/>
    </dgm:pt>
    <dgm:pt modelId="{BE30B6E8-538A-43B6-BEB7-9ACFC12C4A52}" type="pres">
      <dgm:prSet presAssocID="{CFDC3009-F1DF-4724-B3C9-CB331623D667}" presName="linNode" presStyleCnt="0"/>
      <dgm:spPr/>
    </dgm:pt>
    <dgm:pt modelId="{13ACB895-8522-4920-B2DB-890303F8327A}" type="pres">
      <dgm:prSet presAssocID="{CFDC3009-F1DF-4724-B3C9-CB331623D667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8637113-245A-437B-A355-6C9206042C60}" type="pres">
      <dgm:prSet presAssocID="{932264F4-C770-4318-8C5D-B89147D9904D}" presName="sp" presStyleCnt="0"/>
      <dgm:spPr/>
    </dgm:pt>
    <dgm:pt modelId="{FB29CFC5-542D-49EF-88C0-F32F34B64531}" type="pres">
      <dgm:prSet presAssocID="{24434F1F-FD65-4345-898E-7B797CF62089}" presName="linNode" presStyleCnt="0"/>
      <dgm:spPr/>
    </dgm:pt>
    <dgm:pt modelId="{1A8F3F51-FEDD-4975-BAEB-6677D40EB592}" type="pres">
      <dgm:prSet presAssocID="{24434F1F-FD65-4345-898E-7B797CF62089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D977778-82CB-43A4-B809-D5C567C9409F}" type="pres">
      <dgm:prSet presAssocID="{24434F1F-FD65-4345-898E-7B797CF62089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7ADCBC8-DEE4-467D-811B-5F794E74B108}" type="pres">
      <dgm:prSet presAssocID="{FBF9367D-5C97-438A-91DE-972F85E2EF79}" presName="sp" presStyleCnt="0"/>
      <dgm:spPr/>
    </dgm:pt>
    <dgm:pt modelId="{60D2A5CD-8359-4FEB-BDDA-1172B6A1E826}" type="pres">
      <dgm:prSet presAssocID="{E4F11732-5C51-4B66-87ED-4F3D1F958053}" presName="linNode" presStyleCnt="0"/>
      <dgm:spPr/>
    </dgm:pt>
    <dgm:pt modelId="{4354E02E-A281-4181-A9BD-879DE8CBE821}" type="pres">
      <dgm:prSet presAssocID="{E4F11732-5C51-4B66-87ED-4F3D1F958053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7A6D986-24DB-4328-817D-A65DDF5C1609}" type="presOf" srcId="{59659B77-D6E1-43E4-B0DE-6F2AACAA7296}" destId="{4F44E179-846C-4855-9958-AA68F3B5DDF8}" srcOrd="0" destOrd="0" presId="urn:microsoft.com/office/officeart/2005/8/layout/vList5"/>
    <dgm:cxn modelId="{5202C6A0-FA71-4D58-934B-766068F514A1}" srcId="{520AD72E-0243-4909-9A85-9339A2AC16F2}" destId="{CFDC3009-F1DF-4724-B3C9-CB331623D667}" srcOrd="2" destOrd="0" parTransId="{652556BC-AA2D-4601-A448-E6DAE62674D6}" sibTransId="{932264F4-C770-4318-8C5D-B89147D9904D}"/>
    <dgm:cxn modelId="{8FEB3EA6-7216-4F3A-B609-FB5821723526}" srcId="{520AD72E-0243-4909-9A85-9339A2AC16F2}" destId="{AA981397-D673-4D0F-805B-1043B73F790F}" srcOrd="1" destOrd="0" parTransId="{E2DA0A31-65E9-4788-BE80-787D65FBCE87}" sibTransId="{C2CC52B5-9E38-4B12-98ED-99D5F1BB54C0}"/>
    <dgm:cxn modelId="{30B1363F-D1FB-43C8-B4BB-375D9CE7955F}" srcId="{24434F1F-FD65-4345-898E-7B797CF62089}" destId="{470AD6D5-30D1-4820-8EB2-4E62C21C6B30}" srcOrd="0" destOrd="0" parTransId="{C0ABA302-6F7D-43D1-AFD4-CC7DABCDCA61}" sibTransId="{35682A33-53A9-46EE-A0ED-5BEE51FBB5C9}"/>
    <dgm:cxn modelId="{36F018C9-FC26-44A7-A526-3CB05DC1BF9C}" srcId="{AA981397-D673-4D0F-805B-1043B73F790F}" destId="{65E394F3-8092-47EC-8969-EA9CDF3CAB8B}" srcOrd="0" destOrd="0" parTransId="{D09DDB0A-73A4-46A6-B405-F97C8A8C2579}" sibTransId="{089100B5-CA46-46AE-BB94-5FB592D815E3}"/>
    <dgm:cxn modelId="{2C0A7F79-1412-4220-BBAD-DA2228AC4830}" type="presOf" srcId="{AA981397-D673-4D0F-805B-1043B73F790F}" destId="{D1B0ACB0-4881-48F1-9DF3-B36A13EF27C7}" srcOrd="0" destOrd="0" presId="urn:microsoft.com/office/officeart/2005/8/layout/vList5"/>
    <dgm:cxn modelId="{BC0921AC-1F4E-496E-953C-88A3C4E55254}" type="presOf" srcId="{CFDC3009-F1DF-4724-B3C9-CB331623D667}" destId="{13ACB895-8522-4920-B2DB-890303F8327A}" srcOrd="0" destOrd="0" presId="urn:microsoft.com/office/officeart/2005/8/layout/vList5"/>
    <dgm:cxn modelId="{65511046-D4FF-4283-8A50-71BAD47530AA}" type="presOf" srcId="{24434F1F-FD65-4345-898E-7B797CF62089}" destId="{1A8F3F51-FEDD-4975-BAEB-6677D40EB592}" srcOrd="0" destOrd="0" presId="urn:microsoft.com/office/officeart/2005/8/layout/vList5"/>
    <dgm:cxn modelId="{CC48EB7D-899E-483C-8A47-7F994804DE85}" type="presOf" srcId="{E4F11732-5C51-4B66-87ED-4F3D1F958053}" destId="{4354E02E-A281-4181-A9BD-879DE8CBE821}" srcOrd="0" destOrd="0" presId="urn:microsoft.com/office/officeart/2005/8/layout/vList5"/>
    <dgm:cxn modelId="{C4E48541-CBE0-4ABC-8215-88B97CC5A390}" type="presOf" srcId="{520AD72E-0243-4909-9A85-9339A2AC16F2}" destId="{8419CAA3-08E7-42D0-8562-70807597D39A}" srcOrd="0" destOrd="0" presId="urn:microsoft.com/office/officeart/2005/8/layout/vList5"/>
    <dgm:cxn modelId="{537DAD58-60AA-4390-B4E1-814B747205B7}" type="presOf" srcId="{65E394F3-8092-47EC-8969-EA9CDF3CAB8B}" destId="{1201CCA1-3ADA-42C9-8CE9-3B64CA00473A}" srcOrd="0" destOrd="0" presId="urn:microsoft.com/office/officeart/2005/8/layout/vList5"/>
    <dgm:cxn modelId="{B688A28D-B419-45F6-A5DA-E967313E869F}" srcId="{520AD72E-0243-4909-9A85-9339A2AC16F2}" destId="{59659B77-D6E1-43E4-B0DE-6F2AACAA7296}" srcOrd="0" destOrd="0" parTransId="{D5337C8F-A3FE-4001-88DA-36BAE014AAC1}" sibTransId="{DFD099DB-6745-4ACD-95DE-33FE5D61DDB5}"/>
    <dgm:cxn modelId="{8A50767A-FB5C-4B0B-9B4F-9E3F05760145}" srcId="{520AD72E-0243-4909-9A85-9339A2AC16F2}" destId="{E4F11732-5C51-4B66-87ED-4F3D1F958053}" srcOrd="4" destOrd="0" parTransId="{19B210B7-94EA-4D6B-BA9B-09F6ACC30BD5}" sibTransId="{5CF97B35-C66A-472C-B777-B16331E8191E}"/>
    <dgm:cxn modelId="{88A56076-3308-4DC3-97E0-14869025CF2C}" type="presOf" srcId="{470AD6D5-30D1-4820-8EB2-4E62C21C6B30}" destId="{9D977778-82CB-43A4-B809-D5C567C9409F}" srcOrd="0" destOrd="0" presId="urn:microsoft.com/office/officeart/2005/8/layout/vList5"/>
    <dgm:cxn modelId="{3B852097-17A4-4B48-A3B5-6098FBE6E8D7}" srcId="{520AD72E-0243-4909-9A85-9339A2AC16F2}" destId="{24434F1F-FD65-4345-898E-7B797CF62089}" srcOrd="3" destOrd="0" parTransId="{63A98F17-4A64-4059-837D-5AD18E3CA351}" sibTransId="{FBF9367D-5C97-438A-91DE-972F85E2EF79}"/>
    <dgm:cxn modelId="{2EB87434-DD94-438F-BF28-68A66C874E01}" type="presParOf" srcId="{8419CAA3-08E7-42D0-8562-70807597D39A}" destId="{E8704E6C-0122-4556-889D-0AAFD7CE1E36}" srcOrd="0" destOrd="0" presId="urn:microsoft.com/office/officeart/2005/8/layout/vList5"/>
    <dgm:cxn modelId="{DE515A0B-A052-4D84-9682-FA6DB5973F6F}" type="presParOf" srcId="{E8704E6C-0122-4556-889D-0AAFD7CE1E36}" destId="{4F44E179-846C-4855-9958-AA68F3B5DDF8}" srcOrd="0" destOrd="0" presId="urn:microsoft.com/office/officeart/2005/8/layout/vList5"/>
    <dgm:cxn modelId="{0D09400B-3904-4191-B3F8-87A21C81A3FC}" type="presParOf" srcId="{8419CAA3-08E7-42D0-8562-70807597D39A}" destId="{C570CBA4-3E84-4A1A-99BB-F5FDE32F5204}" srcOrd="1" destOrd="0" presId="urn:microsoft.com/office/officeart/2005/8/layout/vList5"/>
    <dgm:cxn modelId="{BD007A89-39FA-4F52-9B85-A4B0BDCBCBF9}" type="presParOf" srcId="{8419CAA3-08E7-42D0-8562-70807597D39A}" destId="{E1C8FA54-A1BA-44B7-A27F-7E1B50DA042B}" srcOrd="2" destOrd="0" presId="urn:microsoft.com/office/officeart/2005/8/layout/vList5"/>
    <dgm:cxn modelId="{E213CDE8-CCF4-4CE3-A6A2-57DF74B9F7AA}" type="presParOf" srcId="{E1C8FA54-A1BA-44B7-A27F-7E1B50DA042B}" destId="{D1B0ACB0-4881-48F1-9DF3-B36A13EF27C7}" srcOrd="0" destOrd="0" presId="urn:microsoft.com/office/officeart/2005/8/layout/vList5"/>
    <dgm:cxn modelId="{112A2885-1908-4EB3-B312-890A215C43B3}" type="presParOf" srcId="{E1C8FA54-A1BA-44B7-A27F-7E1B50DA042B}" destId="{1201CCA1-3ADA-42C9-8CE9-3B64CA00473A}" srcOrd="1" destOrd="0" presId="urn:microsoft.com/office/officeart/2005/8/layout/vList5"/>
    <dgm:cxn modelId="{CC6ECD5A-764A-4BA8-9417-6E1DABF5399E}" type="presParOf" srcId="{8419CAA3-08E7-42D0-8562-70807597D39A}" destId="{2513AE59-E3DE-4D1D-9B0F-799678EB30E4}" srcOrd="3" destOrd="0" presId="urn:microsoft.com/office/officeart/2005/8/layout/vList5"/>
    <dgm:cxn modelId="{4F35B135-8BEF-492B-8A6C-A151C5264F3A}" type="presParOf" srcId="{8419CAA3-08E7-42D0-8562-70807597D39A}" destId="{BE30B6E8-538A-43B6-BEB7-9ACFC12C4A52}" srcOrd="4" destOrd="0" presId="urn:microsoft.com/office/officeart/2005/8/layout/vList5"/>
    <dgm:cxn modelId="{1882C1B4-ECB3-4450-9FDF-A0BA9DB5248E}" type="presParOf" srcId="{BE30B6E8-538A-43B6-BEB7-9ACFC12C4A52}" destId="{13ACB895-8522-4920-B2DB-890303F8327A}" srcOrd="0" destOrd="0" presId="urn:microsoft.com/office/officeart/2005/8/layout/vList5"/>
    <dgm:cxn modelId="{930A570C-A9B8-427C-8D9F-C18647354BF5}" type="presParOf" srcId="{8419CAA3-08E7-42D0-8562-70807597D39A}" destId="{98637113-245A-437B-A355-6C9206042C60}" srcOrd="5" destOrd="0" presId="urn:microsoft.com/office/officeart/2005/8/layout/vList5"/>
    <dgm:cxn modelId="{5504B2D4-8852-464C-AB6A-4CCC66A1D6A7}" type="presParOf" srcId="{8419CAA3-08E7-42D0-8562-70807597D39A}" destId="{FB29CFC5-542D-49EF-88C0-F32F34B64531}" srcOrd="6" destOrd="0" presId="urn:microsoft.com/office/officeart/2005/8/layout/vList5"/>
    <dgm:cxn modelId="{86AB78E3-46A0-4CA8-8C6B-D74976A6C16D}" type="presParOf" srcId="{FB29CFC5-542D-49EF-88C0-F32F34B64531}" destId="{1A8F3F51-FEDD-4975-BAEB-6677D40EB592}" srcOrd="0" destOrd="0" presId="urn:microsoft.com/office/officeart/2005/8/layout/vList5"/>
    <dgm:cxn modelId="{EEBB1D03-4294-4A05-B023-5F2F30CA23BD}" type="presParOf" srcId="{FB29CFC5-542D-49EF-88C0-F32F34B64531}" destId="{9D977778-82CB-43A4-B809-D5C567C9409F}" srcOrd="1" destOrd="0" presId="urn:microsoft.com/office/officeart/2005/8/layout/vList5"/>
    <dgm:cxn modelId="{44ECD639-8E3B-4BE7-BA86-6AE24D89D185}" type="presParOf" srcId="{8419CAA3-08E7-42D0-8562-70807597D39A}" destId="{E7ADCBC8-DEE4-467D-811B-5F794E74B108}" srcOrd="7" destOrd="0" presId="urn:microsoft.com/office/officeart/2005/8/layout/vList5"/>
    <dgm:cxn modelId="{CC581866-69D2-4700-826C-60FC5F0E657B}" type="presParOf" srcId="{8419CAA3-08E7-42D0-8562-70807597D39A}" destId="{60D2A5CD-8359-4FEB-BDDA-1172B6A1E826}" srcOrd="8" destOrd="0" presId="urn:microsoft.com/office/officeart/2005/8/layout/vList5"/>
    <dgm:cxn modelId="{AE160095-46CB-40FA-933A-EC04C29E8B79}" type="presParOf" srcId="{60D2A5CD-8359-4FEB-BDDA-1172B6A1E826}" destId="{4354E02E-A281-4181-A9BD-879DE8CBE82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A23ABC-677D-45AA-9079-80DFC98EDE0A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0DDC43D7-D02C-4759-AEE2-D74A3D9EF0E8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Incremento e Decremento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849699A4-C81F-4C4D-ADE0-CB8B8C58A587}" type="parTrans" cxnId="{3CE6B7CB-8A06-48CA-A9EF-53A906D20797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65F084F9-B4A7-4B34-A4FF-CABEE9DCA810}" type="sibTrans" cxnId="{3CE6B7CB-8A06-48CA-A9EF-53A906D20797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06B97004-D3A2-488D-8C19-67B6962956DE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++, --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CEE29AEB-6535-4902-9AF1-487541BA5EC0}" type="parTrans" cxnId="{6F5DBCB4-1E2A-4FC0-8A50-01162BA716BA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DA38D963-9BB6-4D86-8A97-A4FA666DAB7E}" type="sibTrans" cxnId="{6F5DBCB4-1E2A-4FC0-8A50-01162BA716BA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401624EC-B93A-4D6B-969F-833A5CB33B72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Lógicos e Bit a bit 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A6E0F64A-8B8D-4942-A477-61A64C2CC84E}" type="parTrans" cxnId="{07529A80-DA90-435F-9D00-6ABF063265D1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B74DEDC6-6D79-4771-B3EC-74B9830022AC}" type="sibTrans" cxnId="{07529A80-DA90-435F-9D00-6ABF063265D1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22825901-445C-4C08-9783-65A4F4F1AA8B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&amp;&amp;, |</a:t>
          </a:r>
          <a:r>
            <a:rPr lang="pt-BR" sz="1600" b="1" dirty="0" err="1" smtClean="0">
              <a:latin typeface="Arial" pitchFamily="34" charset="0"/>
              <a:cs typeface="Arial" pitchFamily="34" charset="0"/>
            </a:rPr>
            <a:t>|</a:t>
          </a:r>
          <a:r>
            <a:rPr lang="pt-BR" sz="1600" b="1" dirty="0" smtClean="0">
              <a:latin typeface="Arial" pitchFamily="34" charset="0"/>
              <a:cs typeface="Arial" pitchFamily="34" charset="0"/>
            </a:rPr>
            <a:t>, !, &amp;, |, ^, ~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7FEB6102-F166-4D89-B5DD-EA14C76E8B82}" type="parTrans" cxnId="{489A7324-6D01-4A70-A78F-056B93FBD6DA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7B847789-034C-4EF8-BB24-9F6532C9D318}" type="sibTrans" cxnId="{489A7324-6D01-4A70-A78F-056B93FBD6DA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C9251EEA-A626-4320-88CA-AF56680FBD52}">
      <dgm:prSet custT="1"/>
      <dgm:spPr/>
      <dgm:t>
        <a:bodyPr/>
        <a:lstStyle/>
        <a:p>
          <a:r>
            <a:rPr lang="en-US" sz="1600" b="1" dirty="0" smtClean="0">
              <a:latin typeface="Arial" pitchFamily="34" charset="0"/>
              <a:cs typeface="Arial" pitchFamily="34" charset="0"/>
            </a:rPr>
            <a:t>Primários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9518A349-82BB-4972-88DD-03779DD8997B}" type="parTrans" cxnId="{2B58733E-4770-4D7D-80C9-91059CFC3C21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04A5DAFA-4006-439C-A716-04E8D74DF5AB}" type="sibTrans" cxnId="{2B58733E-4770-4D7D-80C9-91059CFC3C21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6F04C834-8347-49C6-A8A9-911F64341BA7}">
      <dgm:prSet custT="1"/>
      <dgm:spPr/>
      <dgm:t>
        <a:bodyPr/>
        <a:lstStyle/>
        <a:p>
          <a:r>
            <a:rPr lang="en-US" sz="1600" b="1" dirty="0" err="1" smtClean="0">
              <a:latin typeface="Arial" pitchFamily="34" charset="0"/>
              <a:cs typeface="Arial" pitchFamily="34" charset="0"/>
            </a:rPr>
            <a:t>typeof</a:t>
          </a:r>
          <a:r>
            <a:rPr lang="en-US" sz="1600" b="1" dirty="0" smtClean="0">
              <a:latin typeface="Arial" pitchFamily="34" charset="0"/>
              <a:cs typeface="Arial" pitchFamily="34" charset="0"/>
            </a:rPr>
            <a:t>, </a:t>
          </a:r>
          <a:r>
            <a:rPr lang="en-US" sz="1600" b="1" dirty="0" err="1" smtClean="0">
              <a:latin typeface="Arial" pitchFamily="34" charset="0"/>
              <a:cs typeface="Arial" pitchFamily="34" charset="0"/>
            </a:rPr>
            <a:t>sizeof</a:t>
          </a:r>
          <a:r>
            <a:rPr lang="en-US" sz="1600" b="1" dirty="0" smtClean="0">
              <a:latin typeface="Arial" pitchFamily="34" charset="0"/>
              <a:cs typeface="Arial" pitchFamily="34" charset="0"/>
            </a:rPr>
            <a:t>, checked, unchecked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2B70B8C0-FE50-4DAF-A250-21946E66EB98}" type="parTrans" cxnId="{BB9BB834-0D96-4ECF-A526-034424B8B263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63111553-1F6A-49EE-8EEA-14849410BD2A}" type="sibTrans" cxnId="{BB9BB834-0D96-4ECF-A526-034424B8B263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84F8D7E3-1B66-4FA6-BC56-7458989F58E7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Relacionais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1DF3354A-CABE-40AC-94EB-6A3AE98E8D64}" type="parTrans" cxnId="{8A52D7EC-4E71-42C9-B009-F568141BC020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387BCD70-03A6-4604-A286-D0FDCAE27F25}" type="sibTrans" cxnId="{8A52D7EC-4E71-42C9-B009-F568141BC020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C8DEFD58-04B9-4B24-91A0-88BB923F002D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&lt;, &gt;, &lt;=, &gt;=, is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25732FFF-E08A-4BA5-822A-7E214585DF16}" type="parTrans" cxnId="{15A92776-5367-406D-91A2-0D92781C7B08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9DB1117A-4A44-48A0-BDFD-BFECB72575EA}" type="sibTrans" cxnId="{15A92776-5367-406D-91A2-0D92781C7B08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225B6B91-7C75-42B1-B0BE-506B2D8A16AE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Aritméticos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EC9673CD-0781-4917-B369-2E6957F92A89}" type="parTrans" cxnId="{82BBF9EA-62C9-45C7-ADC0-2E948C3EFA52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74293B48-F811-45E6-B806-1E2843DE35C8}" type="sibTrans" cxnId="{82BBF9EA-62C9-45C7-ADC0-2E948C3EFA52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66543ED5-289C-4DCB-954F-796109ECFFF7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+, -, *, /, %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736A89D7-68EE-40FB-8886-DEFE43B2C6B8}" type="parTrans" cxnId="{0B4DC780-359B-4F7C-BA27-109554584468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E2BE6B65-582E-4F32-A2FC-5A85BBACEFA3}" type="sibTrans" cxnId="{0B4DC780-359B-4F7C-BA27-109554584468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D3B5667F-DC58-4A50-8CD2-4081DF630BA6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Atribuição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A2AF1F71-351F-4B78-ADBF-A26CF31CFAF7}" type="parTrans" cxnId="{C31D39A9-4B38-4BE9-A702-08DD800845CD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8DD9DE61-8201-4F5A-8502-764A32E1A49A}" type="sibTrans" cxnId="{C31D39A9-4B38-4BE9-A702-08DD800845CD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37DEDFA2-80FA-4EAF-A28E-5B65BF53731D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=, +=, -=, *=, /=, &lt;&lt;=, &gt;&gt;=, &amp;=, ^=, |=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A5E88202-08D6-4ACD-88FE-854D51845461}" type="parTrans" cxnId="{C59CE891-CEC0-4F07-B9B6-460443978529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35041F13-42CE-473D-B33C-8EE7BF44B405}" type="sibTrans" cxnId="{C59CE891-CEC0-4F07-B9B6-460443978529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BB78BFF4-BDF6-4518-83DF-82F10261531F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Concatenação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4A1BA077-F036-43A7-8D73-280F2A228BE8}" type="parTrans" cxnId="{7480A54A-6224-4FED-89EB-929F6154FEF3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7C1CDAB3-8241-4F58-93F4-7CBA287C3078}" type="sibTrans" cxnId="{7480A54A-6224-4FED-89EB-929F6154FEF3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E27A5C76-39A3-49AF-8732-2C76DD3FD7E5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+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6E7A830F-CFB7-4C4A-BBDF-8571EA5419DC}" type="parTrans" cxnId="{A3B24B9D-EA51-4DE4-9C5C-40D27B7A028D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E4DF5CE2-DD1B-4C77-AC3C-C827C7B0FDFF}" type="sibTrans" cxnId="{A3B24B9D-EA51-4DE4-9C5C-40D27B7A028D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B1BB97BA-2C26-4400-A043-0FC1F5B742A4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Criação de Objetos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FBDD7797-6F1D-4768-892A-4047886FB41E}" type="parTrans" cxnId="{FB364239-16EA-4EED-9F4E-C9F84E000EDB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AA6FC3F8-93D8-4BC2-A6B8-3CC2F8194BC2}" type="sibTrans" cxnId="{FB364239-16EA-4EED-9F4E-C9F84E000EDB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73E189B5-8F83-4975-822B-470F217D8C03}">
      <dgm:prSet custT="1"/>
      <dgm:spPr/>
      <dgm:t>
        <a:bodyPr/>
        <a:lstStyle/>
        <a:p>
          <a:r>
            <a:rPr lang="pt-BR" sz="1600" b="1" dirty="0" err="1" smtClean="0">
              <a:latin typeface="Arial" pitchFamily="34" charset="0"/>
              <a:cs typeface="Arial" pitchFamily="34" charset="0"/>
            </a:rPr>
            <a:t>new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25388F1A-F5D6-4597-9E50-20BFDD2F2DA9}" type="parTrans" cxnId="{02959201-97E6-4A8E-BF75-014C4D458686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A040D9AD-4A6B-4276-A68E-1870E3B00A27}" type="sibTrans" cxnId="{02959201-97E6-4A8E-BF75-014C4D458686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3A4788A9-5C42-4589-A7F2-8E52431481E8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Igualdade e Diferença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802E1811-7810-4069-AF73-F837CED9BFA1}" type="parTrans" cxnId="{57A3E8A5-0E94-466F-9F0D-F34EE6176AB1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0A1B7900-19B3-4BB0-8406-DFE99EB57343}" type="sibTrans" cxnId="{57A3E8A5-0E94-466F-9F0D-F34EE6176AB1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37C17171-237B-4B8C-996F-CEBFDAF5617A}">
      <dgm:prSet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==, !=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5EB985AB-BE62-4C78-8189-B0CC2DA4A66C}" type="parTrans" cxnId="{D6AE616B-4C5B-42EE-9156-075FF68B6934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9FA0B8D4-98D7-4211-B20C-1A40BCB03B81}" type="sibTrans" cxnId="{D6AE616B-4C5B-42EE-9156-075FF68B6934}">
      <dgm:prSet/>
      <dgm:spPr/>
      <dgm:t>
        <a:bodyPr/>
        <a:lstStyle/>
        <a:p>
          <a:endParaRPr lang="pt-BR" sz="1600">
            <a:latin typeface="Arial" pitchFamily="34" charset="0"/>
            <a:cs typeface="Arial" pitchFamily="34" charset="0"/>
          </a:endParaRPr>
        </a:p>
      </dgm:t>
    </dgm:pt>
    <dgm:pt modelId="{DE54A211-BACE-412D-A93E-766F5C1A70D4}" type="pres">
      <dgm:prSet presAssocID="{9EA23ABC-677D-45AA-9079-80DFC98EDE0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CDD9DC9-6302-469A-B487-88B5D3EE7AC1}" type="pres">
      <dgm:prSet presAssocID="{225B6B91-7C75-42B1-B0BE-506B2D8A16AE}" presName="linNode" presStyleCnt="0"/>
      <dgm:spPr/>
      <dgm:t>
        <a:bodyPr/>
        <a:lstStyle/>
        <a:p>
          <a:endParaRPr lang="pt-BR"/>
        </a:p>
      </dgm:t>
    </dgm:pt>
    <dgm:pt modelId="{5DD9B250-E5F8-4893-A9F1-1CE5F2532B6E}" type="pres">
      <dgm:prSet presAssocID="{225B6B91-7C75-42B1-B0BE-506B2D8A16AE}" presName="parentText" presStyleLbl="node1" presStyleIdx="0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DCA096D-2184-4AFB-8C98-2BAF55754E85}" type="pres">
      <dgm:prSet presAssocID="{225B6B91-7C75-42B1-B0BE-506B2D8A16AE}" presName="descendantText" presStyleLbl="align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37D144A-5316-4D5D-B73A-9416B57BDFC7}" type="pres">
      <dgm:prSet presAssocID="{74293B48-F811-45E6-B806-1E2843DE35C8}" presName="sp" presStyleCnt="0"/>
      <dgm:spPr/>
      <dgm:t>
        <a:bodyPr/>
        <a:lstStyle/>
        <a:p>
          <a:endParaRPr lang="pt-BR"/>
        </a:p>
      </dgm:t>
    </dgm:pt>
    <dgm:pt modelId="{961F1CA7-CBD3-4818-A202-B62BE50FC7EC}" type="pres">
      <dgm:prSet presAssocID="{D3B5667F-DC58-4A50-8CD2-4081DF630BA6}" presName="linNode" presStyleCnt="0"/>
      <dgm:spPr/>
      <dgm:t>
        <a:bodyPr/>
        <a:lstStyle/>
        <a:p>
          <a:endParaRPr lang="pt-BR"/>
        </a:p>
      </dgm:t>
    </dgm:pt>
    <dgm:pt modelId="{B8D55E42-478B-4B3F-81D8-EF1AE371214C}" type="pres">
      <dgm:prSet presAssocID="{D3B5667F-DC58-4A50-8CD2-4081DF630BA6}" presName="parentText" presStyleLbl="node1" presStyleIdx="1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B0627D4-2202-442F-967F-46C2C2E8A0DA}" type="pres">
      <dgm:prSet presAssocID="{D3B5667F-DC58-4A50-8CD2-4081DF630BA6}" presName="descendantText" presStyleLbl="align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8F99218-3981-4BA5-9254-1A3DBB95AE51}" type="pres">
      <dgm:prSet presAssocID="{8DD9DE61-8201-4F5A-8502-764A32E1A49A}" presName="sp" presStyleCnt="0"/>
      <dgm:spPr/>
      <dgm:t>
        <a:bodyPr/>
        <a:lstStyle/>
        <a:p>
          <a:endParaRPr lang="pt-BR"/>
        </a:p>
      </dgm:t>
    </dgm:pt>
    <dgm:pt modelId="{3641C4FD-9BB2-40D4-B063-443CC289417A}" type="pres">
      <dgm:prSet presAssocID="{BB78BFF4-BDF6-4518-83DF-82F10261531F}" presName="linNode" presStyleCnt="0"/>
      <dgm:spPr/>
      <dgm:t>
        <a:bodyPr/>
        <a:lstStyle/>
        <a:p>
          <a:endParaRPr lang="pt-BR"/>
        </a:p>
      </dgm:t>
    </dgm:pt>
    <dgm:pt modelId="{9B8C0CD1-D1A1-400A-A632-AFBA62D71D75}" type="pres">
      <dgm:prSet presAssocID="{BB78BFF4-BDF6-4518-83DF-82F10261531F}" presName="parentText" presStyleLbl="node1" presStyleIdx="2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DEAF47D-D5C4-4C20-A664-4AADD4804A1A}" type="pres">
      <dgm:prSet presAssocID="{BB78BFF4-BDF6-4518-83DF-82F10261531F}" presName="descendantText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11D4A46-63A4-43D6-89FA-37A83B0A53E3}" type="pres">
      <dgm:prSet presAssocID="{7C1CDAB3-8241-4F58-93F4-7CBA287C3078}" presName="sp" presStyleCnt="0"/>
      <dgm:spPr/>
      <dgm:t>
        <a:bodyPr/>
        <a:lstStyle/>
        <a:p>
          <a:endParaRPr lang="pt-BR"/>
        </a:p>
      </dgm:t>
    </dgm:pt>
    <dgm:pt modelId="{3AC4EBCF-273A-4668-945D-A8AE26B557A1}" type="pres">
      <dgm:prSet presAssocID="{B1BB97BA-2C26-4400-A043-0FC1F5B742A4}" presName="linNode" presStyleCnt="0"/>
      <dgm:spPr/>
      <dgm:t>
        <a:bodyPr/>
        <a:lstStyle/>
        <a:p>
          <a:endParaRPr lang="pt-BR"/>
        </a:p>
      </dgm:t>
    </dgm:pt>
    <dgm:pt modelId="{67DD6ED5-17DD-49F9-AB27-A988EDC4A3FA}" type="pres">
      <dgm:prSet presAssocID="{B1BB97BA-2C26-4400-A043-0FC1F5B742A4}" presName="parentText" presStyleLbl="node1" presStyleIdx="3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F9E9D35-8A5F-4FAE-99D7-B1026FC45912}" type="pres">
      <dgm:prSet presAssocID="{B1BB97BA-2C26-4400-A043-0FC1F5B742A4}" presName="descendantText" presStyleLbl="align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86C307A-4064-4BB8-A494-86B6BCFC2027}" type="pres">
      <dgm:prSet presAssocID="{AA6FC3F8-93D8-4BC2-A6B8-3CC2F8194BC2}" presName="sp" presStyleCnt="0"/>
      <dgm:spPr/>
      <dgm:t>
        <a:bodyPr/>
        <a:lstStyle/>
        <a:p>
          <a:endParaRPr lang="pt-BR"/>
        </a:p>
      </dgm:t>
    </dgm:pt>
    <dgm:pt modelId="{D67F4F4B-360D-4F8B-9CA9-9CFC4F667DAB}" type="pres">
      <dgm:prSet presAssocID="{3A4788A9-5C42-4589-A7F2-8E52431481E8}" presName="linNode" presStyleCnt="0"/>
      <dgm:spPr/>
      <dgm:t>
        <a:bodyPr/>
        <a:lstStyle/>
        <a:p>
          <a:endParaRPr lang="pt-BR"/>
        </a:p>
      </dgm:t>
    </dgm:pt>
    <dgm:pt modelId="{2DEBA289-CBAC-4AFA-91AD-E5B2CBAB78CB}" type="pres">
      <dgm:prSet presAssocID="{3A4788A9-5C42-4589-A7F2-8E52431481E8}" presName="parentText" presStyleLbl="node1" presStyleIdx="4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23662D0-9317-4564-8E15-F278C8AB219B}" type="pres">
      <dgm:prSet presAssocID="{3A4788A9-5C42-4589-A7F2-8E52431481E8}" presName="descendantText" presStyleLbl="align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920E85-8EDC-4489-8068-BA041C9FAB85}" type="pres">
      <dgm:prSet presAssocID="{0A1B7900-19B3-4BB0-8406-DFE99EB57343}" presName="sp" presStyleCnt="0"/>
      <dgm:spPr/>
      <dgm:t>
        <a:bodyPr/>
        <a:lstStyle/>
        <a:p>
          <a:endParaRPr lang="pt-BR"/>
        </a:p>
      </dgm:t>
    </dgm:pt>
    <dgm:pt modelId="{315A4D3C-6F8E-406D-910E-781A4957AE39}" type="pres">
      <dgm:prSet presAssocID="{0DDC43D7-D02C-4759-AEE2-D74A3D9EF0E8}" presName="linNode" presStyleCnt="0"/>
      <dgm:spPr/>
      <dgm:t>
        <a:bodyPr/>
        <a:lstStyle/>
        <a:p>
          <a:endParaRPr lang="pt-BR"/>
        </a:p>
      </dgm:t>
    </dgm:pt>
    <dgm:pt modelId="{F754C6EE-951B-4F06-9EDB-2A3B52A1D612}" type="pres">
      <dgm:prSet presAssocID="{0DDC43D7-D02C-4759-AEE2-D74A3D9EF0E8}" presName="parentText" presStyleLbl="node1" presStyleIdx="5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92C72C4-1DDF-44CF-9062-34156FDBB01D}" type="pres">
      <dgm:prSet presAssocID="{0DDC43D7-D02C-4759-AEE2-D74A3D9EF0E8}" presName="descendantText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AE61351-627B-4CD2-8F31-C990CD438F53}" type="pres">
      <dgm:prSet presAssocID="{65F084F9-B4A7-4B34-A4FF-CABEE9DCA810}" presName="sp" presStyleCnt="0"/>
      <dgm:spPr/>
      <dgm:t>
        <a:bodyPr/>
        <a:lstStyle/>
        <a:p>
          <a:endParaRPr lang="pt-BR"/>
        </a:p>
      </dgm:t>
    </dgm:pt>
    <dgm:pt modelId="{E78FBED6-39C6-416E-BF63-3A19945D7FE7}" type="pres">
      <dgm:prSet presAssocID="{401624EC-B93A-4D6B-969F-833A5CB33B72}" presName="linNode" presStyleCnt="0"/>
      <dgm:spPr/>
      <dgm:t>
        <a:bodyPr/>
        <a:lstStyle/>
        <a:p>
          <a:endParaRPr lang="pt-BR"/>
        </a:p>
      </dgm:t>
    </dgm:pt>
    <dgm:pt modelId="{FABBC3E6-823B-4F00-B895-45DEE0F8FD08}" type="pres">
      <dgm:prSet presAssocID="{401624EC-B93A-4D6B-969F-833A5CB33B72}" presName="parentText" presStyleLbl="node1" presStyleIdx="6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615DC2-512A-4555-BC9D-5B285AB4F85C}" type="pres">
      <dgm:prSet presAssocID="{401624EC-B93A-4D6B-969F-833A5CB33B72}" presName="descendantText" presStyleLbl="align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F3EAFC6-E887-4A7D-9C6E-854755E9694B}" type="pres">
      <dgm:prSet presAssocID="{B74DEDC6-6D79-4771-B3EC-74B9830022AC}" presName="sp" presStyleCnt="0"/>
      <dgm:spPr/>
      <dgm:t>
        <a:bodyPr/>
        <a:lstStyle/>
        <a:p>
          <a:endParaRPr lang="pt-BR"/>
        </a:p>
      </dgm:t>
    </dgm:pt>
    <dgm:pt modelId="{CD0498D2-4FD3-43FA-9C40-8F3BAFEA11AC}" type="pres">
      <dgm:prSet presAssocID="{C9251EEA-A626-4320-88CA-AF56680FBD52}" presName="linNode" presStyleCnt="0"/>
      <dgm:spPr/>
      <dgm:t>
        <a:bodyPr/>
        <a:lstStyle/>
        <a:p>
          <a:endParaRPr lang="pt-BR"/>
        </a:p>
      </dgm:t>
    </dgm:pt>
    <dgm:pt modelId="{142E1C2F-3A49-45EB-AF6B-88D0A9534E55}" type="pres">
      <dgm:prSet presAssocID="{C9251EEA-A626-4320-88CA-AF56680FBD52}" presName="parentText" presStyleLbl="node1" presStyleIdx="7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D5DE4C5-B3E9-46EB-87E4-182543693635}" type="pres">
      <dgm:prSet presAssocID="{C9251EEA-A626-4320-88CA-AF56680FBD52}" presName="descendantText" presStyleLbl="align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79F26B-C783-44BD-806F-DCD7D236314B}" type="pres">
      <dgm:prSet presAssocID="{04A5DAFA-4006-439C-A716-04E8D74DF5AB}" presName="sp" presStyleCnt="0"/>
      <dgm:spPr/>
      <dgm:t>
        <a:bodyPr/>
        <a:lstStyle/>
        <a:p>
          <a:endParaRPr lang="pt-BR"/>
        </a:p>
      </dgm:t>
    </dgm:pt>
    <dgm:pt modelId="{0A275C3D-8DCA-4DB7-82F0-516F698EA9C8}" type="pres">
      <dgm:prSet presAssocID="{84F8D7E3-1B66-4FA6-BC56-7458989F58E7}" presName="linNode" presStyleCnt="0"/>
      <dgm:spPr/>
      <dgm:t>
        <a:bodyPr/>
        <a:lstStyle/>
        <a:p>
          <a:endParaRPr lang="pt-BR"/>
        </a:p>
      </dgm:t>
    </dgm:pt>
    <dgm:pt modelId="{C2943196-6AB1-40AA-99C4-EF06F015A6C8}" type="pres">
      <dgm:prSet presAssocID="{84F8D7E3-1B66-4FA6-BC56-7458989F58E7}" presName="parentText" presStyleLbl="node1" presStyleIdx="8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42BA5B-9EB2-4C35-AE2C-F50B5376DF1A}" type="pres">
      <dgm:prSet presAssocID="{84F8D7E3-1B66-4FA6-BC56-7458989F58E7}" presName="descendantText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9C4D8C6-5E3C-4A33-9001-90F78AE0DD18}" type="presOf" srcId="{C8DEFD58-04B9-4B24-91A0-88BB923F002D}" destId="{FB42BA5B-9EB2-4C35-AE2C-F50B5376DF1A}" srcOrd="0" destOrd="0" presId="urn:microsoft.com/office/officeart/2005/8/layout/vList5"/>
    <dgm:cxn modelId="{BB9BB834-0D96-4ECF-A526-034424B8B263}" srcId="{C9251EEA-A626-4320-88CA-AF56680FBD52}" destId="{6F04C834-8347-49C6-A8A9-911F64341BA7}" srcOrd="0" destOrd="0" parTransId="{2B70B8C0-FE50-4DAF-A250-21946E66EB98}" sibTransId="{63111553-1F6A-49EE-8EEA-14849410BD2A}"/>
    <dgm:cxn modelId="{0FE02338-93E6-4C76-A66D-9F14762D6ACB}" type="presOf" srcId="{37DEDFA2-80FA-4EAF-A28E-5B65BF53731D}" destId="{7B0627D4-2202-442F-967F-46C2C2E8A0DA}" srcOrd="0" destOrd="0" presId="urn:microsoft.com/office/officeart/2005/8/layout/vList5"/>
    <dgm:cxn modelId="{483CA59C-AB9B-4382-9815-870AB551F2D3}" type="presOf" srcId="{22825901-445C-4C08-9783-65A4F4F1AA8B}" destId="{FB615DC2-512A-4555-BC9D-5B285AB4F85C}" srcOrd="0" destOrd="0" presId="urn:microsoft.com/office/officeart/2005/8/layout/vList5"/>
    <dgm:cxn modelId="{489A7324-6D01-4A70-A78F-056B93FBD6DA}" srcId="{401624EC-B93A-4D6B-969F-833A5CB33B72}" destId="{22825901-445C-4C08-9783-65A4F4F1AA8B}" srcOrd="0" destOrd="0" parTransId="{7FEB6102-F166-4D89-B5DD-EA14C76E8B82}" sibTransId="{7B847789-034C-4EF8-BB24-9F6532C9D318}"/>
    <dgm:cxn modelId="{F733B516-D028-4870-9649-6B4B3EECAA09}" type="presOf" srcId="{66543ED5-289C-4DCB-954F-796109ECFFF7}" destId="{BDCA096D-2184-4AFB-8C98-2BAF55754E85}" srcOrd="0" destOrd="0" presId="urn:microsoft.com/office/officeart/2005/8/layout/vList5"/>
    <dgm:cxn modelId="{9FEF7F2E-36B2-4E81-ADDB-5D4503944955}" type="presOf" srcId="{6F04C834-8347-49C6-A8A9-911F64341BA7}" destId="{5D5DE4C5-B3E9-46EB-87E4-182543693635}" srcOrd="0" destOrd="0" presId="urn:microsoft.com/office/officeart/2005/8/layout/vList5"/>
    <dgm:cxn modelId="{07529A80-DA90-435F-9D00-6ABF063265D1}" srcId="{9EA23ABC-677D-45AA-9079-80DFC98EDE0A}" destId="{401624EC-B93A-4D6B-969F-833A5CB33B72}" srcOrd="6" destOrd="0" parTransId="{A6E0F64A-8B8D-4942-A477-61A64C2CC84E}" sibTransId="{B74DEDC6-6D79-4771-B3EC-74B9830022AC}"/>
    <dgm:cxn modelId="{B2A01705-503C-4001-A6E7-6D22C4C49B27}" type="presOf" srcId="{3A4788A9-5C42-4589-A7F2-8E52431481E8}" destId="{2DEBA289-CBAC-4AFA-91AD-E5B2CBAB78CB}" srcOrd="0" destOrd="0" presId="urn:microsoft.com/office/officeart/2005/8/layout/vList5"/>
    <dgm:cxn modelId="{28556354-4135-41ED-8473-78998BFC5CFB}" type="presOf" srcId="{BB78BFF4-BDF6-4518-83DF-82F10261531F}" destId="{9B8C0CD1-D1A1-400A-A632-AFBA62D71D75}" srcOrd="0" destOrd="0" presId="urn:microsoft.com/office/officeart/2005/8/layout/vList5"/>
    <dgm:cxn modelId="{9DB5A917-1E95-4D80-B405-7576B2691B2B}" type="presOf" srcId="{73E189B5-8F83-4975-822B-470F217D8C03}" destId="{DF9E9D35-8A5F-4FAE-99D7-B1026FC45912}" srcOrd="0" destOrd="0" presId="urn:microsoft.com/office/officeart/2005/8/layout/vList5"/>
    <dgm:cxn modelId="{7BEFE052-F6FE-46B3-8950-ED78DD13AF93}" type="presOf" srcId="{D3B5667F-DC58-4A50-8CD2-4081DF630BA6}" destId="{B8D55E42-478B-4B3F-81D8-EF1AE371214C}" srcOrd="0" destOrd="0" presId="urn:microsoft.com/office/officeart/2005/8/layout/vList5"/>
    <dgm:cxn modelId="{57A3E8A5-0E94-466F-9F0D-F34EE6176AB1}" srcId="{9EA23ABC-677D-45AA-9079-80DFC98EDE0A}" destId="{3A4788A9-5C42-4589-A7F2-8E52431481E8}" srcOrd="4" destOrd="0" parTransId="{802E1811-7810-4069-AF73-F837CED9BFA1}" sibTransId="{0A1B7900-19B3-4BB0-8406-DFE99EB57343}"/>
    <dgm:cxn modelId="{82BBF9EA-62C9-45C7-ADC0-2E948C3EFA52}" srcId="{9EA23ABC-677D-45AA-9079-80DFC98EDE0A}" destId="{225B6B91-7C75-42B1-B0BE-506B2D8A16AE}" srcOrd="0" destOrd="0" parTransId="{EC9673CD-0781-4917-B369-2E6957F92A89}" sibTransId="{74293B48-F811-45E6-B806-1E2843DE35C8}"/>
    <dgm:cxn modelId="{7234A1B0-0A6C-419A-B331-C7200520232C}" type="presOf" srcId="{06B97004-D3A2-488D-8C19-67B6962956DE}" destId="{A92C72C4-1DDF-44CF-9062-34156FDBB01D}" srcOrd="0" destOrd="0" presId="urn:microsoft.com/office/officeart/2005/8/layout/vList5"/>
    <dgm:cxn modelId="{0B4DC780-359B-4F7C-BA27-109554584468}" srcId="{225B6B91-7C75-42B1-B0BE-506B2D8A16AE}" destId="{66543ED5-289C-4DCB-954F-796109ECFFF7}" srcOrd="0" destOrd="0" parTransId="{736A89D7-68EE-40FB-8886-DEFE43B2C6B8}" sibTransId="{E2BE6B65-582E-4F32-A2FC-5A85BBACEFA3}"/>
    <dgm:cxn modelId="{15A92776-5367-406D-91A2-0D92781C7B08}" srcId="{84F8D7E3-1B66-4FA6-BC56-7458989F58E7}" destId="{C8DEFD58-04B9-4B24-91A0-88BB923F002D}" srcOrd="0" destOrd="0" parTransId="{25732FFF-E08A-4BA5-822A-7E214585DF16}" sibTransId="{9DB1117A-4A44-48A0-BDFD-BFECB72575EA}"/>
    <dgm:cxn modelId="{55BE01F3-706A-4E99-AE1E-C567656C94F9}" type="presOf" srcId="{0DDC43D7-D02C-4759-AEE2-D74A3D9EF0E8}" destId="{F754C6EE-951B-4F06-9EDB-2A3B52A1D612}" srcOrd="0" destOrd="0" presId="urn:microsoft.com/office/officeart/2005/8/layout/vList5"/>
    <dgm:cxn modelId="{A3B24B9D-EA51-4DE4-9C5C-40D27B7A028D}" srcId="{BB78BFF4-BDF6-4518-83DF-82F10261531F}" destId="{E27A5C76-39A3-49AF-8732-2C76DD3FD7E5}" srcOrd="0" destOrd="0" parTransId="{6E7A830F-CFB7-4C4A-BBDF-8571EA5419DC}" sibTransId="{E4DF5CE2-DD1B-4C77-AC3C-C827C7B0FDFF}"/>
    <dgm:cxn modelId="{8CBCAF5E-E0F4-4C55-830A-6E89E282E127}" type="presOf" srcId="{225B6B91-7C75-42B1-B0BE-506B2D8A16AE}" destId="{5DD9B250-E5F8-4893-A9F1-1CE5F2532B6E}" srcOrd="0" destOrd="0" presId="urn:microsoft.com/office/officeart/2005/8/layout/vList5"/>
    <dgm:cxn modelId="{C59CE891-CEC0-4F07-B9B6-460443978529}" srcId="{D3B5667F-DC58-4A50-8CD2-4081DF630BA6}" destId="{37DEDFA2-80FA-4EAF-A28E-5B65BF53731D}" srcOrd="0" destOrd="0" parTransId="{A5E88202-08D6-4ACD-88FE-854D51845461}" sibTransId="{35041F13-42CE-473D-B33C-8EE7BF44B405}"/>
    <dgm:cxn modelId="{A3B9AFA1-4720-40D7-92E7-6207C0A2092E}" type="presOf" srcId="{9EA23ABC-677D-45AA-9079-80DFC98EDE0A}" destId="{DE54A211-BACE-412D-A93E-766F5C1A70D4}" srcOrd="0" destOrd="0" presId="urn:microsoft.com/office/officeart/2005/8/layout/vList5"/>
    <dgm:cxn modelId="{02959201-97E6-4A8E-BF75-014C4D458686}" srcId="{B1BB97BA-2C26-4400-A043-0FC1F5B742A4}" destId="{73E189B5-8F83-4975-822B-470F217D8C03}" srcOrd="0" destOrd="0" parTransId="{25388F1A-F5D6-4597-9E50-20BFDD2F2DA9}" sibTransId="{A040D9AD-4A6B-4276-A68E-1870E3B00A27}"/>
    <dgm:cxn modelId="{EAE7371B-641C-40F8-A0F9-D737AFE8441B}" type="presOf" srcId="{C9251EEA-A626-4320-88CA-AF56680FBD52}" destId="{142E1C2F-3A49-45EB-AF6B-88D0A9534E55}" srcOrd="0" destOrd="0" presId="urn:microsoft.com/office/officeart/2005/8/layout/vList5"/>
    <dgm:cxn modelId="{C3A0BA6E-8802-4218-9B82-13EF41AA5284}" type="presOf" srcId="{E27A5C76-39A3-49AF-8732-2C76DD3FD7E5}" destId="{7DEAF47D-D5C4-4C20-A664-4AADD4804A1A}" srcOrd="0" destOrd="0" presId="urn:microsoft.com/office/officeart/2005/8/layout/vList5"/>
    <dgm:cxn modelId="{CF8FB974-F00A-4C7C-A834-77EB5FE874F4}" type="presOf" srcId="{37C17171-237B-4B8C-996F-CEBFDAF5617A}" destId="{323662D0-9317-4564-8E15-F278C8AB219B}" srcOrd="0" destOrd="0" presId="urn:microsoft.com/office/officeart/2005/8/layout/vList5"/>
    <dgm:cxn modelId="{6F5DBCB4-1E2A-4FC0-8A50-01162BA716BA}" srcId="{0DDC43D7-D02C-4759-AEE2-D74A3D9EF0E8}" destId="{06B97004-D3A2-488D-8C19-67B6962956DE}" srcOrd="0" destOrd="0" parTransId="{CEE29AEB-6535-4902-9AF1-487541BA5EC0}" sibTransId="{DA38D963-9BB6-4D86-8A97-A4FA666DAB7E}"/>
    <dgm:cxn modelId="{C31D39A9-4B38-4BE9-A702-08DD800845CD}" srcId="{9EA23ABC-677D-45AA-9079-80DFC98EDE0A}" destId="{D3B5667F-DC58-4A50-8CD2-4081DF630BA6}" srcOrd="1" destOrd="0" parTransId="{A2AF1F71-351F-4B78-ADBF-A26CF31CFAF7}" sibTransId="{8DD9DE61-8201-4F5A-8502-764A32E1A49A}"/>
    <dgm:cxn modelId="{82D24C9B-19CD-4B80-A7EB-79C9563BE4C3}" type="presOf" srcId="{84F8D7E3-1B66-4FA6-BC56-7458989F58E7}" destId="{C2943196-6AB1-40AA-99C4-EF06F015A6C8}" srcOrd="0" destOrd="0" presId="urn:microsoft.com/office/officeart/2005/8/layout/vList5"/>
    <dgm:cxn modelId="{D6AE616B-4C5B-42EE-9156-075FF68B6934}" srcId="{3A4788A9-5C42-4589-A7F2-8E52431481E8}" destId="{37C17171-237B-4B8C-996F-CEBFDAF5617A}" srcOrd="0" destOrd="0" parTransId="{5EB985AB-BE62-4C78-8189-B0CC2DA4A66C}" sibTransId="{9FA0B8D4-98D7-4211-B20C-1A40BCB03B81}"/>
    <dgm:cxn modelId="{FB364239-16EA-4EED-9F4E-C9F84E000EDB}" srcId="{9EA23ABC-677D-45AA-9079-80DFC98EDE0A}" destId="{B1BB97BA-2C26-4400-A043-0FC1F5B742A4}" srcOrd="3" destOrd="0" parTransId="{FBDD7797-6F1D-4768-892A-4047886FB41E}" sibTransId="{AA6FC3F8-93D8-4BC2-A6B8-3CC2F8194BC2}"/>
    <dgm:cxn modelId="{48C76778-B6AC-419B-BB36-09033251D7B8}" type="presOf" srcId="{B1BB97BA-2C26-4400-A043-0FC1F5B742A4}" destId="{67DD6ED5-17DD-49F9-AB27-A988EDC4A3FA}" srcOrd="0" destOrd="0" presId="urn:microsoft.com/office/officeart/2005/8/layout/vList5"/>
    <dgm:cxn modelId="{2B58733E-4770-4D7D-80C9-91059CFC3C21}" srcId="{9EA23ABC-677D-45AA-9079-80DFC98EDE0A}" destId="{C9251EEA-A626-4320-88CA-AF56680FBD52}" srcOrd="7" destOrd="0" parTransId="{9518A349-82BB-4972-88DD-03779DD8997B}" sibTransId="{04A5DAFA-4006-439C-A716-04E8D74DF5AB}"/>
    <dgm:cxn modelId="{8A52D7EC-4E71-42C9-B009-F568141BC020}" srcId="{9EA23ABC-677D-45AA-9079-80DFC98EDE0A}" destId="{84F8D7E3-1B66-4FA6-BC56-7458989F58E7}" srcOrd="8" destOrd="0" parTransId="{1DF3354A-CABE-40AC-94EB-6A3AE98E8D64}" sibTransId="{387BCD70-03A6-4604-A286-D0FDCAE27F25}"/>
    <dgm:cxn modelId="{3CE6B7CB-8A06-48CA-A9EF-53A906D20797}" srcId="{9EA23ABC-677D-45AA-9079-80DFC98EDE0A}" destId="{0DDC43D7-D02C-4759-AEE2-D74A3D9EF0E8}" srcOrd="5" destOrd="0" parTransId="{849699A4-C81F-4C4D-ADE0-CB8B8C58A587}" sibTransId="{65F084F9-B4A7-4B34-A4FF-CABEE9DCA810}"/>
    <dgm:cxn modelId="{8F44B3C7-914C-4142-8FF1-918708660132}" type="presOf" srcId="{401624EC-B93A-4D6B-969F-833A5CB33B72}" destId="{FABBC3E6-823B-4F00-B895-45DEE0F8FD08}" srcOrd="0" destOrd="0" presId="urn:microsoft.com/office/officeart/2005/8/layout/vList5"/>
    <dgm:cxn modelId="{7480A54A-6224-4FED-89EB-929F6154FEF3}" srcId="{9EA23ABC-677D-45AA-9079-80DFC98EDE0A}" destId="{BB78BFF4-BDF6-4518-83DF-82F10261531F}" srcOrd="2" destOrd="0" parTransId="{4A1BA077-F036-43A7-8D73-280F2A228BE8}" sibTransId="{7C1CDAB3-8241-4F58-93F4-7CBA287C3078}"/>
    <dgm:cxn modelId="{9026C972-E20B-43FF-B327-A462D059FB43}" type="presParOf" srcId="{DE54A211-BACE-412D-A93E-766F5C1A70D4}" destId="{7CDD9DC9-6302-469A-B487-88B5D3EE7AC1}" srcOrd="0" destOrd="0" presId="urn:microsoft.com/office/officeart/2005/8/layout/vList5"/>
    <dgm:cxn modelId="{168E46EC-D09A-47B2-A9D6-5EC9F9D2F09E}" type="presParOf" srcId="{7CDD9DC9-6302-469A-B487-88B5D3EE7AC1}" destId="{5DD9B250-E5F8-4893-A9F1-1CE5F2532B6E}" srcOrd="0" destOrd="0" presId="urn:microsoft.com/office/officeart/2005/8/layout/vList5"/>
    <dgm:cxn modelId="{068EB6D1-EF85-4A6D-B8B4-DFBFE423FCB3}" type="presParOf" srcId="{7CDD9DC9-6302-469A-B487-88B5D3EE7AC1}" destId="{BDCA096D-2184-4AFB-8C98-2BAF55754E85}" srcOrd="1" destOrd="0" presId="urn:microsoft.com/office/officeart/2005/8/layout/vList5"/>
    <dgm:cxn modelId="{2D162084-0403-42D0-BE0A-A5705C1F4634}" type="presParOf" srcId="{DE54A211-BACE-412D-A93E-766F5C1A70D4}" destId="{737D144A-5316-4D5D-B73A-9416B57BDFC7}" srcOrd="1" destOrd="0" presId="urn:microsoft.com/office/officeart/2005/8/layout/vList5"/>
    <dgm:cxn modelId="{3475EF59-0B1D-4A16-B434-1C50E36BE2E4}" type="presParOf" srcId="{DE54A211-BACE-412D-A93E-766F5C1A70D4}" destId="{961F1CA7-CBD3-4818-A202-B62BE50FC7EC}" srcOrd="2" destOrd="0" presId="urn:microsoft.com/office/officeart/2005/8/layout/vList5"/>
    <dgm:cxn modelId="{DE95618B-7657-43FB-B6B1-D1B395E8C7EA}" type="presParOf" srcId="{961F1CA7-CBD3-4818-A202-B62BE50FC7EC}" destId="{B8D55E42-478B-4B3F-81D8-EF1AE371214C}" srcOrd="0" destOrd="0" presId="urn:microsoft.com/office/officeart/2005/8/layout/vList5"/>
    <dgm:cxn modelId="{042EBD4D-5447-4AC8-8A61-42F4BCE67EAC}" type="presParOf" srcId="{961F1CA7-CBD3-4818-A202-B62BE50FC7EC}" destId="{7B0627D4-2202-442F-967F-46C2C2E8A0DA}" srcOrd="1" destOrd="0" presId="urn:microsoft.com/office/officeart/2005/8/layout/vList5"/>
    <dgm:cxn modelId="{2E3BAF01-A8B5-43E4-8CE4-BE7E18B3AE45}" type="presParOf" srcId="{DE54A211-BACE-412D-A93E-766F5C1A70D4}" destId="{B8F99218-3981-4BA5-9254-1A3DBB95AE51}" srcOrd="3" destOrd="0" presId="urn:microsoft.com/office/officeart/2005/8/layout/vList5"/>
    <dgm:cxn modelId="{851CD3C1-33F0-4E60-ADD9-03F078DA205E}" type="presParOf" srcId="{DE54A211-BACE-412D-A93E-766F5C1A70D4}" destId="{3641C4FD-9BB2-40D4-B063-443CC289417A}" srcOrd="4" destOrd="0" presId="urn:microsoft.com/office/officeart/2005/8/layout/vList5"/>
    <dgm:cxn modelId="{4497EB05-A316-44C3-A56A-3311C2D08DDD}" type="presParOf" srcId="{3641C4FD-9BB2-40D4-B063-443CC289417A}" destId="{9B8C0CD1-D1A1-400A-A632-AFBA62D71D75}" srcOrd="0" destOrd="0" presId="urn:microsoft.com/office/officeart/2005/8/layout/vList5"/>
    <dgm:cxn modelId="{491DEA1B-ED88-4575-8CD9-F0315D7271FC}" type="presParOf" srcId="{3641C4FD-9BB2-40D4-B063-443CC289417A}" destId="{7DEAF47D-D5C4-4C20-A664-4AADD4804A1A}" srcOrd="1" destOrd="0" presId="urn:microsoft.com/office/officeart/2005/8/layout/vList5"/>
    <dgm:cxn modelId="{F6330363-71C9-4449-B59E-1CB90A4FD05B}" type="presParOf" srcId="{DE54A211-BACE-412D-A93E-766F5C1A70D4}" destId="{E11D4A46-63A4-43D6-89FA-37A83B0A53E3}" srcOrd="5" destOrd="0" presId="urn:microsoft.com/office/officeart/2005/8/layout/vList5"/>
    <dgm:cxn modelId="{A8212D5B-E8B5-4D62-819F-E11CC5CBA7C9}" type="presParOf" srcId="{DE54A211-BACE-412D-A93E-766F5C1A70D4}" destId="{3AC4EBCF-273A-4668-945D-A8AE26B557A1}" srcOrd="6" destOrd="0" presId="urn:microsoft.com/office/officeart/2005/8/layout/vList5"/>
    <dgm:cxn modelId="{CB8FCCCB-0EAD-4C09-9603-7E255E5FA8C7}" type="presParOf" srcId="{3AC4EBCF-273A-4668-945D-A8AE26B557A1}" destId="{67DD6ED5-17DD-49F9-AB27-A988EDC4A3FA}" srcOrd="0" destOrd="0" presId="urn:microsoft.com/office/officeart/2005/8/layout/vList5"/>
    <dgm:cxn modelId="{DA6EA662-281D-471C-B378-8055F4D77414}" type="presParOf" srcId="{3AC4EBCF-273A-4668-945D-A8AE26B557A1}" destId="{DF9E9D35-8A5F-4FAE-99D7-B1026FC45912}" srcOrd="1" destOrd="0" presId="urn:microsoft.com/office/officeart/2005/8/layout/vList5"/>
    <dgm:cxn modelId="{37F920B1-3051-4440-A26F-0D611BD22EC6}" type="presParOf" srcId="{DE54A211-BACE-412D-A93E-766F5C1A70D4}" destId="{086C307A-4064-4BB8-A494-86B6BCFC2027}" srcOrd="7" destOrd="0" presId="urn:microsoft.com/office/officeart/2005/8/layout/vList5"/>
    <dgm:cxn modelId="{4A7BECFC-F488-4310-8E49-8A86BEE905E4}" type="presParOf" srcId="{DE54A211-BACE-412D-A93E-766F5C1A70D4}" destId="{D67F4F4B-360D-4F8B-9CA9-9CFC4F667DAB}" srcOrd="8" destOrd="0" presId="urn:microsoft.com/office/officeart/2005/8/layout/vList5"/>
    <dgm:cxn modelId="{D6020996-2E01-464B-987D-AA3E1B5BF029}" type="presParOf" srcId="{D67F4F4B-360D-4F8B-9CA9-9CFC4F667DAB}" destId="{2DEBA289-CBAC-4AFA-91AD-E5B2CBAB78CB}" srcOrd="0" destOrd="0" presId="urn:microsoft.com/office/officeart/2005/8/layout/vList5"/>
    <dgm:cxn modelId="{5D658F1C-7C27-4037-A70C-193F59107D7D}" type="presParOf" srcId="{D67F4F4B-360D-4F8B-9CA9-9CFC4F667DAB}" destId="{323662D0-9317-4564-8E15-F278C8AB219B}" srcOrd="1" destOrd="0" presId="urn:microsoft.com/office/officeart/2005/8/layout/vList5"/>
    <dgm:cxn modelId="{90BDC936-02F2-45E9-9367-E9E4FA86B201}" type="presParOf" srcId="{DE54A211-BACE-412D-A93E-766F5C1A70D4}" destId="{8A920E85-8EDC-4489-8068-BA041C9FAB85}" srcOrd="9" destOrd="0" presId="urn:microsoft.com/office/officeart/2005/8/layout/vList5"/>
    <dgm:cxn modelId="{5E38C947-CF3B-45B8-A1BC-4A84E64FF476}" type="presParOf" srcId="{DE54A211-BACE-412D-A93E-766F5C1A70D4}" destId="{315A4D3C-6F8E-406D-910E-781A4957AE39}" srcOrd="10" destOrd="0" presId="urn:microsoft.com/office/officeart/2005/8/layout/vList5"/>
    <dgm:cxn modelId="{0D9A8AE6-2FFD-42DE-8078-3D393E946CC6}" type="presParOf" srcId="{315A4D3C-6F8E-406D-910E-781A4957AE39}" destId="{F754C6EE-951B-4F06-9EDB-2A3B52A1D612}" srcOrd="0" destOrd="0" presId="urn:microsoft.com/office/officeart/2005/8/layout/vList5"/>
    <dgm:cxn modelId="{9BE39E52-3A22-44D5-8930-AD0AFC6538FD}" type="presParOf" srcId="{315A4D3C-6F8E-406D-910E-781A4957AE39}" destId="{A92C72C4-1DDF-44CF-9062-34156FDBB01D}" srcOrd="1" destOrd="0" presId="urn:microsoft.com/office/officeart/2005/8/layout/vList5"/>
    <dgm:cxn modelId="{6C54EF49-0A3F-4B57-9997-D43B6DC012DF}" type="presParOf" srcId="{DE54A211-BACE-412D-A93E-766F5C1A70D4}" destId="{FAE61351-627B-4CD2-8F31-C990CD438F53}" srcOrd="11" destOrd="0" presId="urn:microsoft.com/office/officeart/2005/8/layout/vList5"/>
    <dgm:cxn modelId="{20AB91B4-395C-438F-8436-1AAA4FAF534D}" type="presParOf" srcId="{DE54A211-BACE-412D-A93E-766F5C1A70D4}" destId="{E78FBED6-39C6-416E-BF63-3A19945D7FE7}" srcOrd="12" destOrd="0" presId="urn:microsoft.com/office/officeart/2005/8/layout/vList5"/>
    <dgm:cxn modelId="{44C07D3A-5CE2-4542-B7C7-ED011C76A9D9}" type="presParOf" srcId="{E78FBED6-39C6-416E-BF63-3A19945D7FE7}" destId="{FABBC3E6-823B-4F00-B895-45DEE0F8FD08}" srcOrd="0" destOrd="0" presId="urn:microsoft.com/office/officeart/2005/8/layout/vList5"/>
    <dgm:cxn modelId="{B51EF40F-5645-466B-83F9-1E9BABF619AE}" type="presParOf" srcId="{E78FBED6-39C6-416E-BF63-3A19945D7FE7}" destId="{FB615DC2-512A-4555-BC9D-5B285AB4F85C}" srcOrd="1" destOrd="0" presId="urn:microsoft.com/office/officeart/2005/8/layout/vList5"/>
    <dgm:cxn modelId="{F4575860-B99B-4BD2-9B41-0DDEA2D61EE7}" type="presParOf" srcId="{DE54A211-BACE-412D-A93E-766F5C1A70D4}" destId="{BF3EAFC6-E887-4A7D-9C6E-854755E9694B}" srcOrd="13" destOrd="0" presId="urn:microsoft.com/office/officeart/2005/8/layout/vList5"/>
    <dgm:cxn modelId="{7D7CE7C6-1A0F-4FF4-B487-94D44BDC3F3F}" type="presParOf" srcId="{DE54A211-BACE-412D-A93E-766F5C1A70D4}" destId="{CD0498D2-4FD3-43FA-9C40-8F3BAFEA11AC}" srcOrd="14" destOrd="0" presId="urn:microsoft.com/office/officeart/2005/8/layout/vList5"/>
    <dgm:cxn modelId="{C617D36F-CACD-46AF-9A86-F677AC70D79E}" type="presParOf" srcId="{CD0498D2-4FD3-43FA-9C40-8F3BAFEA11AC}" destId="{142E1C2F-3A49-45EB-AF6B-88D0A9534E55}" srcOrd="0" destOrd="0" presId="urn:microsoft.com/office/officeart/2005/8/layout/vList5"/>
    <dgm:cxn modelId="{E8980526-1739-407C-8C13-C9615A9CBE30}" type="presParOf" srcId="{CD0498D2-4FD3-43FA-9C40-8F3BAFEA11AC}" destId="{5D5DE4C5-B3E9-46EB-87E4-182543693635}" srcOrd="1" destOrd="0" presId="urn:microsoft.com/office/officeart/2005/8/layout/vList5"/>
    <dgm:cxn modelId="{EA7356BD-0C71-452D-889D-E8D16575B336}" type="presParOf" srcId="{DE54A211-BACE-412D-A93E-766F5C1A70D4}" destId="{6F79F26B-C783-44BD-806F-DCD7D236314B}" srcOrd="15" destOrd="0" presId="urn:microsoft.com/office/officeart/2005/8/layout/vList5"/>
    <dgm:cxn modelId="{08A9B6C0-9E76-4B9D-85CB-B466E294FC4F}" type="presParOf" srcId="{DE54A211-BACE-412D-A93E-766F5C1A70D4}" destId="{0A275C3D-8DCA-4DB7-82F0-516F698EA9C8}" srcOrd="16" destOrd="0" presId="urn:microsoft.com/office/officeart/2005/8/layout/vList5"/>
    <dgm:cxn modelId="{E51F1940-9822-4EAE-BF91-23E8A456D0DC}" type="presParOf" srcId="{0A275C3D-8DCA-4DB7-82F0-516F698EA9C8}" destId="{C2943196-6AB1-40AA-99C4-EF06F015A6C8}" srcOrd="0" destOrd="0" presId="urn:microsoft.com/office/officeart/2005/8/layout/vList5"/>
    <dgm:cxn modelId="{B8F9C641-486D-4B80-9A63-377693391A2E}" type="presParOf" srcId="{0A275C3D-8DCA-4DB7-82F0-516F698EA9C8}" destId="{FB42BA5B-9EB2-4C35-AE2C-F50B5376DF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5D35E0-9A5D-4EB8-8A48-4ED52D2D6EAC}" type="doc">
      <dgm:prSet loTypeId="urn:microsoft.com/office/officeart/2005/8/layout/matrix1" loCatId="matrix" qsTypeId="urn:microsoft.com/office/officeart/2005/8/quickstyle/3d6" qsCatId="3D" csTypeId="urn:microsoft.com/office/officeart/2005/8/colors/colorful1" csCatId="colorful" phldr="1"/>
      <dgm:spPr/>
      <dgm:t>
        <a:bodyPr/>
        <a:lstStyle>
          <a:extLst/>
        </a:lstStyle>
        <a:p>
          <a:endParaRPr lang="pt-BR"/>
        </a:p>
      </dgm:t>
    </dgm:pt>
    <dgm:pt modelId="{F9A846BA-06FB-46AF-80ED-5EA0073A08FA}">
      <dgm:prSet phldrT="[Text]"/>
      <dgm:spPr>
        <a:solidFill>
          <a:schemeClr val="bg1">
            <a:lumMod val="85000"/>
          </a:schemeClr>
        </a:solidFill>
      </dgm:spPr>
      <dgm:t>
        <a:bodyPr/>
        <a:lstStyle>
          <a:extLst/>
        </a:lstStyle>
        <a:p>
          <a:r>
            <a:rPr lang="pt-BR" dirty="0" smtClean="0"/>
            <a:t>Classes e Objetos</a:t>
          </a:r>
          <a:endParaRPr lang="pt-BR" dirty="0"/>
        </a:p>
      </dgm:t>
    </dgm:pt>
    <dgm:pt modelId="{867140E2-327F-4343-AA77-39B40F758E20}" type="parTrans" cxnId="{E0A59ECF-A5D6-4165-81D6-37160CDE59E0}">
      <dgm:prSet/>
      <dgm:spPr/>
      <dgm:t>
        <a:bodyPr/>
        <a:lstStyle>
          <a:extLst/>
        </a:lstStyle>
        <a:p>
          <a:endParaRPr lang="pt-BR"/>
        </a:p>
      </dgm:t>
    </dgm:pt>
    <dgm:pt modelId="{D054D334-137E-4116-BF8C-3B5A64D95A38}" type="sibTrans" cxnId="{E0A59ECF-A5D6-4165-81D6-37160CDE59E0}">
      <dgm:prSet/>
      <dgm:spPr/>
      <dgm:t>
        <a:bodyPr/>
        <a:lstStyle>
          <a:extLst/>
        </a:lstStyle>
        <a:p>
          <a:endParaRPr lang="pt-BR"/>
        </a:p>
      </dgm:t>
    </dgm:pt>
    <dgm:pt modelId="{DCD76B18-6FA7-438D-A549-8733162E307B}">
      <dgm:prSet/>
      <dgm:spPr/>
      <dgm:t>
        <a:bodyPr/>
        <a:lstStyle/>
        <a:p>
          <a:r>
            <a:rPr lang="pt-BR" dirty="0" smtClean="0"/>
            <a:t>Métodos e Atributos</a:t>
          </a:r>
          <a:endParaRPr lang="pt-BR" dirty="0"/>
        </a:p>
      </dgm:t>
    </dgm:pt>
    <dgm:pt modelId="{762DA77F-4959-4CB2-BF0A-473601DC812E}" type="parTrans" cxnId="{774B7DCC-E6D8-4E6D-A496-CC6303101305}">
      <dgm:prSet/>
      <dgm:spPr/>
      <dgm:t>
        <a:bodyPr/>
        <a:lstStyle/>
        <a:p>
          <a:endParaRPr lang="pt-BR"/>
        </a:p>
      </dgm:t>
    </dgm:pt>
    <dgm:pt modelId="{F818F1F7-F3B0-4AAD-B4CC-E72FFD789617}" type="sibTrans" cxnId="{774B7DCC-E6D8-4E6D-A496-CC6303101305}">
      <dgm:prSet/>
      <dgm:spPr/>
      <dgm:t>
        <a:bodyPr/>
        <a:lstStyle/>
        <a:p>
          <a:endParaRPr lang="pt-BR"/>
        </a:p>
      </dgm:t>
    </dgm:pt>
    <dgm:pt modelId="{E10AD06F-95CB-474B-8FEB-E547211EE6AB}">
      <dgm:prSet/>
      <dgm:spPr>
        <a:solidFill>
          <a:srgbClr val="339966"/>
        </a:solidFill>
      </dgm:spPr>
      <dgm:t>
        <a:bodyPr/>
        <a:lstStyle/>
        <a:p>
          <a:r>
            <a:rPr lang="pt-BR" dirty="0" smtClean="0"/>
            <a:t>Herança e</a:t>
          </a:r>
        </a:p>
        <a:p>
          <a:r>
            <a:rPr lang="pt-BR" dirty="0" smtClean="0"/>
            <a:t>Composição</a:t>
          </a:r>
          <a:endParaRPr lang="pt-BR" dirty="0"/>
        </a:p>
      </dgm:t>
    </dgm:pt>
    <dgm:pt modelId="{F43EB391-6564-4964-9A82-927008CAD646}" type="parTrans" cxnId="{CC8D03D4-786A-435D-8A12-5963EA7B546C}">
      <dgm:prSet/>
      <dgm:spPr/>
      <dgm:t>
        <a:bodyPr/>
        <a:lstStyle/>
        <a:p>
          <a:endParaRPr lang="pt-BR"/>
        </a:p>
      </dgm:t>
    </dgm:pt>
    <dgm:pt modelId="{B12BBA17-D910-42A7-A208-FF671D93FFC1}" type="sibTrans" cxnId="{CC8D03D4-786A-435D-8A12-5963EA7B546C}">
      <dgm:prSet/>
      <dgm:spPr/>
      <dgm:t>
        <a:bodyPr/>
        <a:lstStyle/>
        <a:p>
          <a:endParaRPr lang="pt-BR"/>
        </a:p>
      </dgm:t>
    </dgm:pt>
    <dgm:pt modelId="{7BC40E86-EA67-4BB5-9F03-4FBD46459161}">
      <dgm:prSet/>
      <dgm:spPr/>
      <dgm:t>
        <a:bodyPr/>
        <a:lstStyle/>
        <a:p>
          <a:r>
            <a:rPr lang="pt-BR" dirty="0" smtClean="0"/>
            <a:t>Classes Abstratas</a:t>
          </a:r>
          <a:endParaRPr lang="pt-BR" dirty="0"/>
        </a:p>
      </dgm:t>
    </dgm:pt>
    <dgm:pt modelId="{1FBD80E7-FCF3-4CCD-AE34-493FD2AD6EEA}" type="parTrans" cxnId="{F0EE1576-19AD-4732-A7E2-1B8A4080DC3C}">
      <dgm:prSet/>
      <dgm:spPr/>
      <dgm:t>
        <a:bodyPr/>
        <a:lstStyle/>
        <a:p>
          <a:endParaRPr lang="pt-BR"/>
        </a:p>
      </dgm:t>
    </dgm:pt>
    <dgm:pt modelId="{E225F4B4-8DAE-46C7-BC16-59A98C827B2C}" type="sibTrans" cxnId="{F0EE1576-19AD-4732-A7E2-1B8A4080DC3C}">
      <dgm:prSet/>
      <dgm:spPr/>
      <dgm:t>
        <a:bodyPr/>
        <a:lstStyle/>
        <a:p>
          <a:endParaRPr lang="pt-BR"/>
        </a:p>
      </dgm:t>
    </dgm:pt>
    <dgm:pt modelId="{B64AF5D1-148A-49E8-9430-A7B6AEB774BE}">
      <dgm:prSet/>
      <dgm:spPr>
        <a:solidFill>
          <a:srgbClr val="CCCC00"/>
        </a:solidFill>
      </dgm:spPr>
      <dgm:t>
        <a:bodyPr/>
        <a:lstStyle/>
        <a:p>
          <a:r>
            <a:rPr lang="pt-BR" dirty="0" smtClean="0"/>
            <a:t>Polimorfismo</a:t>
          </a:r>
          <a:endParaRPr lang="pt-BR" dirty="0"/>
        </a:p>
      </dgm:t>
    </dgm:pt>
    <dgm:pt modelId="{7A4D02BA-C18C-4788-AA25-7102CA0E6B3B}" type="parTrans" cxnId="{B843D2B4-643D-4ED8-B3AD-EACA9D2D226B}">
      <dgm:prSet/>
      <dgm:spPr/>
      <dgm:t>
        <a:bodyPr/>
        <a:lstStyle/>
        <a:p>
          <a:endParaRPr lang="pt-BR"/>
        </a:p>
      </dgm:t>
    </dgm:pt>
    <dgm:pt modelId="{02151927-A851-4D18-AE35-7C2598AF7FE4}" type="sibTrans" cxnId="{B843D2B4-643D-4ED8-B3AD-EACA9D2D226B}">
      <dgm:prSet/>
      <dgm:spPr/>
      <dgm:t>
        <a:bodyPr/>
        <a:lstStyle/>
        <a:p>
          <a:endParaRPr lang="pt-BR"/>
        </a:p>
      </dgm:t>
    </dgm:pt>
    <dgm:pt modelId="{C6369B7B-3765-4DE1-A456-DF0DDE26C61D}" type="pres">
      <dgm:prSet presAssocID="{105D35E0-9A5D-4EB8-8A48-4ED52D2D6EAC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8D7979C-6FB9-4D4C-8614-99E73E579F90}" type="pres">
      <dgm:prSet presAssocID="{105D35E0-9A5D-4EB8-8A48-4ED52D2D6EAC}" presName="matrix" presStyleCnt="0"/>
      <dgm:spPr/>
      <dgm:t>
        <a:bodyPr/>
        <a:lstStyle/>
        <a:p>
          <a:endParaRPr lang="pt-BR"/>
        </a:p>
      </dgm:t>
    </dgm:pt>
    <dgm:pt modelId="{D2FEA726-DD72-4CE4-86B2-42979A8B0EBF}" type="pres">
      <dgm:prSet presAssocID="{105D35E0-9A5D-4EB8-8A48-4ED52D2D6EAC}" presName="tile1" presStyleLbl="node1" presStyleIdx="0" presStyleCnt="4"/>
      <dgm:spPr/>
      <dgm:t>
        <a:bodyPr/>
        <a:lstStyle/>
        <a:p>
          <a:endParaRPr lang="pt-BR"/>
        </a:p>
      </dgm:t>
    </dgm:pt>
    <dgm:pt modelId="{A5E7966E-F15D-4EDF-A852-AA733BF04E24}" type="pres">
      <dgm:prSet presAssocID="{105D35E0-9A5D-4EB8-8A48-4ED52D2D6EA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B61F18B-F255-4C7A-8344-5C2870DF4F5C}" type="pres">
      <dgm:prSet presAssocID="{105D35E0-9A5D-4EB8-8A48-4ED52D2D6EAC}" presName="tile2" presStyleLbl="node1" presStyleIdx="1" presStyleCnt="4"/>
      <dgm:spPr/>
      <dgm:t>
        <a:bodyPr/>
        <a:lstStyle/>
        <a:p>
          <a:endParaRPr lang="pt-BR"/>
        </a:p>
      </dgm:t>
    </dgm:pt>
    <dgm:pt modelId="{B8704847-6CD1-48D7-9CE2-CEDBD43FBBF6}" type="pres">
      <dgm:prSet presAssocID="{105D35E0-9A5D-4EB8-8A48-4ED52D2D6EA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BC9D1A9-E3F7-443B-861D-94C2CD02250C}" type="pres">
      <dgm:prSet presAssocID="{105D35E0-9A5D-4EB8-8A48-4ED52D2D6EAC}" presName="tile3" presStyleLbl="node1" presStyleIdx="2" presStyleCnt="4"/>
      <dgm:spPr/>
      <dgm:t>
        <a:bodyPr/>
        <a:lstStyle/>
        <a:p>
          <a:endParaRPr lang="pt-BR"/>
        </a:p>
      </dgm:t>
    </dgm:pt>
    <dgm:pt modelId="{77656566-5BBA-4216-A4FF-A920D8E8D77A}" type="pres">
      <dgm:prSet presAssocID="{105D35E0-9A5D-4EB8-8A48-4ED52D2D6EA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D09DCDE-6033-43B7-BA39-6A35F3BF8685}" type="pres">
      <dgm:prSet presAssocID="{105D35E0-9A5D-4EB8-8A48-4ED52D2D6EAC}" presName="tile4" presStyleLbl="node1" presStyleIdx="3" presStyleCnt="4"/>
      <dgm:spPr/>
      <dgm:t>
        <a:bodyPr/>
        <a:lstStyle/>
        <a:p>
          <a:endParaRPr lang="pt-BR"/>
        </a:p>
      </dgm:t>
    </dgm:pt>
    <dgm:pt modelId="{585BA775-0D55-4167-9DF5-1288A3423826}" type="pres">
      <dgm:prSet presAssocID="{105D35E0-9A5D-4EB8-8A48-4ED52D2D6EA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3370726-F02E-4E09-B756-6B83459D2584}" type="pres">
      <dgm:prSet presAssocID="{105D35E0-9A5D-4EB8-8A48-4ED52D2D6EAC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pt-BR"/>
        </a:p>
      </dgm:t>
    </dgm:pt>
  </dgm:ptLst>
  <dgm:cxnLst>
    <dgm:cxn modelId="{F0EE1576-19AD-4732-A7E2-1B8A4080DC3C}" srcId="{F9A846BA-06FB-46AF-80ED-5EA0073A08FA}" destId="{7BC40E86-EA67-4BB5-9F03-4FBD46459161}" srcOrd="2" destOrd="0" parTransId="{1FBD80E7-FCF3-4CCD-AE34-493FD2AD6EEA}" sibTransId="{E225F4B4-8DAE-46C7-BC16-59A98C827B2C}"/>
    <dgm:cxn modelId="{162659FF-D832-4368-B98F-D04406AD1AC3}" type="presOf" srcId="{7BC40E86-EA67-4BB5-9F03-4FBD46459161}" destId="{4BC9D1A9-E3F7-443B-861D-94C2CD02250C}" srcOrd="0" destOrd="0" presId="urn:microsoft.com/office/officeart/2005/8/layout/matrix1"/>
    <dgm:cxn modelId="{1F30B124-900E-406C-A0CA-2FCFD473B4DD}" type="presOf" srcId="{E10AD06F-95CB-474B-8FEB-E547211EE6AB}" destId="{B8704847-6CD1-48D7-9CE2-CEDBD43FBBF6}" srcOrd="1" destOrd="0" presId="urn:microsoft.com/office/officeart/2005/8/layout/matrix1"/>
    <dgm:cxn modelId="{FC562FC1-58D8-4518-A4D2-4F386B97BD5C}" type="presOf" srcId="{7BC40E86-EA67-4BB5-9F03-4FBD46459161}" destId="{77656566-5BBA-4216-A4FF-A920D8E8D77A}" srcOrd="1" destOrd="0" presId="urn:microsoft.com/office/officeart/2005/8/layout/matrix1"/>
    <dgm:cxn modelId="{574429B9-92A9-4E36-A158-48C222A2BD0F}" type="presOf" srcId="{E10AD06F-95CB-474B-8FEB-E547211EE6AB}" destId="{5B61F18B-F255-4C7A-8344-5C2870DF4F5C}" srcOrd="0" destOrd="0" presId="urn:microsoft.com/office/officeart/2005/8/layout/matrix1"/>
    <dgm:cxn modelId="{80E58D8E-2CA5-4267-9F88-90C5E39DC7D2}" type="presOf" srcId="{F9A846BA-06FB-46AF-80ED-5EA0073A08FA}" destId="{13370726-F02E-4E09-B756-6B83459D2584}" srcOrd="0" destOrd="0" presId="urn:microsoft.com/office/officeart/2005/8/layout/matrix1"/>
    <dgm:cxn modelId="{CC8D03D4-786A-435D-8A12-5963EA7B546C}" srcId="{F9A846BA-06FB-46AF-80ED-5EA0073A08FA}" destId="{E10AD06F-95CB-474B-8FEB-E547211EE6AB}" srcOrd="1" destOrd="0" parTransId="{F43EB391-6564-4964-9A82-927008CAD646}" sibTransId="{B12BBA17-D910-42A7-A208-FF671D93FFC1}"/>
    <dgm:cxn modelId="{E0A59ECF-A5D6-4165-81D6-37160CDE59E0}" srcId="{105D35E0-9A5D-4EB8-8A48-4ED52D2D6EAC}" destId="{F9A846BA-06FB-46AF-80ED-5EA0073A08FA}" srcOrd="0" destOrd="0" parTransId="{867140E2-327F-4343-AA77-39B40F758E20}" sibTransId="{D054D334-137E-4116-BF8C-3B5A64D95A38}"/>
    <dgm:cxn modelId="{CCB717A0-45E1-4896-909F-AE0AEDF1F3B9}" type="presOf" srcId="{105D35E0-9A5D-4EB8-8A48-4ED52D2D6EAC}" destId="{C6369B7B-3765-4DE1-A456-DF0DDE26C61D}" srcOrd="0" destOrd="0" presId="urn:microsoft.com/office/officeart/2005/8/layout/matrix1"/>
    <dgm:cxn modelId="{21D94215-D16D-4339-B8C9-C9D884DAD5F3}" type="presOf" srcId="{B64AF5D1-148A-49E8-9430-A7B6AEB774BE}" destId="{2D09DCDE-6033-43B7-BA39-6A35F3BF8685}" srcOrd="0" destOrd="0" presId="urn:microsoft.com/office/officeart/2005/8/layout/matrix1"/>
    <dgm:cxn modelId="{2942A6B1-4F9E-4F73-B9E3-206CDC28031A}" type="presOf" srcId="{B64AF5D1-148A-49E8-9430-A7B6AEB774BE}" destId="{585BA775-0D55-4167-9DF5-1288A3423826}" srcOrd="1" destOrd="0" presId="urn:microsoft.com/office/officeart/2005/8/layout/matrix1"/>
    <dgm:cxn modelId="{774B7DCC-E6D8-4E6D-A496-CC6303101305}" srcId="{F9A846BA-06FB-46AF-80ED-5EA0073A08FA}" destId="{DCD76B18-6FA7-438D-A549-8733162E307B}" srcOrd="0" destOrd="0" parTransId="{762DA77F-4959-4CB2-BF0A-473601DC812E}" sibTransId="{F818F1F7-F3B0-4AAD-B4CC-E72FFD789617}"/>
    <dgm:cxn modelId="{B843D2B4-643D-4ED8-B3AD-EACA9D2D226B}" srcId="{F9A846BA-06FB-46AF-80ED-5EA0073A08FA}" destId="{B64AF5D1-148A-49E8-9430-A7B6AEB774BE}" srcOrd="3" destOrd="0" parTransId="{7A4D02BA-C18C-4788-AA25-7102CA0E6B3B}" sibTransId="{02151927-A851-4D18-AE35-7C2598AF7FE4}"/>
    <dgm:cxn modelId="{57F1212D-828A-4F80-93F2-2F096B6E1518}" type="presOf" srcId="{DCD76B18-6FA7-438D-A549-8733162E307B}" destId="{D2FEA726-DD72-4CE4-86B2-42979A8B0EBF}" srcOrd="0" destOrd="0" presId="urn:microsoft.com/office/officeart/2005/8/layout/matrix1"/>
    <dgm:cxn modelId="{FDFE6103-EBB0-4A1E-96A7-CB25A49CF7DA}" type="presOf" srcId="{DCD76B18-6FA7-438D-A549-8733162E307B}" destId="{A5E7966E-F15D-4EDF-A852-AA733BF04E24}" srcOrd="1" destOrd="0" presId="urn:microsoft.com/office/officeart/2005/8/layout/matrix1"/>
    <dgm:cxn modelId="{A6BBB830-6641-4398-8D72-5AEF447D3E50}" type="presParOf" srcId="{C6369B7B-3765-4DE1-A456-DF0DDE26C61D}" destId="{68D7979C-6FB9-4D4C-8614-99E73E579F90}" srcOrd="0" destOrd="0" presId="urn:microsoft.com/office/officeart/2005/8/layout/matrix1"/>
    <dgm:cxn modelId="{2CAD365D-F107-4991-9141-6D9318A1ACF9}" type="presParOf" srcId="{68D7979C-6FB9-4D4C-8614-99E73E579F90}" destId="{D2FEA726-DD72-4CE4-86B2-42979A8B0EBF}" srcOrd="0" destOrd="0" presId="urn:microsoft.com/office/officeart/2005/8/layout/matrix1"/>
    <dgm:cxn modelId="{1BBEFEA0-410A-4707-A02A-FFD145B41EEC}" type="presParOf" srcId="{68D7979C-6FB9-4D4C-8614-99E73E579F90}" destId="{A5E7966E-F15D-4EDF-A852-AA733BF04E24}" srcOrd="1" destOrd="0" presId="urn:microsoft.com/office/officeart/2005/8/layout/matrix1"/>
    <dgm:cxn modelId="{EFAE33A1-5B46-4B13-AB8D-05CDE99C40FB}" type="presParOf" srcId="{68D7979C-6FB9-4D4C-8614-99E73E579F90}" destId="{5B61F18B-F255-4C7A-8344-5C2870DF4F5C}" srcOrd="2" destOrd="0" presId="urn:microsoft.com/office/officeart/2005/8/layout/matrix1"/>
    <dgm:cxn modelId="{950EB4B7-AF6F-4683-996B-CBA179C08DBF}" type="presParOf" srcId="{68D7979C-6FB9-4D4C-8614-99E73E579F90}" destId="{B8704847-6CD1-48D7-9CE2-CEDBD43FBBF6}" srcOrd="3" destOrd="0" presId="urn:microsoft.com/office/officeart/2005/8/layout/matrix1"/>
    <dgm:cxn modelId="{D16C27B2-3CB5-4304-975A-CFA19E973B04}" type="presParOf" srcId="{68D7979C-6FB9-4D4C-8614-99E73E579F90}" destId="{4BC9D1A9-E3F7-443B-861D-94C2CD02250C}" srcOrd="4" destOrd="0" presId="urn:microsoft.com/office/officeart/2005/8/layout/matrix1"/>
    <dgm:cxn modelId="{B92DF8D0-4396-4F19-AA26-6C901CEAC643}" type="presParOf" srcId="{68D7979C-6FB9-4D4C-8614-99E73E579F90}" destId="{77656566-5BBA-4216-A4FF-A920D8E8D77A}" srcOrd="5" destOrd="0" presId="urn:microsoft.com/office/officeart/2005/8/layout/matrix1"/>
    <dgm:cxn modelId="{98EF6CA1-4C49-49DB-829F-7538E24DAAA2}" type="presParOf" srcId="{68D7979C-6FB9-4D4C-8614-99E73E579F90}" destId="{2D09DCDE-6033-43B7-BA39-6A35F3BF8685}" srcOrd="6" destOrd="0" presId="urn:microsoft.com/office/officeart/2005/8/layout/matrix1"/>
    <dgm:cxn modelId="{46A50CB6-EF70-4C62-9A1C-011EB9FDA48C}" type="presParOf" srcId="{68D7979C-6FB9-4D4C-8614-99E73E579F90}" destId="{585BA775-0D55-4167-9DF5-1288A3423826}" srcOrd="7" destOrd="0" presId="urn:microsoft.com/office/officeart/2005/8/layout/matrix1"/>
    <dgm:cxn modelId="{DFECBB1E-CF61-421C-9724-387151025359}" type="presParOf" srcId="{C6369B7B-3765-4DE1-A456-DF0DDE26C61D}" destId="{13370726-F02E-4E09-B756-6B83459D258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79548F2-95F8-4054-A7EC-AE532A04C43E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F016502-2C4B-4817-9716-1D51CA2B5631}">
      <dgm:prSet phldrT="[Texto]"/>
      <dgm:spPr/>
      <dgm:t>
        <a:bodyPr/>
        <a:lstStyle/>
        <a:p>
          <a:r>
            <a:rPr lang="en-GB" dirty="0" smtClean="0"/>
            <a:t>ABSTRACT</a:t>
          </a:r>
          <a:endParaRPr lang="pt-BR" dirty="0"/>
        </a:p>
      </dgm:t>
    </dgm:pt>
    <dgm:pt modelId="{35A38A66-FF58-4892-8BB3-6F07F0D3E817}" type="parTrans" cxnId="{139C17A7-F7FF-410C-9362-46262EB67BBA}">
      <dgm:prSet/>
      <dgm:spPr/>
      <dgm:t>
        <a:bodyPr/>
        <a:lstStyle/>
        <a:p>
          <a:endParaRPr lang="pt-BR"/>
        </a:p>
      </dgm:t>
    </dgm:pt>
    <dgm:pt modelId="{2B8568CC-0198-46B0-B478-46F32375FF8A}" type="sibTrans" cxnId="{139C17A7-F7FF-410C-9362-46262EB67BBA}">
      <dgm:prSet/>
      <dgm:spPr/>
      <dgm:t>
        <a:bodyPr/>
        <a:lstStyle/>
        <a:p>
          <a:endParaRPr lang="pt-BR"/>
        </a:p>
      </dgm:t>
    </dgm:pt>
    <dgm:pt modelId="{6747E9DE-2530-4D82-9213-07C9D2104624}">
      <dgm:prSet phldrT="[Texto]"/>
      <dgm:spPr/>
      <dgm:t>
        <a:bodyPr/>
        <a:lstStyle/>
        <a:p>
          <a:r>
            <a:rPr lang="en-GB" dirty="0" err="1" smtClean="0"/>
            <a:t>Indica</a:t>
          </a:r>
          <a:r>
            <a:rPr lang="en-GB" dirty="0" smtClean="0"/>
            <a:t> </a:t>
          </a:r>
          <a:r>
            <a:rPr lang="en-GB" dirty="0" err="1" smtClean="0"/>
            <a:t>uma</a:t>
          </a:r>
          <a:r>
            <a:rPr lang="en-GB" dirty="0" smtClean="0"/>
            <a:t> </a:t>
          </a:r>
          <a:r>
            <a:rPr lang="en-GB" dirty="0" err="1" smtClean="0"/>
            <a:t>classe</a:t>
          </a:r>
          <a:r>
            <a:rPr lang="en-GB" dirty="0" smtClean="0"/>
            <a:t>, </a:t>
          </a:r>
          <a:r>
            <a:rPr lang="en-GB" dirty="0" err="1" smtClean="0"/>
            <a:t>método</a:t>
          </a:r>
          <a:r>
            <a:rPr lang="en-GB" dirty="0" smtClean="0"/>
            <a:t> </a:t>
          </a:r>
          <a:r>
            <a:rPr lang="en-GB" dirty="0" err="1" smtClean="0"/>
            <a:t>ou</a:t>
          </a:r>
          <a:r>
            <a:rPr lang="en-GB" dirty="0" smtClean="0"/>
            <a:t> </a:t>
          </a:r>
          <a:r>
            <a:rPr lang="en-GB" dirty="0" err="1" smtClean="0"/>
            <a:t>propriedade</a:t>
          </a:r>
          <a:r>
            <a:rPr lang="en-GB" dirty="0" smtClean="0"/>
            <a:t> </a:t>
          </a:r>
          <a:r>
            <a:rPr lang="en-GB" dirty="0" err="1" smtClean="0"/>
            <a:t>que</a:t>
          </a:r>
          <a:r>
            <a:rPr lang="en-GB" dirty="0" smtClean="0"/>
            <a:t> </a:t>
          </a:r>
          <a:r>
            <a:rPr lang="en-GB" dirty="0" err="1" smtClean="0"/>
            <a:t>não</a:t>
          </a:r>
          <a:r>
            <a:rPr lang="en-GB" dirty="0" smtClean="0"/>
            <a:t> </a:t>
          </a:r>
          <a:r>
            <a:rPr lang="en-GB" dirty="0" err="1" smtClean="0"/>
            <a:t>admite</a:t>
          </a:r>
          <a:r>
            <a:rPr lang="en-GB" dirty="0" smtClean="0"/>
            <a:t> </a:t>
          </a:r>
          <a:r>
            <a:rPr lang="en-GB" dirty="0" err="1" smtClean="0"/>
            <a:t>instâncias</a:t>
          </a:r>
          <a:r>
            <a:rPr lang="en-GB" dirty="0" smtClean="0"/>
            <a:t> </a:t>
          </a:r>
          <a:r>
            <a:rPr lang="en-GB" dirty="0" err="1" smtClean="0"/>
            <a:t>diretamente</a:t>
          </a:r>
          <a:r>
            <a:rPr lang="en-GB" dirty="0" smtClean="0"/>
            <a:t>.</a:t>
          </a:r>
          <a:endParaRPr lang="pt-BR" dirty="0"/>
        </a:p>
      </dgm:t>
    </dgm:pt>
    <dgm:pt modelId="{AC054285-3BC3-4E3D-99D5-97480DBE1F6F}" type="parTrans" cxnId="{1A76C7F2-1B7D-43FD-8F4F-1000D5515BC5}">
      <dgm:prSet/>
      <dgm:spPr/>
      <dgm:t>
        <a:bodyPr/>
        <a:lstStyle/>
        <a:p>
          <a:endParaRPr lang="pt-BR"/>
        </a:p>
      </dgm:t>
    </dgm:pt>
    <dgm:pt modelId="{2D2B1A82-46D3-4264-80EA-D74631902EE2}" type="sibTrans" cxnId="{1A76C7F2-1B7D-43FD-8F4F-1000D5515BC5}">
      <dgm:prSet/>
      <dgm:spPr/>
      <dgm:t>
        <a:bodyPr/>
        <a:lstStyle/>
        <a:p>
          <a:endParaRPr lang="pt-BR"/>
        </a:p>
      </dgm:t>
    </dgm:pt>
    <dgm:pt modelId="{C8CD670A-79E7-436B-872E-94D85D1E6480}">
      <dgm:prSet phldrT="[Texto]"/>
      <dgm:spPr/>
      <dgm:t>
        <a:bodyPr/>
        <a:lstStyle/>
        <a:p>
          <a:r>
            <a:rPr lang="en-GB" dirty="0" smtClean="0"/>
            <a:t>OVERRIDE</a:t>
          </a:r>
          <a:endParaRPr lang="pt-BR" dirty="0"/>
        </a:p>
      </dgm:t>
    </dgm:pt>
    <dgm:pt modelId="{45B9326D-F1D7-406F-A646-A952FE3C8027}" type="parTrans" cxnId="{FF5C427B-C279-4250-9859-B1C67E896317}">
      <dgm:prSet/>
      <dgm:spPr/>
      <dgm:t>
        <a:bodyPr/>
        <a:lstStyle/>
        <a:p>
          <a:endParaRPr lang="pt-BR"/>
        </a:p>
      </dgm:t>
    </dgm:pt>
    <dgm:pt modelId="{9BD1B62D-4E5C-4226-B938-AC681277E455}" type="sibTrans" cxnId="{FF5C427B-C279-4250-9859-B1C67E896317}">
      <dgm:prSet/>
      <dgm:spPr/>
      <dgm:t>
        <a:bodyPr/>
        <a:lstStyle/>
        <a:p>
          <a:endParaRPr lang="pt-BR"/>
        </a:p>
      </dgm:t>
    </dgm:pt>
    <dgm:pt modelId="{4E3395B3-C985-4464-8552-9CDBF8B8B962}">
      <dgm:prSet phldrT="[Texto]"/>
      <dgm:spPr/>
      <dgm:t>
        <a:bodyPr/>
        <a:lstStyle/>
        <a:p>
          <a:r>
            <a:rPr lang="en-GB" dirty="0" smtClean="0"/>
            <a:t>VIRTUAL</a:t>
          </a:r>
          <a:endParaRPr lang="pt-BR" dirty="0"/>
        </a:p>
      </dgm:t>
    </dgm:pt>
    <dgm:pt modelId="{8D6EDE6C-0829-4631-98B2-C3E689FE7937}" type="parTrans" cxnId="{38B3ABDD-0D6D-4281-B40E-A24F4EA9588E}">
      <dgm:prSet/>
      <dgm:spPr/>
      <dgm:t>
        <a:bodyPr/>
        <a:lstStyle/>
        <a:p>
          <a:endParaRPr lang="pt-BR"/>
        </a:p>
      </dgm:t>
    </dgm:pt>
    <dgm:pt modelId="{71E8A121-1F31-491B-BDE2-11A83FE3CEB3}" type="sibTrans" cxnId="{38B3ABDD-0D6D-4281-B40E-A24F4EA9588E}">
      <dgm:prSet/>
      <dgm:spPr/>
      <dgm:t>
        <a:bodyPr/>
        <a:lstStyle/>
        <a:p>
          <a:endParaRPr lang="pt-BR"/>
        </a:p>
      </dgm:t>
    </dgm:pt>
    <dgm:pt modelId="{C1F238F2-174D-4C02-9FA0-877A695395CE}">
      <dgm:prSet phldrT="[Texto]"/>
      <dgm:spPr/>
      <dgm:t>
        <a:bodyPr/>
        <a:lstStyle/>
        <a:p>
          <a:r>
            <a:rPr lang="en-GB" dirty="0" err="1" smtClean="0"/>
            <a:t>Indica</a:t>
          </a:r>
          <a:r>
            <a:rPr lang="en-GB" dirty="0" smtClean="0"/>
            <a:t> um </a:t>
          </a:r>
          <a:r>
            <a:rPr lang="en-GB" dirty="0" err="1" smtClean="0"/>
            <a:t>elemento</a:t>
          </a:r>
          <a:r>
            <a:rPr lang="en-GB" dirty="0" smtClean="0"/>
            <a:t> </a:t>
          </a:r>
          <a:r>
            <a:rPr lang="en-GB" dirty="0" err="1" smtClean="0"/>
            <a:t>da</a:t>
          </a:r>
          <a:r>
            <a:rPr lang="en-GB" dirty="0" smtClean="0"/>
            <a:t> </a:t>
          </a:r>
          <a:r>
            <a:rPr lang="en-GB" dirty="0" err="1" smtClean="0"/>
            <a:t>classe</a:t>
          </a:r>
          <a:r>
            <a:rPr lang="en-GB" dirty="0" smtClean="0"/>
            <a:t> base </a:t>
          </a:r>
          <a:r>
            <a:rPr lang="en-GB" dirty="0" err="1" smtClean="0"/>
            <a:t>que</a:t>
          </a:r>
          <a:r>
            <a:rPr lang="en-GB" dirty="0" smtClean="0"/>
            <a:t> </a:t>
          </a:r>
          <a:r>
            <a:rPr lang="en-GB" dirty="0" err="1" smtClean="0"/>
            <a:t>pode</a:t>
          </a:r>
          <a:r>
            <a:rPr lang="en-GB" dirty="0" smtClean="0"/>
            <a:t> ser </a:t>
          </a:r>
          <a:r>
            <a:rPr lang="en-GB" dirty="0" err="1" smtClean="0"/>
            <a:t>redefinido</a:t>
          </a:r>
          <a:r>
            <a:rPr lang="en-GB" dirty="0" smtClean="0"/>
            <a:t>.</a:t>
          </a:r>
          <a:endParaRPr lang="pt-BR" dirty="0"/>
        </a:p>
      </dgm:t>
    </dgm:pt>
    <dgm:pt modelId="{FB1E50FF-98DA-4E07-BFF4-8C4611905C57}" type="parTrans" cxnId="{17FC3A3F-209F-48DB-A47D-746F3595DF30}">
      <dgm:prSet/>
      <dgm:spPr/>
      <dgm:t>
        <a:bodyPr/>
        <a:lstStyle/>
        <a:p>
          <a:endParaRPr lang="pt-BR"/>
        </a:p>
      </dgm:t>
    </dgm:pt>
    <dgm:pt modelId="{8321F68A-771F-44BC-A7FB-982EF78C8BF3}" type="sibTrans" cxnId="{17FC3A3F-209F-48DB-A47D-746F3595DF30}">
      <dgm:prSet/>
      <dgm:spPr/>
      <dgm:t>
        <a:bodyPr/>
        <a:lstStyle/>
        <a:p>
          <a:endParaRPr lang="pt-BR"/>
        </a:p>
      </dgm:t>
    </dgm:pt>
    <dgm:pt modelId="{00387A55-C799-4A77-ABCC-D0C3F836A125}">
      <dgm:prSet phldrT="[Texto]"/>
      <dgm:spPr/>
      <dgm:t>
        <a:bodyPr/>
        <a:lstStyle/>
        <a:p>
          <a:r>
            <a:rPr lang="en-GB" dirty="0" smtClean="0"/>
            <a:t>THIS</a:t>
          </a:r>
          <a:endParaRPr lang="pt-BR" dirty="0"/>
        </a:p>
      </dgm:t>
    </dgm:pt>
    <dgm:pt modelId="{AAA34A81-BDD1-49E1-9517-01EA63910DDC}" type="parTrans" cxnId="{7E9AB2CF-20CF-4157-A20E-F00C58B6FC86}">
      <dgm:prSet/>
      <dgm:spPr/>
      <dgm:t>
        <a:bodyPr/>
        <a:lstStyle/>
        <a:p>
          <a:endParaRPr lang="pt-BR"/>
        </a:p>
      </dgm:t>
    </dgm:pt>
    <dgm:pt modelId="{B7666421-E352-4B29-9660-822214DD27B9}" type="sibTrans" cxnId="{7E9AB2CF-20CF-4157-A20E-F00C58B6FC86}">
      <dgm:prSet/>
      <dgm:spPr/>
      <dgm:t>
        <a:bodyPr/>
        <a:lstStyle/>
        <a:p>
          <a:endParaRPr lang="pt-BR"/>
        </a:p>
      </dgm:t>
    </dgm:pt>
    <dgm:pt modelId="{C5C16D66-2379-4135-BA70-C0A4B358356D}">
      <dgm:prSet phldrT="[Texto]"/>
      <dgm:spPr/>
      <dgm:t>
        <a:bodyPr/>
        <a:lstStyle/>
        <a:p>
          <a:r>
            <a:rPr lang="en-GB" dirty="0" err="1" smtClean="0"/>
            <a:t>Indica</a:t>
          </a:r>
          <a:r>
            <a:rPr lang="en-GB" dirty="0" smtClean="0"/>
            <a:t> um </a:t>
          </a:r>
          <a:r>
            <a:rPr lang="en-GB" dirty="0" err="1" smtClean="0"/>
            <a:t>elemento</a:t>
          </a:r>
          <a:r>
            <a:rPr lang="en-GB" dirty="0" smtClean="0"/>
            <a:t> </a:t>
          </a:r>
          <a:r>
            <a:rPr lang="en-GB" dirty="0" err="1" smtClean="0"/>
            <a:t>da</a:t>
          </a:r>
          <a:r>
            <a:rPr lang="en-GB" dirty="0" smtClean="0"/>
            <a:t> </a:t>
          </a:r>
          <a:r>
            <a:rPr lang="en-GB" dirty="0" err="1" smtClean="0"/>
            <a:t>própria</a:t>
          </a:r>
          <a:r>
            <a:rPr lang="en-GB" dirty="0" smtClean="0"/>
            <a:t> </a:t>
          </a:r>
          <a:r>
            <a:rPr lang="en-GB" dirty="0" err="1" smtClean="0"/>
            <a:t>classe</a:t>
          </a:r>
          <a:r>
            <a:rPr lang="en-GB" dirty="0" smtClean="0"/>
            <a:t>.</a:t>
          </a:r>
          <a:endParaRPr lang="pt-BR" dirty="0"/>
        </a:p>
      </dgm:t>
    </dgm:pt>
    <dgm:pt modelId="{D332EC7B-76F5-41D7-B415-1901E7D1839A}" type="parTrans" cxnId="{F13D8FD0-AB81-4900-AE3F-433B65D6BB61}">
      <dgm:prSet/>
      <dgm:spPr/>
      <dgm:t>
        <a:bodyPr/>
        <a:lstStyle/>
        <a:p>
          <a:endParaRPr lang="pt-BR"/>
        </a:p>
      </dgm:t>
    </dgm:pt>
    <dgm:pt modelId="{12710464-B66D-43FA-8B75-DF99B73E22D0}" type="sibTrans" cxnId="{F13D8FD0-AB81-4900-AE3F-433B65D6BB61}">
      <dgm:prSet/>
      <dgm:spPr/>
      <dgm:t>
        <a:bodyPr/>
        <a:lstStyle/>
        <a:p>
          <a:endParaRPr lang="pt-BR"/>
        </a:p>
      </dgm:t>
    </dgm:pt>
    <dgm:pt modelId="{D3A83899-58BD-45F4-83B6-6B3AAA5BCBF7}">
      <dgm:prSet phldrT="[Texto]"/>
      <dgm:spPr/>
      <dgm:t>
        <a:bodyPr/>
        <a:lstStyle/>
        <a:p>
          <a:r>
            <a:rPr lang="en-GB" dirty="0" smtClean="0"/>
            <a:t>BASE</a:t>
          </a:r>
          <a:endParaRPr lang="pt-BR" dirty="0"/>
        </a:p>
      </dgm:t>
    </dgm:pt>
    <dgm:pt modelId="{3DA93E27-1FC6-4138-A9CB-02A70270542F}" type="parTrans" cxnId="{5CDBF556-5764-4211-A585-1D23B29BA1BE}">
      <dgm:prSet/>
      <dgm:spPr/>
      <dgm:t>
        <a:bodyPr/>
        <a:lstStyle/>
        <a:p>
          <a:endParaRPr lang="pt-BR"/>
        </a:p>
      </dgm:t>
    </dgm:pt>
    <dgm:pt modelId="{802141AC-617C-4A2C-8461-3D58D4287241}" type="sibTrans" cxnId="{5CDBF556-5764-4211-A585-1D23B29BA1BE}">
      <dgm:prSet/>
      <dgm:spPr/>
      <dgm:t>
        <a:bodyPr/>
        <a:lstStyle/>
        <a:p>
          <a:endParaRPr lang="pt-BR"/>
        </a:p>
      </dgm:t>
    </dgm:pt>
    <dgm:pt modelId="{1997ACC2-B1B5-44A1-8F9A-7A7EE03F3147}">
      <dgm:prSet phldrT="[Texto]"/>
      <dgm:spPr/>
      <dgm:t>
        <a:bodyPr/>
        <a:lstStyle/>
        <a:p>
          <a:r>
            <a:rPr lang="en-GB" dirty="0" err="1" smtClean="0"/>
            <a:t>Indica</a:t>
          </a:r>
          <a:r>
            <a:rPr lang="en-GB" dirty="0" smtClean="0"/>
            <a:t> um </a:t>
          </a:r>
          <a:r>
            <a:rPr lang="en-GB" dirty="0" err="1" smtClean="0"/>
            <a:t>elemento</a:t>
          </a:r>
          <a:r>
            <a:rPr lang="en-GB" dirty="0" smtClean="0"/>
            <a:t> </a:t>
          </a:r>
          <a:r>
            <a:rPr lang="en-GB" dirty="0" err="1" smtClean="0"/>
            <a:t>da</a:t>
          </a:r>
          <a:r>
            <a:rPr lang="en-GB" dirty="0" smtClean="0"/>
            <a:t> </a:t>
          </a:r>
          <a:r>
            <a:rPr lang="en-GB" dirty="0" err="1" smtClean="0"/>
            <a:t>classe</a:t>
          </a:r>
          <a:r>
            <a:rPr lang="en-GB" dirty="0" smtClean="0"/>
            <a:t> base.</a:t>
          </a:r>
          <a:endParaRPr lang="pt-BR" dirty="0"/>
        </a:p>
      </dgm:t>
    </dgm:pt>
    <dgm:pt modelId="{347FAAFC-D247-4BF0-8264-3BD401DAB1BB}" type="parTrans" cxnId="{B203608B-A456-40E4-87E3-7E044DA1E3BC}">
      <dgm:prSet/>
      <dgm:spPr/>
      <dgm:t>
        <a:bodyPr/>
        <a:lstStyle/>
        <a:p>
          <a:endParaRPr lang="pt-BR"/>
        </a:p>
      </dgm:t>
    </dgm:pt>
    <dgm:pt modelId="{4484CDD5-5655-4083-BC36-98FE0FA9BEC2}" type="sibTrans" cxnId="{B203608B-A456-40E4-87E3-7E044DA1E3BC}">
      <dgm:prSet/>
      <dgm:spPr/>
      <dgm:t>
        <a:bodyPr/>
        <a:lstStyle/>
        <a:p>
          <a:endParaRPr lang="pt-BR"/>
        </a:p>
      </dgm:t>
    </dgm:pt>
    <dgm:pt modelId="{70EF13CC-4227-4ACF-BBC5-D33062A8EE11}">
      <dgm:prSet phldrT="[Texto]"/>
      <dgm:spPr/>
      <dgm:t>
        <a:bodyPr/>
        <a:lstStyle/>
        <a:p>
          <a:r>
            <a:rPr lang="en-GB" dirty="0" smtClean="0"/>
            <a:t>SEALED</a:t>
          </a:r>
          <a:endParaRPr lang="pt-BR" dirty="0"/>
        </a:p>
      </dgm:t>
    </dgm:pt>
    <dgm:pt modelId="{1A04F598-D7B0-46AB-BD37-096A46469CA6}" type="parTrans" cxnId="{BE205CCD-A543-4A45-B889-E7F64A6CD9B0}">
      <dgm:prSet/>
      <dgm:spPr/>
      <dgm:t>
        <a:bodyPr/>
        <a:lstStyle/>
        <a:p>
          <a:endParaRPr lang="pt-BR"/>
        </a:p>
      </dgm:t>
    </dgm:pt>
    <dgm:pt modelId="{AE7D2199-5159-452E-B6C0-C36BEF1048BB}" type="sibTrans" cxnId="{BE205CCD-A543-4A45-B889-E7F64A6CD9B0}">
      <dgm:prSet/>
      <dgm:spPr/>
      <dgm:t>
        <a:bodyPr/>
        <a:lstStyle/>
        <a:p>
          <a:endParaRPr lang="pt-BR"/>
        </a:p>
      </dgm:t>
    </dgm:pt>
    <dgm:pt modelId="{C02BAF3F-30D0-413E-8D6E-40D9E2E5FB7D}">
      <dgm:prSet phldrT="[Texto]"/>
      <dgm:spPr/>
      <dgm:t>
        <a:bodyPr/>
        <a:lstStyle/>
        <a:p>
          <a:r>
            <a:rPr lang="en-GB" dirty="0" err="1" smtClean="0"/>
            <a:t>Indica</a:t>
          </a:r>
          <a:r>
            <a:rPr lang="en-GB" dirty="0" smtClean="0"/>
            <a:t> </a:t>
          </a:r>
          <a:r>
            <a:rPr lang="en-GB" dirty="0" err="1" smtClean="0"/>
            <a:t>uma</a:t>
          </a:r>
          <a:r>
            <a:rPr lang="en-GB" dirty="0" smtClean="0"/>
            <a:t> </a:t>
          </a:r>
          <a:r>
            <a:rPr lang="en-GB" dirty="0" err="1" smtClean="0"/>
            <a:t>classe</a:t>
          </a:r>
          <a:r>
            <a:rPr lang="en-GB" dirty="0" smtClean="0"/>
            <a:t> </a:t>
          </a:r>
          <a:r>
            <a:rPr lang="en-GB" dirty="0" err="1" smtClean="0"/>
            <a:t>que</a:t>
          </a:r>
          <a:r>
            <a:rPr lang="en-GB" dirty="0" smtClean="0"/>
            <a:t> </a:t>
          </a:r>
          <a:r>
            <a:rPr lang="en-GB" dirty="0" err="1" smtClean="0"/>
            <a:t>não</a:t>
          </a:r>
          <a:r>
            <a:rPr lang="en-GB" dirty="0" smtClean="0"/>
            <a:t> </a:t>
          </a:r>
          <a:r>
            <a:rPr lang="en-GB" dirty="0" err="1" smtClean="0"/>
            <a:t>admite</a:t>
          </a:r>
          <a:r>
            <a:rPr lang="en-GB" dirty="0" smtClean="0"/>
            <a:t> </a:t>
          </a:r>
          <a:r>
            <a:rPr lang="en-GB" dirty="0" err="1" smtClean="0"/>
            <a:t>derivadas</a:t>
          </a:r>
          <a:r>
            <a:rPr lang="en-GB" dirty="0" smtClean="0"/>
            <a:t>.</a:t>
          </a:r>
          <a:endParaRPr lang="pt-BR" dirty="0"/>
        </a:p>
      </dgm:t>
    </dgm:pt>
    <dgm:pt modelId="{CA149C21-3D1D-4A32-B483-F0D7971A6216}" type="parTrans" cxnId="{FDDFB0E1-669A-4342-B2D3-70D51C6A7E60}">
      <dgm:prSet/>
      <dgm:spPr/>
      <dgm:t>
        <a:bodyPr/>
        <a:lstStyle/>
        <a:p>
          <a:endParaRPr lang="pt-BR"/>
        </a:p>
      </dgm:t>
    </dgm:pt>
    <dgm:pt modelId="{2DD17597-8BB2-4138-8915-55D57808A88A}" type="sibTrans" cxnId="{FDDFB0E1-669A-4342-B2D3-70D51C6A7E60}">
      <dgm:prSet/>
      <dgm:spPr/>
      <dgm:t>
        <a:bodyPr/>
        <a:lstStyle/>
        <a:p>
          <a:endParaRPr lang="pt-BR"/>
        </a:p>
      </dgm:t>
    </dgm:pt>
    <dgm:pt modelId="{CC44D381-8AC0-4222-9FCC-FA843150ABBD}">
      <dgm:prSet phldrT="[Texto]"/>
      <dgm:spPr/>
      <dgm:t>
        <a:bodyPr/>
        <a:lstStyle/>
        <a:p>
          <a:r>
            <a:rPr lang="en-GB" dirty="0" err="1" smtClean="0"/>
            <a:t>Indica</a:t>
          </a:r>
          <a:r>
            <a:rPr lang="en-GB" dirty="0" smtClean="0"/>
            <a:t> </a:t>
          </a:r>
          <a:r>
            <a:rPr lang="en-GB" dirty="0" err="1" smtClean="0"/>
            <a:t>uma</a:t>
          </a:r>
          <a:r>
            <a:rPr lang="en-GB" dirty="0" smtClean="0"/>
            <a:t> </a:t>
          </a:r>
          <a:r>
            <a:rPr lang="en-GB" dirty="0" err="1" smtClean="0"/>
            <a:t>redefinição</a:t>
          </a:r>
          <a:r>
            <a:rPr lang="en-GB" dirty="0" smtClean="0"/>
            <a:t> </a:t>
          </a:r>
          <a:r>
            <a:rPr lang="en-GB" dirty="0" err="1" smtClean="0"/>
            <a:t>em</a:t>
          </a:r>
          <a:r>
            <a:rPr lang="en-GB" dirty="0" smtClean="0"/>
            <a:t> </a:t>
          </a:r>
          <a:r>
            <a:rPr lang="en-GB" dirty="0" err="1" smtClean="0"/>
            <a:t>uma</a:t>
          </a:r>
          <a:r>
            <a:rPr lang="en-GB" dirty="0" smtClean="0"/>
            <a:t> </a:t>
          </a:r>
          <a:r>
            <a:rPr lang="en-GB" dirty="0" err="1" smtClean="0"/>
            <a:t>classe</a:t>
          </a:r>
          <a:r>
            <a:rPr lang="en-GB" dirty="0" smtClean="0"/>
            <a:t> </a:t>
          </a:r>
          <a:r>
            <a:rPr lang="en-GB" dirty="0" err="1" smtClean="0"/>
            <a:t>derivada</a:t>
          </a:r>
          <a:r>
            <a:rPr lang="en-GB" dirty="0" smtClean="0"/>
            <a:t>.</a:t>
          </a:r>
          <a:endParaRPr lang="pt-BR" dirty="0"/>
        </a:p>
      </dgm:t>
    </dgm:pt>
    <dgm:pt modelId="{E5215ADE-908F-4D21-9895-342E30D31C2B}" type="sibTrans" cxnId="{0557FA30-1F27-41C8-83BE-F59A87695386}">
      <dgm:prSet/>
      <dgm:spPr/>
      <dgm:t>
        <a:bodyPr/>
        <a:lstStyle/>
        <a:p>
          <a:endParaRPr lang="pt-BR"/>
        </a:p>
      </dgm:t>
    </dgm:pt>
    <dgm:pt modelId="{417AAC46-C18D-496B-85E2-47914C26F62B}" type="parTrans" cxnId="{0557FA30-1F27-41C8-83BE-F59A87695386}">
      <dgm:prSet/>
      <dgm:spPr/>
      <dgm:t>
        <a:bodyPr/>
        <a:lstStyle/>
        <a:p>
          <a:endParaRPr lang="pt-BR"/>
        </a:p>
      </dgm:t>
    </dgm:pt>
    <dgm:pt modelId="{FBFA1436-280C-48B3-A961-198594F39BA1}" type="pres">
      <dgm:prSet presAssocID="{D79548F2-95F8-4054-A7EC-AE532A04C43E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51BE318C-55D4-42C3-8032-A0EE1A453F64}" type="pres">
      <dgm:prSet presAssocID="{FF016502-2C4B-4817-9716-1D51CA2B5631}" presName="linNode" presStyleCnt="0"/>
      <dgm:spPr/>
      <dgm:t>
        <a:bodyPr/>
        <a:lstStyle/>
        <a:p>
          <a:endParaRPr lang="pt-BR"/>
        </a:p>
      </dgm:t>
    </dgm:pt>
    <dgm:pt modelId="{5699E837-DFDC-47A5-A8F8-E8DA9F681305}" type="pres">
      <dgm:prSet presAssocID="{FF016502-2C4B-4817-9716-1D51CA2B5631}" presName="parentShp" presStyleLbl="node1" presStyleIdx="0" presStyleCnt="6" custScaleX="9736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3DF9FE3-D2C3-42EC-9808-CFC26230D01D}" type="pres">
      <dgm:prSet presAssocID="{FF016502-2C4B-4817-9716-1D51CA2B5631}" presName="childShp" presStyleLbl="bgAccFollowNode1" presStyleIdx="0" presStyleCnt="6" custScaleX="1637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3672611-05B7-4B91-B545-8053B278BC50}" type="pres">
      <dgm:prSet presAssocID="{2B8568CC-0198-46B0-B478-46F32375FF8A}" presName="spacing" presStyleCnt="0"/>
      <dgm:spPr/>
      <dgm:t>
        <a:bodyPr/>
        <a:lstStyle/>
        <a:p>
          <a:endParaRPr lang="pt-BR"/>
        </a:p>
      </dgm:t>
    </dgm:pt>
    <dgm:pt modelId="{84D8EDF7-2C11-419C-8444-BB126BF3B25F}" type="pres">
      <dgm:prSet presAssocID="{C8CD670A-79E7-436B-872E-94D85D1E6480}" presName="linNode" presStyleCnt="0"/>
      <dgm:spPr/>
      <dgm:t>
        <a:bodyPr/>
        <a:lstStyle/>
        <a:p>
          <a:endParaRPr lang="pt-BR"/>
        </a:p>
      </dgm:t>
    </dgm:pt>
    <dgm:pt modelId="{0D090E1E-FADF-497D-8B8B-AD3172031E87}" type="pres">
      <dgm:prSet presAssocID="{C8CD670A-79E7-436B-872E-94D85D1E6480}" presName="parentShp" presStyleLbl="node1" presStyleIdx="1" presStyleCnt="6" custScaleX="9736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96D8E2A-B447-4D8F-BB17-C8B47D2FD58E}" type="pres">
      <dgm:prSet presAssocID="{C8CD670A-79E7-436B-872E-94D85D1E6480}" presName="childShp" presStyleLbl="bgAccFollowNode1" presStyleIdx="1" presStyleCnt="6" custScaleX="1637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435BB4D-C630-4817-891E-D4D4BA773D36}" type="pres">
      <dgm:prSet presAssocID="{9BD1B62D-4E5C-4226-B938-AC681277E455}" presName="spacing" presStyleCnt="0"/>
      <dgm:spPr/>
      <dgm:t>
        <a:bodyPr/>
        <a:lstStyle/>
        <a:p>
          <a:endParaRPr lang="pt-BR"/>
        </a:p>
      </dgm:t>
    </dgm:pt>
    <dgm:pt modelId="{7589C76C-1564-4D78-AB9C-848F233A2024}" type="pres">
      <dgm:prSet presAssocID="{4E3395B3-C985-4464-8552-9CDBF8B8B962}" presName="linNode" presStyleCnt="0"/>
      <dgm:spPr/>
      <dgm:t>
        <a:bodyPr/>
        <a:lstStyle/>
        <a:p>
          <a:endParaRPr lang="pt-BR"/>
        </a:p>
      </dgm:t>
    </dgm:pt>
    <dgm:pt modelId="{F1D6D209-003C-433F-93CD-C2EE4903A3E2}" type="pres">
      <dgm:prSet presAssocID="{4E3395B3-C985-4464-8552-9CDBF8B8B962}" presName="parentShp" presStyleLbl="node1" presStyleIdx="2" presStyleCnt="6" custScaleX="9736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8B4A285-5A01-4722-B115-FF18F442A054}" type="pres">
      <dgm:prSet presAssocID="{4E3395B3-C985-4464-8552-9CDBF8B8B962}" presName="childShp" presStyleLbl="bgAccFollowNode1" presStyleIdx="2" presStyleCnt="6" custScaleX="1637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F764C57-767B-4E21-9213-4514FEF1C9FA}" type="pres">
      <dgm:prSet presAssocID="{71E8A121-1F31-491B-BDE2-11A83FE3CEB3}" presName="spacing" presStyleCnt="0"/>
      <dgm:spPr/>
      <dgm:t>
        <a:bodyPr/>
        <a:lstStyle/>
        <a:p>
          <a:endParaRPr lang="pt-BR"/>
        </a:p>
      </dgm:t>
    </dgm:pt>
    <dgm:pt modelId="{29DD3A7E-711B-4AA3-90B1-AD7EFBBD87A0}" type="pres">
      <dgm:prSet presAssocID="{00387A55-C799-4A77-ABCC-D0C3F836A125}" presName="linNode" presStyleCnt="0"/>
      <dgm:spPr/>
      <dgm:t>
        <a:bodyPr/>
        <a:lstStyle/>
        <a:p>
          <a:endParaRPr lang="pt-BR"/>
        </a:p>
      </dgm:t>
    </dgm:pt>
    <dgm:pt modelId="{C3A9B550-6B0C-46AE-894D-1EA59C4D9DCA}" type="pres">
      <dgm:prSet presAssocID="{00387A55-C799-4A77-ABCC-D0C3F836A125}" presName="parentShp" presStyleLbl="node1" presStyleIdx="3" presStyleCnt="6" custScaleX="9736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7B257ED-86AA-469B-B06B-EEB302D2775F}" type="pres">
      <dgm:prSet presAssocID="{00387A55-C799-4A77-ABCC-D0C3F836A125}" presName="childShp" presStyleLbl="bgAccFollowNode1" presStyleIdx="3" presStyleCnt="6" custScaleX="1637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16BE124-5655-4791-9478-F086E25BF87E}" type="pres">
      <dgm:prSet presAssocID="{B7666421-E352-4B29-9660-822214DD27B9}" presName="spacing" presStyleCnt="0"/>
      <dgm:spPr/>
      <dgm:t>
        <a:bodyPr/>
        <a:lstStyle/>
        <a:p>
          <a:endParaRPr lang="pt-BR"/>
        </a:p>
      </dgm:t>
    </dgm:pt>
    <dgm:pt modelId="{9342018B-DD5D-4EF6-B47F-D4ECF0ACBA4C}" type="pres">
      <dgm:prSet presAssocID="{D3A83899-58BD-45F4-83B6-6B3AAA5BCBF7}" presName="linNode" presStyleCnt="0"/>
      <dgm:spPr/>
      <dgm:t>
        <a:bodyPr/>
        <a:lstStyle/>
        <a:p>
          <a:endParaRPr lang="pt-BR"/>
        </a:p>
      </dgm:t>
    </dgm:pt>
    <dgm:pt modelId="{505C76DE-149E-4E51-BE71-498E19C3BC41}" type="pres">
      <dgm:prSet presAssocID="{D3A83899-58BD-45F4-83B6-6B3AAA5BCBF7}" presName="parentShp" presStyleLbl="node1" presStyleIdx="4" presStyleCnt="6" custScaleX="9736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F185A11-AF0E-4C82-980B-F0E3ACB6AD67}" type="pres">
      <dgm:prSet presAssocID="{D3A83899-58BD-45F4-83B6-6B3AAA5BCBF7}" presName="childShp" presStyleLbl="bgAccFollowNode1" presStyleIdx="4" presStyleCnt="6" custScaleX="1637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BC7E935-56CB-4018-B2D6-05BA48D5EC84}" type="pres">
      <dgm:prSet presAssocID="{802141AC-617C-4A2C-8461-3D58D4287241}" presName="spacing" presStyleCnt="0"/>
      <dgm:spPr/>
      <dgm:t>
        <a:bodyPr/>
        <a:lstStyle/>
        <a:p>
          <a:endParaRPr lang="pt-BR"/>
        </a:p>
      </dgm:t>
    </dgm:pt>
    <dgm:pt modelId="{A60030F1-301B-42CF-B05D-AD67189B9C1A}" type="pres">
      <dgm:prSet presAssocID="{70EF13CC-4227-4ACF-BBC5-D33062A8EE11}" presName="linNode" presStyleCnt="0"/>
      <dgm:spPr/>
      <dgm:t>
        <a:bodyPr/>
        <a:lstStyle/>
        <a:p>
          <a:endParaRPr lang="pt-BR"/>
        </a:p>
      </dgm:t>
    </dgm:pt>
    <dgm:pt modelId="{0A5A840B-BFFD-4ED1-9B24-8A3D334B1351}" type="pres">
      <dgm:prSet presAssocID="{70EF13CC-4227-4ACF-BBC5-D33062A8EE11}" presName="parentShp" presStyleLbl="node1" presStyleIdx="5" presStyleCnt="6" custScaleX="9736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D4B4185-EEF4-4945-AC9F-CEB164CE3849}" type="pres">
      <dgm:prSet presAssocID="{70EF13CC-4227-4ACF-BBC5-D33062A8EE11}" presName="childShp" presStyleLbl="bgAccFollowNode1" presStyleIdx="5" presStyleCnt="6" custScaleX="1637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9C83555-2C10-46FA-8292-51B8DD40B487}" type="presOf" srcId="{FF016502-2C4B-4817-9716-1D51CA2B5631}" destId="{5699E837-DFDC-47A5-A8F8-E8DA9F681305}" srcOrd="0" destOrd="0" presId="urn:microsoft.com/office/officeart/2005/8/layout/vList6"/>
    <dgm:cxn modelId="{3676F542-2D7F-4B99-AC71-AA6A899B1498}" type="presOf" srcId="{D79548F2-95F8-4054-A7EC-AE532A04C43E}" destId="{FBFA1436-280C-48B3-A961-198594F39BA1}" srcOrd="0" destOrd="0" presId="urn:microsoft.com/office/officeart/2005/8/layout/vList6"/>
    <dgm:cxn modelId="{6DD88CA1-3666-4672-834F-7A73422959AD}" type="presOf" srcId="{4E3395B3-C985-4464-8552-9CDBF8B8B962}" destId="{F1D6D209-003C-433F-93CD-C2EE4903A3E2}" srcOrd="0" destOrd="0" presId="urn:microsoft.com/office/officeart/2005/8/layout/vList6"/>
    <dgm:cxn modelId="{18C332B5-6E7B-4F54-B0A1-C49943566398}" type="presOf" srcId="{D3A83899-58BD-45F4-83B6-6B3AAA5BCBF7}" destId="{505C76DE-149E-4E51-BE71-498E19C3BC41}" srcOrd="0" destOrd="0" presId="urn:microsoft.com/office/officeart/2005/8/layout/vList6"/>
    <dgm:cxn modelId="{BE205CCD-A543-4A45-B889-E7F64A6CD9B0}" srcId="{D79548F2-95F8-4054-A7EC-AE532A04C43E}" destId="{70EF13CC-4227-4ACF-BBC5-D33062A8EE11}" srcOrd="5" destOrd="0" parTransId="{1A04F598-D7B0-46AB-BD37-096A46469CA6}" sibTransId="{AE7D2199-5159-452E-B6C0-C36BEF1048BB}"/>
    <dgm:cxn modelId="{6FD296E6-4795-4C07-AF5D-4C21948763E2}" type="presOf" srcId="{70EF13CC-4227-4ACF-BBC5-D33062A8EE11}" destId="{0A5A840B-BFFD-4ED1-9B24-8A3D334B1351}" srcOrd="0" destOrd="0" presId="urn:microsoft.com/office/officeart/2005/8/layout/vList6"/>
    <dgm:cxn modelId="{0557FA30-1F27-41C8-83BE-F59A87695386}" srcId="{C8CD670A-79E7-436B-872E-94D85D1E6480}" destId="{CC44D381-8AC0-4222-9FCC-FA843150ABBD}" srcOrd="0" destOrd="0" parTransId="{417AAC46-C18D-496B-85E2-47914C26F62B}" sibTransId="{E5215ADE-908F-4D21-9895-342E30D31C2B}"/>
    <dgm:cxn modelId="{074F6B4F-9840-4F51-97E3-DBBFB0598B1E}" type="presOf" srcId="{C8CD670A-79E7-436B-872E-94D85D1E6480}" destId="{0D090E1E-FADF-497D-8B8B-AD3172031E87}" srcOrd="0" destOrd="0" presId="urn:microsoft.com/office/officeart/2005/8/layout/vList6"/>
    <dgm:cxn modelId="{FDDFB0E1-669A-4342-B2D3-70D51C6A7E60}" srcId="{70EF13CC-4227-4ACF-BBC5-D33062A8EE11}" destId="{C02BAF3F-30D0-413E-8D6E-40D9E2E5FB7D}" srcOrd="0" destOrd="0" parTransId="{CA149C21-3D1D-4A32-B483-F0D7971A6216}" sibTransId="{2DD17597-8BB2-4138-8915-55D57808A88A}"/>
    <dgm:cxn modelId="{FF5C427B-C279-4250-9859-B1C67E896317}" srcId="{D79548F2-95F8-4054-A7EC-AE532A04C43E}" destId="{C8CD670A-79E7-436B-872E-94D85D1E6480}" srcOrd="1" destOrd="0" parTransId="{45B9326D-F1D7-406F-A646-A952FE3C8027}" sibTransId="{9BD1B62D-4E5C-4226-B938-AC681277E455}"/>
    <dgm:cxn modelId="{B459C00C-B877-48E3-908F-BF90813B1C82}" type="presOf" srcId="{C5C16D66-2379-4135-BA70-C0A4B358356D}" destId="{67B257ED-86AA-469B-B06B-EEB302D2775F}" srcOrd="0" destOrd="0" presId="urn:microsoft.com/office/officeart/2005/8/layout/vList6"/>
    <dgm:cxn modelId="{38B3ABDD-0D6D-4281-B40E-A24F4EA9588E}" srcId="{D79548F2-95F8-4054-A7EC-AE532A04C43E}" destId="{4E3395B3-C985-4464-8552-9CDBF8B8B962}" srcOrd="2" destOrd="0" parTransId="{8D6EDE6C-0829-4631-98B2-C3E689FE7937}" sibTransId="{71E8A121-1F31-491B-BDE2-11A83FE3CEB3}"/>
    <dgm:cxn modelId="{139C17A7-F7FF-410C-9362-46262EB67BBA}" srcId="{D79548F2-95F8-4054-A7EC-AE532A04C43E}" destId="{FF016502-2C4B-4817-9716-1D51CA2B5631}" srcOrd="0" destOrd="0" parTransId="{35A38A66-FF58-4892-8BB3-6F07F0D3E817}" sibTransId="{2B8568CC-0198-46B0-B478-46F32375FF8A}"/>
    <dgm:cxn modelId="{F13D8FD0-AB81-4900-AE3F-433B65D6BB61}" srcId="{00387A55-C799-4A77-ABCC-D0C3F836A125}" destId="{C5C16D66-2379-4135-BA70-C0A4B358356D}" srcOrd="0" destOrd="0" parTransId="{D332EC7B-76F5-41D7-B415-1901E7D1839A}" sibTransId="{12710464-B66D-43FA-8B75-DF99B73E22D0}"/>
    <dgm:cxn modelId="{585321CD-E3F6-40B0-A372-9131BE3E7EA8}" type="presOf" srcId="{6747E9DE-2530-4D82-9213-07C9D2104624}" destId="{03DF9FE3-D2C3-42EC-9808-CFC26230D01D}" srcOrd="0" destOrd="0" presId="urn:microsoft.com/office/officeart/2005/8/layout/vList6"/>
    <dgm:cxn modelId="{731C98B2-F956-4E06-8BF4-F90E992DC2CC}" type="presOf" srcId="{1997ACC2-B1B5-44A1-8F9A-7A7EE03F3147}" destId="{AF185A11-AF0E-4C82-980B-F0E3ACB6AD67}" srcOrd="0" destOrd="0" presId="urn:microsoft.com/office/officeart/2005/8/layout/vList6"/>
    <dgm:cxn modelId="{7E9AB2CF-20CF-4157-A20E-F00C58B6FC86}" srcId="{D79548F2-95F8-4054-A7EC-AE532A04C43E}" destId="{00387A55-C799-4A77-ABCC-D0C3F836A125}" srcOrd="3" destOrd="0" parTransId="{AAA34A81-BDD1-49E1-9517-01EA63910DDC}" sibTransId="{B7666421-E352-4B29-9660-822214DD27B9}"/>
    <dgm:cxn modelId="{C9A39AFC-873B-4480-AEBB-BADBE7FF3EFE}" type="presOf" srcId="{CC44D381-8AC0-4222-9FCC-FA843150ABBD}" destId="{F96D8E2A-B447-4D8F-BB17-C8B47D2FD58E}" srcOrd="0" destOrd="0" presId="urn:microsoft.com/office/officeart/2005/8/layout/vList6"/>
    <dgm:cxn modelId="{B203608B-A456-40E4-87E3-7E044DA1E3BC}" srcId="{D3A83899-58BD-45F4-83B6-6B3AAA5BCBF7}" destId="{1997ACC2-B1B5-44A1-8F9A-7A7EE03F3147}" srcOrd="0" destOrd="0" parTransId="{347FAAFC-D247-4BF0-8264-3BD401DAB1BB}" sibTransId="{4484CDD5-5655-4083-BC36-98FE0FA9BEC2}"/>
    <dgm:cxn modelId="{5CDBF556-5764-4211-A585-1D23B29BA1BE}" srcId="{D79548F2-95F8-4054-A7EC-AE532A04C43E}" destId="{D3A83899-58BD-45F4-83B6-6B3AAA5BCBF7}" srcOrd="4" destOrd="0" parTransId="{3DA93E27-1FC6-4138-A9CB-02A70270542F}" sibTransId="{802141AC-617C-4A2C-8461-3D58D4287241}"/>
    <dgm:cxn modelId="{F8FE8FBD-45BB-494D-803D-56C8DC5139A4}" type="presOf" srcId="{00387A55-C799-4A77-ABCC-D0C3F836A125}" destId="{C3A9B550-6B0C-46AE-894D-1EA59C4D9DCA}" srcOrd="0" destOrd="0" presId="urn:microsoft.com/office/officeart/2005/8/layout/vList6"/>
    <dgm:cxn modelId="{17FC3A3F-209F-48DB-A47D-746F3595DF30}" srcId="{4E3395B3-C985-4464-8552-9CDBF8B8B962}" destId="{C1F238F2-174D-4C02-9FA0-877A695395CE}" srcOrd="0" destOrd="0" parTransId="{FB1E50FF-98DA-4E07-BFF4-8C4611905C57}" sibTransId="{8321F68A-771F-44BC-A7FB-982EF78C8BF3}"/>
    <dgm:cxn modelId="{1D78AC6E-CF12-4B46-AA5C-DAE0B3BB7995}" type="presOf" srcId="{C1F238F2-174D-4C02-9FA0-877A695395CE}" destId="{D8B4A285-5A01-4722-B115-FF18F442A054}" srcOrd="0" destOrd="0" presId="urn:microsoft.com/office/officeart/2005/8/layout/vList6"/>
    <dgm:cxn modelId="{B2F6C656-9576-4974-B5E9-46BFA52B75F0}" type="presOf" srcId="{C02BAF3F-30D0-413E-8D6E-40D9E2E5FB7D}" destId="{7D4B4185-EEF4-4945-AC9F-CEB164CE3849}" srcOrd="0" destOrd="0" presId="urn:microsoft.com/office/officeart/2005/8/layout/vList6"/>
    <dgm:cxn modelId="{1A76C7F2-1B7D-43FD-8F4F-1000D5515BC5}" srcId="{FF016502-2C4B-4817-9716-1D51CA2B5631}" destId="{6747E9DE-2530-4D82-9213-07C9D2104624}" srcOrd="0" destOrd="0" parTransId="{AC054285-3BC3-4E3D-99D5-97480DBE1F6F}" sibTransId="{2D2B1A82-46D3-4264-80EA-D74631902EE2}"/>
    <dgm:cxn modelId="{7D6D8634-43F7-4F91-B9D2-5370466E5922}" type="presParOf" srcId="{FBFA1436-280C-48B3-A961-198594F39BA1}" destId="{51BE318C-55D4-42C3-8032-A0EE1A453F64}" srcOrd="0" destOrd="0" presId="urn:microsoft.com/office/officeart/2005/8/layout/vList6"/>
    <dgm:cxn modelId="{4F340FE9-17DE-4AC5-B09A-05DC4547D43D}" type="presParOf" srcId="{51BE318C-55D4-42C3-8032-A0EE1A453F64}" destId="{5699E837-DFDC-47A5-A8F8-E8DA9F681305}" srcOrd="0" destOrd="0" presId="urn:microsoft.com/office/officeart/2005/8/layout/vList6"/>
    <dgm:cxn modelId="{2354609C-C599-476C-B3BB-59F4C07D7A21}" type="presParOf" srcId="{51BE318C-55D4-42C3-8032-A0EE1A453F64}" destId="{03DF9FE3-D2C3-42EC-9808-CFC26230D01D}" srcOrd="1" destOrd="0" presId="urn:microsoft.com/office/officeart/2005/8/layout/vList6"/>
    <dgm:cxn modelId="{251BFC27-F5C8-457D-B4C0-383636CE08D6}" type="presParOf" srcId="{FBFA1436-280C-48B3-A961-198594F39BA1}" destId="{C3672611-05B7-4B91-B545-8053B278BC50}" srcOrd="1" destOrd="0" presId="urn:microsoft.com/office/officeart/2005/8/layout/vList6"/>
    <dgm:cxn modelId="{F7FEF0AF-67B2-4763-A701-9E15A392DE85}" type="presParOf" srcId="{FBFA1436-280C-48B3-A961-198594F39BA1}" destId="{84D8EDF7-2C11-419C-8444-BB126BF3B25F}" srcOrd="2" destOrd="0" presId="urn:microsoft.com/office/officeart/2005/8/layout/vList6"/>
    <dgm:cxn modelId="{9A2268DB-2B24-480D-BF4A-BCC940D8B958}" type="presParOf" srcId="{84D8EDF7-2C11-419C-8444-BB126BF3B25F}" destId="{0D090E1E-FADF-497D-8B8B-AD3172031E87}" srcOrd="0" destOrd="0" presId="urn:microsoft.com/office/officeart/2005/8/layout/vList6"/>
    <dgm:cxn modelId="{55C33088-76A2-4DE2-86FB-D21A1B6185A9}" type="presParOf" srcId="{84D8EDF7-2C11-419C-8444-BB126BF3B25F}" destId="{F96D8E2A-B447-4D8F-BB17-C8B47D2FD58E}" srcOrd="1" destOrd="0" presId="urn:microsoft.com/office/officeart/2005/8/layout/vList6"/>
    <dgm:cxn modelId="{9B7E76B2-D4CD-4C9F-ADCB-CDA82E69B2D1}" type="presParOf" srcId="{FBFA1436-280C-48B3-A961-198594F39BA1}" destId="{6435BB4D-C630-4817-891E-D4D4BA773D36}" srcOrd="3" destOrd="0" presId="urn:microsoft.com/office/officeart/2005/8/layout/vList6"/>
    <dgm:cxn modelId="{FA6A5414-9C98-471D-A7A9-91D116C88896}" type="presParOf" srcId="{FBFA1436-280C-48B3-A961-198594F39BA1}" destId="{7589C76C-1564-4D78-AB9C-848F233A2024}" srcOrd="4" destOrd="0" presId="urn:microsoft.com/office/officeart/2005/8/layout/vList6"/>
    <dgm:cxn modelId="{130D8E26-C3D4-4CCD-AFB6-0833132F93F4}" type="presParOf" srcId="{7589C76C-1564-4D78-AB9C-848F233A2024}" destId="{F1D6D209-003C-433F-93CD-C2EE4903A3E2}" srcOrd="0" destOrd="0" presId="urn:microsoft.com/office/officeart/2005/8/layout/vList6"/>
    <dgm:cxn modelId="{BB2E64A0-EA28-4489-9C91-2BA0C0906AAA}" type="presParOf" srcId="{7589C76C-1564-4D78-AB9C-848F233A2024}" destId="{D8B4A285-5A01-4722-B115-FF18F442A054}" srcOrd="1" destOrd="0" presId="urn:microsoft.com/office/officeart/2005/8/layout/vList6"/>
    <dgm:cxn modelId="{C832DDF2-5A67-486A-A0C7-481049930801}" type="presParOf" srcId="{FBFA1436-280C-48B3-A961-198594F39BA1}" destId="{DF764C57-767B-4E21-9213-4514FEF1C9FA}" srcOrd="5" destOrd="0" presId="urn:microsoft.com/office/officeart/2005/8/layout/vList6"/>
    <dgm:cxn modelId="{28F88F6D-D97F-48C4-86DC-267A58C40AFD}" type="presParOf" srcId="{FBFA1436-280C-48B3-A961-198594F39BA1}" destId="{29DD3A7E-711B-4AA3-90B1-AD7EFBBD87A0}" srcOrd="6" destOrd="0" presId="urn:microsoft.com/office/officeart/2005/8/layout/vList6"/>
    <dgm:cxn modelId="{601A0DFC-B609-4EC4-BBD3-BA9359DD079F}" type="presParOf" srcId="{29DD3A7E-711B-4AA3-90B1-AD7EFBBD87A0}" destId="{C3A9B550-6B0C-46AE-894D-1EA59C4D9DCA}" srcOrd="0" destOrd="0" presId="urn:microsoft.com/office/officeart/2005/8/layout/vList6"/>
    <dgm:cxn modelId="{4B2448CB-820E-41E0-8D56-C474FFCDC384}" type="presParOf" srcId="{29DD3A7E-711B-4AA3-90B1-AD7EFBBD87A0}" destId="{67B257ED-86AA-469B-B06B-EEB302D2775F}" srcOrd="1" destOrd="0" presId="urn:microsoft.com/office/officeart/2005/8/layout/vList6"/>
    <dgm:cxn modelId="{6E6D988B-76DF-4CDA-830F-8B14BE440E04}" type="presParOf" srcId="{FBFA1436-280C-48B3-A961-198594F39BA1}" destId="{C16BE124-5655-4791-9478-F086E25BF87E}" srcOrd="7" destOrd="0" presId="urn:microsoft.com/office/officeart/2005/8/layout/vList6"/>
    <dgm:cxn modelId="{C183AF56-79A3-4742-800A-9F41DA966518}" type="presParOf" srcId="{FBFA1436-280C-48B3-A961-198594F39BA1}" destId="{9342018B-DD5D-4EF6-B47F-D4ECF0ACBA4C}" srcOrd="8" destOrd="0" presId="urn:microsoft.com/office/officeart/2005/8/layout/vList6"/>
    <dgm:cxn modelId="{76FE2DEF-CD10-4E27-BFBA-4B3F82559158}" type="presParOf" srcId="{9342018B-DD5D-4EF6-B47F-D4ECF0ACBA4C}" destId="{505C76DE-149E-4E51-BE71-498E19C3BC41}" srcOrd="0" destOrd="0" presId="urn:microsoft.com/office/officeart/2005/8/layout/vList6"/>
    <dgm:cxn modelId="{04DBEDC9-8944-4A31-A673-B8AFF8E45C70}" type="presParOf" srcId="{9342018B-DD5D-4EF6-B47F-D4ECF0ACBA4C}" destId="{AF185A11-AF0E-4C82-980B-F0E3ACB6AD67}" srcOrd="1" destOrd="0" presId="urn:microsoft.com/office/officeart/2005/8/layout/vList6"/>
    <dgm:cxn modelId="{7BF34011-128D-4EDB-9E52-B039DC775373}" type="presParOf" srcId="{FBFA1436-280C-48B3-A961-198594F39BA1}" destId="{ABC7E935-56CB-4018-B2D6-05BA48D5EC84}" srcOrd="9" destOrd="0" presId="urn:microsoft.com/office/officeart/2005/8/layout/vList6"/>
    <dgm:cxn modelId="{010D7228-DDD6-4802-941E-205D65B06AF8}" type="presParOf" srcId="{FBFA1436-280C-48B3-A961-198594F39BA1}" destId="{A60030F1-301B-42CF-B05D-AD67189B9C1A}" srcOrd="10" destOrd="0" presId="urn:microsoft.com/office/officeart/2005/8/layout/vList6"/>
    <dgm:cxn modelId="{B4E7874E-9AA5-4151-B558-BE4611C16630}" type="presParOf" srcId="{A60030F1-301B-42CF-B05D-AD67189B9C1A}" destId="{0A5A840B-BFFD-4ED1-9B24-8A3D334B1351}" srcOrd="0" destOrd="0" presId="urn:microsoft.com/office/officeart/2005/8/layout/vList6"/>
    <dgm:cxn modelId="{325E052A-97D1-40D7-9FEA-2875347DDC74}" type="presParOf" srcId="{A60030F1-301B-42CF-B05D-AD67189B9C1A}" destId="{7D4B4185-EEF4-4945-AC9F-CEB164CE384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EF1BA8C-E062-49B3-B00A-7E5893C125CA}">
      <dsp:nvSpPr>
        <dsp:cNvPr id="0" name=""/>
        <dsp:cNvSpPr/>
      </dsp:nvSpPr>
      <dsp:spPr>
        <a:xfrm>
          <a:off x="980054" y="1795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Inteiro de 8 bits sem sinal</a:t>
          </a:r>
          <a:endParaRPr lang="pt-BR" sz="1300" b="1" kern="1200" dirty="0"/>
        </a:p>
      </dsp:txBody>
      <dsp:txXfrm>
        <a:off x="980054" y="1795"/>
        <a:ext cx="7206710" cy="295579"/>
      </dsp:txXfrm>
    </dsp:sp>
    <dsp:sp modelId="{78C72014-987F-43B3-AEB7-5AB82B4C7AC1}">
      <dsp:nvSpPr>
        <dsp:cNvPr id="0" name=""/>
        <dsp:cNvSpPr/>
      </dsp:nvSpPr>
      <dsp:spPr>
        <a:xfrm>
          <a:off x="42835" y="1795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byte</a:t>
          </a:r>
          <a:endParaRPr lang="pt-BR" sz="1300" kern="1200" dirty="0"/>
        </a:p>
      </dsp:txBody>
      <dsp:txXfrm>
        <a:off x="42835" y="1795"/>
        <a:ext cx="937219" cy="295579"/>
      </dsp:txXfrm>
    </dsp:sp>
    <dsp:sp modelId="{63F4AC07-E12C-41B1-A7B3-B31F02863FFC}">
      <dsp:nvSpPr>
        <dsp:cNvPr id="0" name=""/>
        <dsp:cNvSpPr/>
      </dsp:nvSpPr>
      <dsp:spPr>
        <a:xfrm>
          <a:off x="980054" y="326933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Inteiro de 8 bits com sinal </a:t>
          </a:r>
          <a:endParaRPr lang="pt-BR" sz="1300" b="1" kern="1200" dirty="0"/>
        </a:p>
      </dsp:txBody>
      <dsp:txXfrm>
        <a:off x="980054" y="326933"/>
        <a:ext cx="7206710" cy="295579"/>
      </dsp:txXfrm>
    </dsp:sp>
    <dsp:sp modelId="{B33D2883-7EE9-4305-9D7D-636B77F7C700}">
      <dsp:nvSpPr>
        <dsp:cNvPr id="0" name=""/>
        <dsp:cNvSpPr/>
      </dsp:nvSpPr>
      <dsp:spPr>
        <a:xfrm>
          <a:off x="42835" y="326933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sbyte</a:t>
          </a:r>
          <a:endParaRPr lang="pt-BR" sz="1300" kern="1200" dirty="0"/>
        </a:p>
      </dsp:txBody>
      <dsp:txXfrm>
        <a:off x="42835" y="326933"/>
        <a:ext cx="937219" cy="295579"/>
      </dsp:txXfrm>
    </dsp:sp>
    <dsp:sp modelId="{212B7295-3D9B-4442-9628-B7A6E027AE37}">
      <dsp:nvSpPr>
        <dsp:cNvPr id="0" name=""/>
        <dsp:cNvSpPr/>
      </dsp:nvSpPr>
      <dsp:spPr>
        <a:xfrm>
          <a:off x="980054" y="652071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Inteiro de 32 bits com sinal</a:t>
          </a:r>
          <a:endParaRPr lang="pt-BR" sz="1300" b="1" kern="1200" dirty="0"/>
        </a:p>
      </dsp:txBody>
      <dsp:txXfrm>
        <a:off x="980054" y="652071"/>
        <a:ext cx="7206710" cy="295579"/>
      </dsp:txXfrm>
    </dsp:sp>
    <dsp:sp modelId="{52C467EC-9446-48A2-9D7F-75EB04E3C099}">
      <dsp:nvSpPr>
        <dsp:cNvPr id="0" name=""/>
        <dsp:cNvSpPr/>
      </dsp:nvSpPr>
      <dsp:spPr>
        <a:xfrm>
          <a:off x="42835" y="652071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int</a:t>
          </a:r>
          <a:endParaRPr lang="pt-BR" sz="1300" kern="1200" dirty="0"/>
        </a:p>
      </dsp:txBody>
      <dsp:txXfrm>
        <a:off x="42835" y="652071"/>
        <a:ext cx="937219" cy="295579"/>
      </dsp:txXfrm>
    </dsp:sp>
    <dsp:sp modelId="{17AD839B-6FFF-4B0B-B2BF-ACDE032AC27A}">
      <dsp:nvSpPr>
        <dsp:cNvPr id="0" name=""/>
        <dsp:cNvSpPr/>
      </dsp:nvSpPr>
      <dsp:spPr>
        <a:xfrm>
          <a:off x="980054" y="977209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Inteiro de 32 bits sem sinal</a:t>
          </a:r>
          <a:endParaRPr lang="pt-BR" sz="1300" b="1" kern="1200" dirty="0"/>
        </a:p>
      </dsp:txBody>
      <dsp:txXfrm>
        <a:off x="980054" y="977209"/>
        <a:ext cx="7206710" cy="295579"/>
      </dsp:txXfrm>
    </dsp:sp>
    <dsp:sp modelId="{E9C5C9E0-7638-4D8F-89EE-7925C4266F08}">
      <dsp:nvSpPr>
        <dsp:cNvPr id="0" name=""/>
        <dsp:cNvSpPr/>
      </dsp:nvSpPr>
      <dsp:spPr>
        <a:xfrm>
          <a:off x="42835" y="977209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uint</a:t>
          </a:r>
          <a:endParaRPr lang="pt-BR" sz="1300" kern="1200" dirty="0"/>
        </a:p>
      </dsp:txBody>
      <dsp:txXfrm>
        <a:off x="42835" y="977209"/>
        <a:ext cx="937219" cy="295579"/>
      </dsp:txXfrm>
    </dsp:sp>
    <dsp:sp modelId="{510B393B-C7E5-466D-8DD9-DBE6CF77593B}">
      <dsp:nvSpPr>
        <dsp:cNvPr id="0" name=""/>
        <dsp:cNvSpPr/>
      </dsp:nvSpPr>
      <dsp:spPr>
        <a:xfrm>
          <a:off x="980054" y="1302346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Inteiro de 64 bits com sinal </a:t>
          </a:r>
          <a:endParaRPr lang="pt-BR" sz="1300" b="1" kern="1200" dirty="0"/>
        </a:p>
      </dsp:txBody>
      <dsp:txXfrm>
        <a:off x="980054" y="1302346"/>
        <a:ext cx="7206710" cy="295579"/>
      </dsp:txXfrm>
    </dsp:sp>
    <dsp:sp modelId="{03A2873C-7B40-4374-8020-D7F8AEF3C630}">
      <dsp:nvSpPr>
        <dsp:cNvPr id="0" name=""/>
        <dsp:cNvSpPr/>
      </dsp:nvSpPr>
      <dsp:spPr>
        <a:xfrm>
          <a:off x="42835" y="1302346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long</a:t>
          </a:r>
          <a:endParaRPr lang="pt-BR" sz="1300" kern="1200" dirty="0"/>
        </a:p>
      </dsp:txBody>
      <dsp:txXfrm>
        <a:off x="42835" y="1302346"/>
        <a:ext cx="937219" cy="295579"/>
      </dsp:txXfrm>
    </dsp:sp>
    <dsp:sp modelId="{A51B3C98-F14F-4B27-9455-40ECA972776C}">
      <dsp:nvSpPr>
        <dsp:cNvPr id="0" name=""/>
        <dsp:cNvSpPr/>
      </dsp:nvSpPr>
      <dsp:spPr>
        <a:xfrm>
          <a:off x="980054" y="1627484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Inteiro de 64 bits sem sinal </a:t>
          </a:r>
          <a:endParaRPr lang="pt-BR" sz="1300" b="1" kern="1200" dirty="0"/>
        </a:p>
      </dsp:txBody>
      <dsp:txXfrm>
        <a:off x="980054" y="1627484"/>
        <a:ext cx="7206710" cy="295579"/>
      </dsp:txXfrm>
    </dsp:sp>
    <dsp:sp modelId="{B7432E31-7986-4222-A87F-6AD2266E75F3}">
      <dsp:nvSpPr>
        <dsp:cNvPr id="0" name=""/>
        <dsp:cNvSpPr/>
      </dsp:nvSpPr>
      <dsp:spPr>
        <a:xfrm>
          <a:off x="42835" y="1627484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ulong</a:t>
          </a:r>
          <a:endParaRPr lang="pt-BR" sz="1300" kern="1200" dirty="0"/>
        </a:p>
      </dsp:txBody>
      <dsp:txXfrm>
        <a:off x="42835" y="1627484"/>
        <a:ext cx="937219" cy="295579"/>
      </dsp:txXfrm>
    </dsp:sp>
    <dsp:sp modelId="{6AAC448C-34BC-4D0D-B2B6-FF1A0E703654}">
      <dsp:nvSpPr>
        <dsp:cNvPr id="0" name=""/>
        <dsp:cNvSpPr/>
      </dsp:nvSpPr>
      <dsp:spPr>
        <a:xfrm>
          <a:off x="980054" y="1952622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Inteiro de 16 bits com sinal </a:t>
          </a:r>
          <a:endParaRPr lang="pt-BR" sz="1300" b="1" kern="1200" dirty="0"/>
        </a:p>
      </dsp:txBody>
      <dsp:txXfrm>
        <a:off x="980054" y="1952622"/>
        <a:ext cx="7206710" cy="295579"/>
      </dsp:txXfrm>
    </dsp:sp>
    <dsp:sp modelId="{45847138-DD93-409B-838F-BDBA14F52E7C}">
      <dsp:nvSpPr>
        <dsp:cNvPr id="0" name=""/>
        <dsp:cNvSpPr/>
      </dsp:nvSpPr>
      <dsp:spPr>
        <a:xfrm>
          <a:off x="42835" y="1952622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short</a:t>
          </a:r>
          <a:endParaRPr lang="pt-BR" sz="1300" kern="1200" dirty="0"/>
        </a:p>
      </dsp:txBody>
      <dsp:txXfrm>
        <a:off x="42835" y="1952622"/>
        <a:ext cx="937219" cy="295579"/>
      </dsp:txXfrm>
    </dsp:sp>
    <dsp:sp modelId="{9E22711D-A3CA-4772-80FA-6D6AC94FE778}">
      <dsp:nvSpPr>
        <dsp:cNvPr id="0" name=""/>
        <dsp:cNvSpPr/>
      </dsp:nvSpPr>
      <dsp:spPr>
        <a:xfrm>
          <a:off x="980054" y="2277760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Inteiro de 16 bits sem sinal </a:t>
          </a:r>
          <a:endParaRPr lang="pt-BR" sz="1300" b="1" kern="1200" dirty="0"/>
        </a:p>
      </dsp:txBody>
      <dsp:txXfrm>
        <a:off x="980054" y="2277760"/>
        <a:ext cx="7206710" cy="295579"/>
      </dsp:txXfrm>
    </dsp:sp>
    <dsp:sp modelId="{8AFB54D0-CA3B-44B1-8412-EF0DC478464B}">
      <dsp:nvSpPr>
        <dsp:cNvPr id="0" name=""/>
        <dsp:cNvSpPr/>
      </dsp:nvSpPr>
      <dsp:spPr>
        <a:xfrm>
          <a:off x="42835" y="2277760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ushort</a:t>
          </a:r>
          <a:endParaRPr lang="pt-BR" sz="1300" kern="1200" dirty="0"/>
        </a:p>
      </dsp:txBody>
      <dsp:txXfrm>
        <a:off x="42835" y="2277760"/>
        <a:ext cx="937219" cy="295579"/>
      </dsp:txXfrm>
    </dsp:sp>
    <dsp:sp modelId="{FFC296BD-9AD7-4965-8040-26E9C6EB34A1}">
      <dsp:nvSpPr>
        <dsp:cNvPr id="0" name=""/>
        <dsp:cNvSpPr/>
      </dsp:nvSpPr>
      <dsp:spPr>
        <a:xfrm>
          <a:off x="980054" y="2602898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Ponto flutuante decimal de 128 bits. Este tipo tem uma precisão de 28 casas decimais.</a:t>
          </a:r>
          <a:endParaRPr lang="pt-BR" sz="1300" b="1" kern="1200" dirty="0"/>
        </a:p>
      </dsp:txBody>
      <dsp:txXfrm>
        <a:off x="980054" y="2602898"/>
        <a:ext cx="7206710" cy="295579"/>
      </dsp:txXfrm>
    </dsp:sp>
    <dsp:sp modelId="{4B79F49A-FA41-4621-B0FF-ECE58B71503D}">
      <dsp:nvSpPr>
        <dsp:cNvPr id="0" name=""/>
        <dsp:cNvSpPr/>
      </dsp:nvSpPr>
      <dsp:spPr>
        <a:xfrm>
          <a:off x="42835" y="2602898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decimal</a:t>
          </a:r>
          <a:endParaRPr lang="pt-BR" sz="1300" kern="1200" dirty="0"/>
        </a:p>
      </dsp:txBody>
      <dsp:txXfrm>
        <a:off x="42835" y="2602898"/>
        <a:ext cx="937219" cy="295579"/>
      </dsp:txXfrm>
    </dsp:sp>
    <dsp:sp modelId="{A6F55538-6272-4BBF-90F4-BBEC22B71BBE}">
      <dsp:nvSpPr>
        <dsp:cNvPr id="0" name=""/>
        <dsp:cNvSpPr/>
      </dsp:nvSpPr>
      <dsp:spPr>
        <a:xfrm>
          <a:off x="980054" y="2928036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Ponto flutuante precisão dupla de 64 bits. Este tipo tem uma precisão de 15 casas decimais.</a:t>
          </a:r>
          <a:endParaRPr lang="pt-BR" sz="1300" b="1" kern="1200" dirty="0"/>
        </a:p>
      </dsp:txBody>
      <dsp:txXfrm>
        <a:off x="980054" y="2928036"/>
        <a:ext cx="7206710" cy="295579"/>
      </dsp:txXfrm>
    </dsp:sp>
    <dsp:sp modelId="{65589700-CDDE-4F4F-A169-CDC7637D9C94}">
      <dsp:nvSpPr>
        <dsp:cNvPr id="0" name=""/>
        <dsp:cNvSpPr/>
      </dsp:nvSpPr>
      <dsp:spPr>
        <a:xfrm>
          <a:off x="42835" y="2928036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double</a:t>
          </a:r>
          <a:endParaRPr lang="pt-BR" sz="1300" kern="1200" dirty="0"/>
        </a:p>
      </dsp:txBody>
      <dsp:txXfrm>
        <a:off x="42835" y="2928036"/>
        <a:ext cx="937219" cy="295579"/>
      </dsp:txXfrm>
    </dsp:sp>
    <dsp:sp modelId="{BF8FC308-AEAF-4BC7-A9BD-53D854E66D3F}">
      <dsp:nvSpPr>
        <dsp:cNvPr id="0" name=""/>
        <dsp:cNvSpPr/>
      </dsp:nvSpPr>
      <dsp:spPr>
        <a:xfrm>
          <a:off x="980054" y="3253174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Ponto flutuante precisão simples de 32 bits. Este tipo tem uma precisão de 7 casas decimais.</a:t>
          </a:r>
          <a:endParaRPr lang="pt-BR" sz="1300" b="1" kern="1200" dirty="0"/>
        </a:p>
      </dsp:txBody>
      <dsp:txXfrm>
        <a:off x="980054" y="3253174"/>
        <a:ext cx="7206710" cy="295579"/>
      </dsp:txXfrm>
    </dsp:sp>
    <dsp:sp modelId="{E07F2240-C313-43DE-9166-F4611FC909B2}">
      <dsp:nvSpPr>
        <dsp:cNvPr id="0" name=""/>
        <dsp:cNvSpPr/>
      </dsp:nvSpPr>
      <dsp:spPr>
        <a:xfrm>
          <a:off x="42835" y="3253174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float</a:t>
          </a:r>
          <a:endParaRPr lang="pt-BR" sz="1300" kern="1200" dirty="0"/>
        </a:p>
      </dsp:txBody>
      <dsp:txXfrm>
        <a:off x="42835" y="3253174"/>
        <a:ext cx="937219" cy="295579"/>
      </dsp:txXfrm>
    </dsp:sp>
    <dsp:sp modelId="{1F4F56D4-1652-4704-ADB8-2D4419C23954}">
      <dsp:nvSpPr>
        <dsp:cNvPr id="0" name=""/>
        <dsp:cNvSpPr/>
      </dsp:nvSpPr>
      <dsp:spPr>
        <a:xfrm>
          <a:off x="980054" y="3578311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Tipo de dados booleano. Pode ser apenas true ou false.</a:t>
          </a:r>
          <a:endParaRPr lang="pt-BR" sz="1300" b="1" kern="1200" dirty="0"/>
        </a:p>
      </dsp:txBody>
      <dsp:txXfrm>
        <a:off x="980054" y="3578311"/>
        <a:ext cx="7206710" cy="295579"/>
      </dsp:txXfrm>
    </dsp:sp>
    <dsp:sp modelId="{9618138E-713C-47A4-9F0F-3ED292D92E86}">
      <dsp:nvSpPr>
        <dsp:cNvPr id="0" name=""/>
        <dsp:cNvSpPr/>
      </dsp:nvSpPr>
      <dsp:spPr>
        <a:xfrm>
          <a:off x="42835" y="3578311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bool</a:t>
          </a:r>
          <a:endParaRPr lang="pt-BR" sz="1300" kern="1200" dirty="0"/>
        </a:p>
      </dsp:txBody>
      <dsp:txXfrm>
        <a:off x="42835" y="3578311"/>
        <a:ext cx="937219" cy="295579"/>
      </dsp:txXfrm>
    </dsp:sp>
    <dsp:sp modelId="{244B479E-2D6F-4038-8FCA-68120911D85D}">
      <dsp:nvSpPr>
        <dsp:cNvPr id="0" name=""/>
        <dsp:cNvSpPr/>
      </dsp:nvSpPr>
      <dsp:spPr>
        <a:xfrm>
          <a:off x="980054" y="3903449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Um único caractere unicode de 16 bits.</a:t>
          </a:r>
          <a:endParaRPr lang="pt-BR" sz="1300" b="1" kern="1200" dirty="0"/>
        </a:p>
      </dsp:txBody>
      <dsp:txXfrm>
        <a:off x="980054" y="3903449"/>
        <a:ext cx="7206710" cy="295579"/>
      </dsp:txXfrm>
    </dsp:sp>
    <dsp:sp modelId="{E9213C2D-3FE8-40B1-912F-5BC663E1F790}">
      <dsp:nvSpPr>
        <dsp:cNvPr id="0" name=""/>
        <dsp:cNvSpPr/>
      </dsp:nvSpPr>
      <dsp:spPr>
        <a:xfrm>
          <a:off x="42835" y="3903449"/>
          <a:ext cx="937219" cy="295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char</a:t>
          </a:r>
          <a:endParaRPr lang="pt-BR" sz="1300" kern="1200" dirty="0"/>
        </a:p>
      </dsp:txBody>
      <dsp:txXfrm>
        <a:off x="42835" y="3903449"/>
        <a:ext cx="937219" cy="295579"/>
      </dsp:txXfrm>
    </dsp:sp>
    <dsp:sp modelId="{06A41147-E9A0-445D-8AF9-EB65BE5B0030}">
      <dsp:nvSpPr>
        <dsp:cNvPr id="0" name=""/>
        <dsp:cNvSpPr/>
      </dsp:nvSpPr>
      <dsp:spPr>
        <a:xfrm>
          <a:off x="980054" y="4228587"/>
          <a:ext cx="7206710" cy="2955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b="1" kern="1200" dirty="0" smtClean="0"/>
            <a:t>Texto em Unicode com até 1 gigabyte. </a:t>
          </a:r>
          <a:endParaRPr lang="pt-BR" sz="1300" b="1" kern="1200" dirty="0"/>
        </a:p>
      </dsp:txBody>
      <dsp:txXfrm>
        <a:off x="980054" y="4228587"/>
        <a:ext cx="7206710" cy="295579"/>
      </dsp:txXfrm>
    </dsp:sp>
    <dsp:sp modelId="{57A55FEB-8C64-468F-A203-FF36D6BBF942}">
      <dsp:nvSpPr>
        <dsp:cNvPr id="0" name=""/>
        <dsp:cNvSpPr/>
      </dsp:nvSpPr>
      <dsp:spPr>
        <a:xfrm>
          <a:off x="42835" y="4228587"/>
          <a:ext cx="937219" cy="295579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string</a:t>
          </a:r>
          <a:endParaRPr lang="pt-BR" sz="1300" kern="1200" dirty="0"/>
        </a:p>
      </dsp:txBody>
      <dsp:txXfrm>
        <a:off x="42835" y="4228587"/>
        <a:ext cx="937219" cy="29557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44E179-846C-4855-9958-AA68F3B5DDF8}">
      <dsp:nvSpPr>
        <dsp:cNvPr id="0" name=""/>
        <dsp:cNvSpPr/>
      </dsp:nvSpPr>
      <dsp:spPr>
        <a:xfrm>
          <a:off x="0" y="1016"/>
          <a:ext cx="994409" cy="48914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...</a:t>
          </a:r>
          <a:endParaRPr lang="pt-BR" sz="1600" kern="1200" dirty="0"/>
        </a:p>
      </dsp:txBody>
      <dsp:txXfrm>
        <a:off x="0" y="1016"/>
        <a:ext cx="994409" cy="489148"/>
      </dsp:txXfrm>
    </dsp:sp>
    <dsp:sp modelId="{C61E8F72-31BF-4491-A4C2-6B583E241FB3}">
      <dsp:nvSpPr>
        <dsp:cNvPr id="0" name=""/>
        <dsp:cNvSpPr/>
      </dsp:nvSpPr>
      <dsp:spPr>
        <a:xfrm rot="5400000">
          <a:off x="1682669" y="-124722"/>
          <a:ext cx="391318" cy="176783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900" kern="1200" dirty="0" smtClean="0"/>
            <a:t>19</a:t>
          </a:r>
          <a:endParaRPr lang="pt-BR" sz="1900" kern="1200" dirty="0"/>
        </a:p>
      </dsp:txBody>
      <dsp:txXfrm rot="5400000">
        <a:off x="1682669" y="-124722"/>
        <a:ext cx="391318" cy="1767838"/>
      </dsp:txXfrm>
    </dsp:sp>
    <dsp:sp modelId="{294CC379-6104-45C1-8F01-DB9977F6073F}">
      <dsp:nvSpPr>
        <dsp:cNvPr id="0" name=""/>
        <dsp:cNvSpPr/>
      </dsp:nvSpPr>
      <dsp:spPr>
        <a:xfrm>
          <a:off x="0" y="514622"/>
          <a:ext cx="994409" cy="48914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idade</a:t>
          </a:r>
          <a:endParaRPr lang="pt-BR" sz="1600" kern="1200" dirty="0"/>
        </a:p>
      </dsp:txBody>
      <dsp:txXfrm>
        <a:off x="0" y="514622"/>
        <a:ext cx="994409" cy="489148"/>
      </dsp:txXfrm>
    </dsp:sp>
    <dsp:sp modelId="{BA40EF89-B955-49FD-8668-3B58379B7FEC}">
      <dsp:nvSpPr>
        <dsp:cNvPr id="0" name=""/>
        <dsp:cNvSpPr/>
      </dsp:nvSpPr>
      <dsp:spPr>
        <a:xfrm rot="5400000">
          <a:off x="1682669" y="388883"/>
          <a:ext cx="391318" cy="176783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900" kern="1200" dirty="0" smtClean="0"/>
            <a:t>500.00</a:t>
          </a:r>
          <a:endParaRPr lang="pt-BR" sz="1900" kern="1200" dirty="0"/>
        </a:p>
      </dsp:txBody>
      <dsp:txXfrm rot="5400000">
        <a:off x="1682669" y="388883"/>
        <a:ext cx="391318" cy="1767838"/>
      </dsp:txXfrm>
    </dsp:sp>
    <dsp:sp modelId="{4A9B4850-DF84-4F6D-BFA8-6DD3F66C53E8}">
      <dsp:nvSpPr>
        <dsp:cNvPr id="0" name=""/>
        <dsp:cNvSpPr/>
      </dsp:nvSpPr>
      <dsp:spPr>
        <a:xfrm>
          <a:off x="0" y="1028228"/>
          <a:ext cx="994409" cy="48914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salário</a:t>
          </a:r>
          <a:endParaRPr lang="pt-BR" sz="1600" kern="1200" dirty="0"/>
        </a:p>
      </dsp:txBody>
      <dsp:txXfrm>
        <a:off x="0" y="1028228"/>
        <a:ext cx="994409" cy="489148"/>
      </dsp:txXfrm>
    </dsp:sp>
    <dsp:sp modelId="{708F5C06-C262-4A89-83EA-064782712F06}">
      <dsp:nvSpPr>
        <dsp:cNvPr id="0" name=""/>
        <dsp:cNvSpPr/>
      </dsp:nvSpPr>
      <dsp:spPr>
        <a:xfrm rot="5400000">
          <a:off x="1682669" y="902489"/>
          <a:ext cx="391318" cy="176783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900" kern="1200" dirty="0" smtClean="0"/>
            <a:t>0</a:t>
          </a:r>
          <a:endParaRPr lang="pt-BR" sz="1900" kern="1200" dirty="0"/>
        </a:p>
      </dsp:txBody>
      <dsp:txXfrm rot="5400000">
        <a:off x="1682669" y="902489"/>
        <a:ext cx="391318" cy="1767838"/>
      </dsp:txXfrm>
    </dsp:sp>
    <dsp:sp modelId="{83F575B4-BBF9-4095-BDBF-16CBE12BD366}">
      <dsp:nvSpPr>
        <dsp:cNvPr id="0" name=""/>
        <dsp:cNvSpPr/>
      </dsp:nvSpPr>
      <dsp:spPr>
        <a:xfrm>
          <a:off x="0" y="1541834"/>
          <a:ext cx="994409" cy="48914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brasileiro</a:t>
          </a:r>
          <a:endParaRPr lang="pt-BR" sz="1600" kern="1200" dirty="0"/>
        </a:p>
      </dsp:txBody>
      <dsp:txXfrm>
        <a:off x="0" y="1541834"/>
        <a:ext cx="994409" cy="48914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B93BFA1-882C-42E8-87BD-CA2CF13A9EFB}">
      <dsp:nvSpPr>
        <dsp:cNvPr id="0" name=""/>
        <dsp:cNvSpPr/>
      </dsp:nvSpPr>
      <dsp:spPr>
        <a:xfrm rot="5400000">
          <a:off x="1732748" y="-701935"/>
          <a:ext cx="291160" cy="176783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400" kern="1200" dirty="0" smtClean="0"/>
            <a:t>#XXXX</a:t>
          </a:r>
          <a:endParaRPr lang="pt-BR" sz="1400" kern="1200" dirty="0"/>
        </a:p>
      </dsp:txBody>
      <dsp:txXfrm rot="5400000">
        <a:off x="1732748" y="-701935"/>
        <a:ext cx="291160" cy="1767838"/>
      </dsp:txXfrm>
    </dsp:sp>
    <dsp:sp modelId="{4F44E179-846C-4855-9958-AA68F3B5DDF8}">
      <dsp:nvSpPr>
        <dsp:cNvPr id="0" name=""/>
        <dsp:cNvSpPr/>
      </dsp:nvSpPr>
      <dsp:spPr>
        <a:xfrm>
          <a:off x="0" y="9"/>
          <a:ext cx="994409" cy="36395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Nome</a:t>
          </a:r>
          <a:endParaRPr lang="pt-BR" sz="1800" kern="1200" dirty="0"/>
        </a:p>
      </dsp:txBody>
      <dsp:txXfrm>
        <a:off x="0" y="9"/>
        <a:ext cx="994409" cy="363950"/>
      </dsp:txXfrm>
    </dsp:sp>
    <dsp:sp modelId="{4718F33A-C355-4581-886A-33C8D3D39F4E}">
      <dsp:nvSpPr>
        <dsp:cNvPr id="0" name=""/>
        <dsp:cNvSpPr/>
      </dsp:nvSpPr>
      <dsp:spPr>
        <a:xfrm>
          <a:off x="0" y="382156"/>
          <a:ext cx="994409" cy="36395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...</a:t>
          </a:r>
          <a:endParaRPr lang="pt-BR" sz="1800" kern="1200" dirty="0"/>
        </a:p>
      </dsp:txBody>
      <dsp:txXfrm>
        <a:off x="0" y="382156"/>
        <a:ext cx="994409" cy="36395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44E179-846C-4855-9958-AA68F3B5DDF8}">
      <dsp:nvSpPr>
        <dsp:cNvPr id="0" name=""/>
        <dsp:cNvSpPr/>
      </dsp:nvSpPr>
      <dsp:spPr>
        <a:xfrm>
          <a:off x="0" y="8"/>
          <a:ext cx="994409" cy="34846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...</a:t>
          </a:r>
          <a:endParaRPr lang="pt-BR" sz="1700" kern="1200" dirty="0"/>
        </a:p>
      </dsp:txBody>
      <dsp:txXfrm>
        <a:off x="0" y="8"/>
        <a:ext cx="994409" cy="348469"/>
      </dsp:txXfrm>
    </dsp:sp>
    <dsp:sp modelId="{1201CCA1-3ADA-42C9-8CE9-3B64CA00473A}">
      <dsp:nvSpPr>
        <dsp:cNvPr id="0" name=""/>
        <dsp:cNvSpPr/>
      </dsp:nvSpPr>
      <dsp:spPr>
        <a:xfrm rot="5400000">
          <a:off x="1738940" y="-343782"/>
          <a:ext cx="278775" cy="176783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400" kern="1200" dirty="0" smtClean="0"/>
            <a:t> </a:t>
          </a:r>
          <a:endParaRPr lang="pt-BR" sz="1400" kern="1200" dirty="0"/>
        </a:p>
      </dsp:txBody>
      <dsp:txXfrm rot="5400000">
        <a:off x="1738940" y="-343782"/>
        <a:ext cx="278775" cy="1767838"/>
      </dsp:txXfrm>
    </dsp:sp>
    <dsp:sp modelId="{D1B0ACB0-4881-48F1-9DF3-B36A13EF27C7}">
      <dsp:nvSpPr>
        <dsp:cNvPr id="0" name=""/>
        <dsp:cNvSpPr/>
      </dsp:nvSpPr>
      <dsp:spPr>
        <a:xfrm>
          <a:off x="0" y="365901"/>
          <a:ext cx="994409" cy="34846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Nome</a:t>
          </a:r>
          <a:endParaRPr lang="pt-BR" sz="1700" kern="1200" dirty="0"/>
        </a:p>
      </dsp:txBody>
      <dsp:txXfrm>
        <a:off x="0" y="365901"/>
        <a:ext cx="994409" cy="348469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0A8B253-EE9C-4503-978F-6D1BA33BFCE3}">
      <dsp:nvSpPr>
        <dsp:cNvPr id="0" name=""/>
        <dsp:cNvSpPr/>
      </dsp:nvSpPr>
      <dsp:spPr>
        <a:xfrm rot="5400000">
          <a:off x="1722158" y="-687813"/>
          <a:ext cx="312340" cy="176783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123</a:t>
          </a:r>
          <a:endParaRPr lang="pt-BR" sz="1500" kern="1200" dirty="0"/>
        </a:p>
      </dsp:txBody>
      <dsp:txXfrm rot="5400000">
        <a:off x="1722158" y="-687813"/>
        <a:ext cx="312340" cy="1767838"/>
      </dsp:txXfrm>
    </dsp:sp>
    <dsp:sp modelId="{78F3D05B-2DF5-47CE-A600-FD9EC3E3047E}">
      <dsp:nvSpPr>
        <dsp:cNvPr id="0" name=""/>
        <dsp:cNvSpPr/>
      </dsp:nvSpPr>
      <dsp:spPr>
        <a:xfrm>
          <a:off x="0" y="892"/>
          <a:ext cx="994409" cy="3904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x</a:t>
          </a:r>
          <a:endParaRPr lang="pt-BR" sz="1900" kern="1200" dirty="0"/>
        </a:p>
      </dsp:txBody>
      <dsp:txXfrm>
        <a:off x="0" y="892"/>
        <a:ext cx="994409" cy="390425"/>
      </dsp:txXfrm>
    </dsp:sp>
    <dsp:sp modelId="{387CDB5B-0A58-40E1-9932-52E5B25FA947}">
      <dsp:nvSpPr>
        <dsp:cNvPr id="0" name=""/>
        <dsp:cNvSpPr/>
      </dsp:nvSpPr>
      <dsp:spPr>
        <a:xfrm rot="5400000">
          <a:off x="1722158" y="-277866"/>
          <a:ext cx="312340" cy="176783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500" kern="1200" dirty="0"/>
        </a:p>
      </dsp:txBody>
      <dsp:txXfrm rot="5400000">
        <a:off x="1722158" y="-277866"/>
        <a:ext cx="312340" cy="1767838"/>
      </dsp:txXfrm>
    </dsp:sp>
    <dsp:sp modelId="{C07AE0DE-D7E1-43B9-98DD-FCC047ED309D}">
      <dsp:nvSpPr>
        <dsp:cNvPr id="0" name=""/>
        <dsp:cNvSpPr/>
      </dsp:nvSpPr>
      <dsp:spPr>
        <a:xfrm>
          <a:off x="0" y="410840"/>
          <a:ext cx="994409" cy="3904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S</a:t>
          </a:r>
          <a:endParaRPr lang="pt-BR" sz="1900" kern="1200" dirty="0"/>
        </a:p>
      </dsp:txBody>
      <dsp:txXfrm>
        <a:off x="0" y="410840"/>
        <a:ext cx="994409" cy="390425"/>
      </dsp:txXfrm>
    </dsp:sp>
    <dsp:sp modelId="{4378404D-DD05-4648-A7C3-EE783282D3C0}">
      <dsp:nvSpPr>
        <dsp:cNvPr id="0" name=""/>
        <dsp:cNvSpPr/>
      </dsp:nvSpPr>
      <dsp:spPr>
        <a:xfrm rot="5400000">
          <a:off x="1722158" y="132080"/>
          <a:ext cx="312340" cy="176783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500" kern="1200" dirty="0"/>
        </a:p>
      </dsp:txBody>
      <dsp:txXfrm rot="5400000">
        <a:off x="1722158" y="132080"/>
        <a:ext cx="312340" cy="1767838"/>
      </dsp:txXfrm>
    </dsp:sp>
    <dsp:sp modelId="{AF56F1C2-8349-4E35-87E2-A32FC2F44577}">
      <dsp:nvSpPr>
        <dsp:cNvPr id="0" name=""/>
        <dsp:cNvSpPr/>
      </dsp:nvSpPr>
      <dsp:spPr>
        <a:xfrm>
          <a:off x="0" y="820787"/>
          <a:ext cx="994409" cy="3904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O</a:t>
          </a:r>
          <a:endParaRPr lang="pt-BR" sz="1900" kern="1200" dirty="0"/>
        </a:p>
      </dsp:txBody>
      <dsp:txXfrm>
        <a:off x="0" y="820787"/>
        <a:ext cx="994409" cy="390425"/>
      </dsp:txXfrm>
    </dsp:sp>
    <dsp:sp modelId="{7ECBAB78-5798-4C61-89DA-E4A25E5EBA95}">
      <dsp:nvSpPr>
        <dsp:cNvPr id="0" name=""/>
        <dsp:cNvSpPr/>
      </dsp:nvSpPr>
      <dsp:spPr>
        <a:xfrm rot="5400000">
          <a:off x="1722158" y="542027"/>
          <a:ext cx="312340" cy="176783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123</a:t>
          </a:r>
          <a:endParaRPr lang="pt-BR" sz="1500" kern="1200" dirty="0"/>
        </a:p>
      </dsp:txBody>
      <dsp:txXfrm rot="5400000">
        <a:off x="1722158" y="542027"/>
        <a:ext cx="312340" cy="1767838"/>
      </dsp:txXfrm>
    </dsp:sp>
    <dsp:sp modelId="{1E6F0929-DCB6-4D3A-B954-31EF0D85970C}">
      <dsp:nvSpPr>
        <dsp:cNvPr id="0" name=""/>
        <dsp:cNvSpPr/>
      </dsp:nvSpPr>
      <dsp:spPr>
        <a:xfrm>
          <a:off x="0" y="1230734"/>
          <a:ext cx="994409" cy="3904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i</a:t>
          </a:r>
          <a:endParaRPr lang="pt-BR" sz="1900" kern="1200" dirty="0"/>
        </a:p>
      </dsp:txBody>
      <dsp:txXfrm>
        <a:off x="0" y="1230734"/>
        <a:ext cx="994409" cy="390425"/>
      </dsp:txXfrm>
    </dsp:sp>
    <dsp:sp modelId="{4718F33A-C355-4581-886A-33C8D3D39F4E}">
      <dsp:nvSpPr>
        <dsp:cNvPr id="0" name=""/>
        <dsp:cNvSpPr/>
      </dsp:nvSpPr>
      <dsp:spPr>
        <a:xfrm>
          <a:off x="0" y="1640681"/>
          <a:ext cx="994409" cy="3904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...</a:t>
          </a:r>
          <a:endParaRPr lang="pt-BR" sz="1900" kern="1200" dirty="0"/>
        </a:p>
      </dsp:txBody>
      <dsp:txXfrm>
        <a:off x="0" y="1640681"/>
        <a:ext cx="994409" cy="390425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44E179-846C-4855-9958-AA68F3B5DDF8}">
      <dsp:nvSpPr>
        <dsp:cNvPr id="0" name=""/>
        <dsp:cNvSpPr/>
      </dsp:nvSpPr>
      <dsp:spPr>
        <a:xfrm>
          <a:off x="0" y="847"/>
          <a:ext cx="994409" cy="37060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...</a:t>
          </a:r>
          <a:endParaRPr lang="pt-BR" sz="1800" kern="1200" dirty="0"/>
        </a:p>
      </dsp:txBody>
      <dsp:txXfrm>
        <a:off x="0" y="847"/>
        <a:ext cx="994409" cy="370602"/>
      </dsp:txXfrm>
    </dsp:sp>
    <dsp:sp modelId="{1201CCA1-3ADA-42C9-8CE9-3B64CA00473A}">
      <dsp:nvSpPr>
        <dsp:cNvPr id="0" name=""/>
        <dsp:cNvSpPr/>
      </dsp:nvSpPr>
      <dsp:spPr>
        <a:xfrm rot="5400000">
          <a:off x="1730087" y="-308638"/>
          <a:ext cx="296481" cy="176783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“123”</a:t>
          </a:r>
          <a:endParaRPr lang="pt-BR" sz="1500" kern="1200" dirty="0"/>
        </a:p>
      </dsp:txBody>
      <dsp:txXfrm rot="5400000">
        <a:off x="1730087" y="-308638"/>
        <a:ext cx="296481" cy="1767838"/>
      </dsp:txXfrm>
    </dsp:sp>
    <dsp:sp modelId="{D1B0ACB0-4881-48F1-9DF3-B36A13EF27C7}">
      <dsp:nvSpPr>
        <dsp:cNvPr id="0" name=""/>
        <dsp:cNvSpPr/>
      </dsp:nvSpPr>
      <dsp:spPr>
        <a:xfrm>
          <a:off x="0" y="389979"/>
          <a:ext cx="994409" cy="37060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S</a:t>
          </a:r>
          <a:endParaRPr lang="pt-BR" sz="1800" kern="1200" dirty="0"/>
        </a:p>
      </dsp:txBody>
      <dsp:txXfrm>
        <a:off x="0" y="389979"/>
        <a:ext cx="994409" cy="370602"/>
      </dsp:txXfrm>
    </dsp:sp>
    <dsp:sp modelId="{13ACB895-8522-4920-B2DB-890303F8327A}">
      <dsp:nvSpPr>
        <dsp:cNvPr id="0" name=""/>
        <dsp:cNvSpPr/>
      </dsp:nvSpPr>
      <dsp:spPr>
        <a:xfrm>
          <a:off x="0" y="779111"/>
          <a:ext cx="994409" cy="37060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...</a:t>
          </a:r>
          <a:endParaRPr lang="pt-BR" sz="1800" kern="1200" dirty="0"/>
        </a:p>
      </dsp:txBody>
      <dsp:txXfrm>
        <a:off x="0" y="779111"/>
        <a:ext cx="994409" cy="370602"/>
      </dsp:txXfrm>
    </dsp:sp>
    <dsp:sp modelId="{9D977778-82CB-43A4-B809-D5C567C9409F}">
      <dsp:nvSpPr>
        <dsp:cNvPr id="0" name=""/>
        <dsp:cNvSpPr/>
      </dsp:nvSpPr>
      <dsp:spPr>
        <a:xfrm rot="5400000">
          <a:off x="1730087" y="469625"/>
          <a:ext cx="296481" cy="176783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123 </a:t>
          </a:r>
          <a:endParaRPr lang="pt-BR" sz="1500" kern="1200" dirty="0"/>
        </a:p>
      </dsp:txBody>
      <dsp:txXfrm rot="5400000">
        <a:off x="1730087" y="469625"/>
        <a:ext cx="296481" cy="1767838"/>
      </dsp:txXfrm>
    </dsp:sp>
    <dsp:sp modelId="{1A8F3F51-FEDD-4975-BAEB-6677D40EB592}">
      <dsp:nvSpPr>
        <dsp:cNvPr id="0" name=""/>
        <dsp:cNvSpPr/>
      </dsp:nvSpPr>
      <dsp:spPr>
        <a:xfrm>
          <a:off x="0" y="1168244"/>
          <a:ext cx="994409" cy="37060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O</a:t>
          </a:r>
          <a:endParaRPr lang="pt-BR" sz="1800" kern="1200" dirty="0"/>
        </a:p>
      </dsp:txBody>
      <dsp:txXfrm>
        <a:off x="0" y="1168244"/>
        <a:ext cx="994409" cy="370602"/>
      </dsp:txXfrm>
    </dsp:sp>
    <dsp:sp modelId="{4354E02E-A281-4181-A9BD-879DE8CBE821}">
      <dsp:nvSpPr>
        <dsp:cNvPr id="0" name=""/>
        <dsp:cNvSpPr/>
      </dsp:nvSpPr>
      <dsp:spPr>
        <a:xfrm>
          <a:off x="0" y="1557376"/>
          <a:ext cx="994409" cy="37060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...</a:t>
          </a:r>
          <a:endParaRPr lang="pt-BR" sz="1800" kern="1200" dirty="0"/>
        </a:p>
      </dsp:txBody>
      <dsp:txXfrm>
        <a:off x="0" y="1557376"/>
        <a:ext cx="994409" cy="37060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DCA096D-2184-4AFB-8C98-2BAF55754E85}">
      <dsp:nvSpPr>
        <dsp:cNvPr id="0" name=""/>
        <dsp:cNvSpPr/>
      </dsp:nvSpPr>
      <dsp:spPr>
        <a:xfrm rot="5400000">
          <a:off x="5264468" y="-2300679"/>
          <a:ext cx="449654" cy="5166396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+, -, *, /, %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 rot="5400000">
        <a:off x="5264468" y="-2300679"/>
        <a:ext cx="449654" cy="5166396"/>
      </dsp:txXfrm>
    </dsp:sp>
    <dsp:sp modelId="{5DD9B250-E5F8-4893-A9F1-1CE5F2532B6E}">
      <dsp:nvSpPr>
        <dsp:cNvPr id="0" name=""/>
        <dsp:cNvSpPr/>
      </dsp:nvSpPr>
      <dsp:spPr>
        <a:xfrm>
          <a:off x="0" y="1484"/>
          <a:ext cx="2906097" cy="56206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Aritméticos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>
        <a:off x="0" y="1484"/>
        <a:ext cx="2906097" cy="562068"/>
      </dsp:txXfrm>
    </dsp:sp>
    <dsp:sp modelId="{7B0627D4-2202-442F-967F-46C2C2E8A0DA}">
      <dsp:nvSpPr>
        <dsp:cNvPr id="0" name=""/>
        <dsp:cNvSpPr/>
      </dsp:nvSpPr>
      <dsp:spPr>
        <a:xfrm rot="5400000">
          <a:off x="5264468" y="-1710507"/>
          <a:ext cx="449654" cy="5166396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=, +=, -=, *=, /=, &lt;&lt;=, &gt;&gt;=, &amp;=, ^=, |=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 rot="5400000">
        <a:off x="5264468" y="-1710507"/>
        <a:ext cx="449654" cy="5166396"/>
      </dsp:txXfrm>
    </dsp:sp>
    <dsp:sp modelId="{B8D55E42-478B-4B3F-81D8-EF1AE371214C}">
      <dsp:nvSpPr>
        <dsp:cNvPr id="0" name=""/>
        <dsp:cNvSpPr/>
      </dsp:nvSpPr>
      <dsp:spPr>
        <a:xfrm>
          <a:off x="0" y="591656"/>
          <a:ext cx="2906097" cy="56206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Atribuição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>
        <a:off x="0" y="591656"/>
        <a:ext cx="2906097" cy="562068"/>
      </dsp:txXfrm>
    </dsp:sp>
    <dsp:sp modelId="{7DEAF47D-D5C4-4C20-A664-4AADD4804A1A}">
      <dsp:nvSpPr>
        <dsp:cNvPr id="0" name=""/>
        <dsp:cNvSpPr/>
      </dsp:nvSpPr>
      <dsp:spPr>
        <a:xfrm rot="5400000">
          <a:off x="5264468" y="-1120335"/>
          <a:ext cx="449654" cy="5166396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+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 rot="5400000">
        <a:off x="5264468" y="-1120335"/>
        <a:ext cx="449654" cy="5166396"/>
      </dsp:txXfrm>
    </dsp:sp>
    <dsp:sp modelId="{9B8C0CD1-D1A1-400A-A632-AFBA62D71D75}">
      <dsp:nvSpPr>
        <dsp:cNvPr id="0" name=""/>
        <dsp:cNvSpPr/>
      </dsp:nvSpPr>
      <dsp:spPr>
        <a:xfrm>
          <a:off x="0" y="1181827"/>
          <a:ext cx="2906097" cy="56206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Concatenação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>
        <a:off x="0" y="1181827"/>
        <a:ext cx="2906097" cy="562068"/>
      </dsp:txXfrm>
    </dsp:sp>
    <dsp:sp modelId="{DF9E9D35-8A5F-4FAE-99D7-B1026FC45912}">
      <dsp:nvSpPr>
        <dsp:cNvPr id="0" name=""/>
        <dsp:cNvSpPr/>
      </dsp:nvSpPr>
      <dsp:spPr>
        <a:xfrm rot="5400000">
          <a:off x="5264468" y="-530163"/>
          <a:ext cx="449654" cy="5166396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b="1" kern="1200" dirty="0" err="1" smtClean="0">
              <a:latin typeface="Arial" pitchFamily="34" charset="0"/>
              <a:cs typeface="Arial" pitchFamily="34" charset="0"/>
            </a:rPr>
            <a:t>new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 rot="5400000">
        <a:off x="5264468" y="-530163"/>
        <a:ext cx="449654" cy="5166396"/>
      </dsp:txXfrm>
    </dsp:sp>
    <dsp:sp modelId="{67DD6ED5-17DD-49F9-AB27-A988EDC4A3FA}">
      <dsp:nvSpPr>
        <dsp:cNvPr id="0" name=""/>
        <dsp:cNvSpPr/>
      </dsp:nvSpPr>
      <dsp:spPr>
        <a:xfrm>
          <a:off x="0" y="1771999"/>
          <a:ext cx="2906097" cy="56206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Criação de Objetos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>
        <a:off x="0" y="1771999"/>
        <a:ext cx="2906097" cy="562068"/>
      </dsp:txXfrm>
    </dsp:sp>
    <dsp:sp modelId="{323662D0-9317-4564-8E15-F278C8AB219B}">
      <dsp:nvSpPr>
        <dsp:cNvPr id="0" name=""/>
        <dsp:cNvSpPr/>
      </dsp:nvSpPr>
      <dsp:spPr>
        <a:xfrm rot="5400000">
          <a:off x="5264468" y="60007"/>
          <a:ext cx="449654" cy="5166396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==, !=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 rot="5400000">
        <a:off x="5264468" y="60007"/>
        <a:ext cx="449654" cy="5166396"/>
      </dsp:txXfrm>
    </dsp:sp>
    <dsp:sp modelId="{2DEBA289-CBAC-4AFA-91AD-E5B2CBAB78CB}">
      <dsp:nvSpPr>
        <dsp:cNvPr id="0" name=""/>
        <dsp:cNvSpPr/>
      </dsp:nvSpPr>
      <dsp:spPr>
        <a:xfrm>
          <a:off x="0" y="2362171"/>
          <a:ext cx="2906097" cy="56206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Igualdade e Diferença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>
        <a:off x="0" y="2362171"/>
        <a:ext cx="2906097" cy="562068"/>
      </dsp:txXfrm>
    </dsp:sp>
    <dsp:sp modelId="{A92C72C4-1DDF-44CF-9062-34156FDBB01D}">
      <dsp:nvSpPr>
        <dsp:cNvPr id="0" name=""/>
        <dsp:cNvSpPr/>
      </dsp:nvSpPr>
      <dsp:spPr>
        <a:xfrm rot="5400000">
          <a:off x="5264468" y="650179"/>
          <a:ext cx="449654" cy="5166396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++, --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 rot="5400000">
        <a:off x="5264468" y="650179"/>
        <a:ext cx="449654" cy="5166396"/>
      </dsp:txXfrm>
    </dsp:sp>
    <dsp:sp modelId="{F754C6EE-951B-4F06-9EDB-2A3B52A1D612}">
      <dsp:nvSpPr>
        <dsp:cNvPr id="0" name=""/>
        <dsp:cNvSpPr/>
      </dsp:nvSpPr>
      <dsp:spPr>
        <a:xfrm>
          <a:off x="0" y="2952343"/>
          <a:ext cx="2906097" cy="56206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Incremento e Decremento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>
        <a:off x="0" y="2952343"/>
        <a:ext cx="2906097" cy="562068"/>
      </dsp:txXfrm>
    </dsp:sp>
    <dsp:sp modelId="{FB615DC2-512A-4555-BC9D-5B285AB4F85C}">
      <dsp:nvSpPr>
        <dsp:cNvPr id="0" name=""/>
        <dsp:cNvSpPr/>
      </dsp:nvSpPr>
      <dsp:spPr>
        <a:xfrm rot="5400000">
          <a:off x="5264468" y="1240351"/>
          <a:ext cx="449654" cy="5166396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&amp;&amp;, |</a:t>
          </a:r>
          <a:r>
            <a:rPr lang="pt-BR" sz="1600" b="1" kern="1200" dirty="0" err="1" smtClean="0">
              <a:latin typeface="Arial" pitchFamily="34" charset="0"/>
              <a:cs typeface="Arial" pitchFamily="34" charset="0"/>
            </a:rPr>
            <a:t>|</a:t>
          </a: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, !, &amp;, |, ^, ~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 rot="5400000">
        <a:off x="5264468" y="1240351"/>
        <a:ext cx="449654" cy="5166396"/>
      </dsp:txXfrm>
    </dsp:sp>
    <dsp:sp modelId="{FABBC3E6-823B-4F00-B895-45DEE0F8FD08}">
      <dsp:nvSpPr>
        <dsp:cNvPr id="0" name=""/>
        <dsp:cNvSpPr/>
      </dsp:nvSpPr>
      <dsp:spPr>
        <a:xfrm>
          <a:off x="0" y="3542515"/>
          <a:ext cx="2906097" cy="56206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Lógicos e Bit a bit 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>
        <a:off x="0" y="3542515"/>
        <a:ext cx="2906097" cy="562068"/>
      </dsp:txXfrm>
    </dsp:sp>
    <dsp:sp modelId="{5D5DE4C5-B3E9-46EB-87E4-182543693635}">
      <dsp:nvSpPr>
        <dsp:cNvPr id="0" name=""/>
        <dsp:cNvSpPr/>
      </dsp:nvSpPr>
      <dsp:spPr>
        <a:xfrm rot="5400000">
          <a:off x="5264468" y="1830523"/>
          <a:ext cx="449654" cy="5166396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err="1" smtClean="0">
              <a:latin typeface="Arial" pitchFamily="34" charset="0"/>
              <a:cs typeface="Arial" pitchFamily="34" charset="0"/>
            </a:rPr>
            <a:t>typeof</a:t>
          </a:r>
          <a:r>
            <a:rPr lang="en-US" sz="1600" b="1" kern="1200" dirty="0" smtClean="0">
              <a:latin typeface="Arial" pitchFamily="34" charset="0"/>
              <a:cs typeface="Arial" pitchFamily="34" charset="0"/>
            </a:rPr>
            <a:t>, </a:t>
          </a:r>
          <a:r>
            <a:rPr lang="en-US" sz="1600" b="1" kern="1200" dirty="0" err="1" smtClean="0">
              <a:latin typeface="Arial" pitchFamily="34" charset="0"/>
              <a:cs typeface="Arial" pitchFamily="34" charset="0"/>
            </a:rPr>
            <a:t>sizeof</a:t>
          </a:r>
          <a:r>
            <a:rPr lang="en-US" sz="1600" b="1" kern="1200" dirty="0" smtClean="0">
              <a:latin typeface="Arial" pitchFamily="34" charset="0"/>
              <a:cs typeface="Arial" pitchFamily="34" charset="0"/>
            </a:rPr>
            <a:t>, checked, unchecked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 rot="5400000">
        <a:off x="5264468" y="1830523"/>
        <a:ext cx="449654" cy="5166396"/>
      </dsp:txXfrm>
    </dsp:sp>
    <dsp:sp modelId="{142E1C2F-3A49-45EB-AF6B-88D0A9534E55}">
      <dsp:nvSpPr>
        <dsp:cNvPr id="0" name=""/>
        <dsp:cNvSpPr/>
      </dsp:nvSpPr>
      <dsp:spPr>
        <a:xfrm>
          <a:off x="0" y="4132687"/>
          <a:ext cx="2906097" cy="56206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Arial" pitchFamily="34" charset="0"/>
              <a:cs typeface="Arial" pitchFamily="34" charset="0"/>
            </a:rPr>
            <a:t>Primários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>
        <a:off x="0" y="4132687"/>
        <a:ext cx="2906097" cy="562068"/>
      </dsp:txXfrm>
    </dsp:sp>
    <dsp:sp modelId="{FB42BA5B-9EB2-4C35-AE2C-F50B5376DF1A}">
      <dsp:nvSpPr>
        <dsp:cNvPr id="0" name=""/>
        <dsp:cNvSpPr/>
      </dsp:nvSpPr>
      <dsp:spPr>
        <a:xfrm rot="5400000">
          <a:off x="5264468" y="2420695"/>
          <a:ext cx="449654" cy="5166396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&lt;, &gt;, &lt;=, &gt;=, is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 rot="5400000">
        <a:off x="5264468" y="2420695"/>
        <a:ext cx="449654" cy="5166396"/>
      </dsp:txXfrm>
    </dsp:sp>
    <dsp:sp modelId="{C2943196-6AB1-40AA-99C4-EF06F015A6C8}">
      <dsp:nvSpPr>
        <dsp:cNvPr id="0" name=""/>
        <dsp:cNvSpPr/>
      </dsp:nvSpPr>
      <dsp:spPr>
        <a:xfrm>
          <a:off x="0" y="4722859"/>
          <a:ext cx="2906097" cy="56206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Relacionais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</dsp:txBody>
      <dsp:txXfrm>
        <a:off x="0" y="4722859"/>
        <a:ext cx="2906097" cy="562068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2FEA726-DD72-4CE4-86B2-42979A8B0EBF}">
      <dsp:nvSpPr>
        <dsp:cNvPr id="0" name=""/>
        <dsp:cNvSpPr/>
      </dsp:nvSpPr>
      <dsp:spPr>
        <a:xfrm rot="16200000">
          <a:off x="178600" y="-178600"/>
          <a:ext cx="2821789" cy="317899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Métodos e Atributos</a:t>
          </a:r>
          <a:endParaRPr lang="pt-BR" sz="3200" kern="1200" dirty="0"/>
        </a:p>
      </dsp:txBody>
      <dsp:txXfrm rot="16200000">
        <a:off x="531324" y="-531324"/>
        <a:ext cx="2116341" cy="3178990"/>
      </dsp:txXfrm>
    </dsp:sp>
    <dsp:sp modelId="{5B61F18B-F255-4C7A-8344-5C2870DF4F5C}">
      <dsp:nvSpPr>
        <dsp:cNvPr id="0" name=""/>
        <dsp:cNvSpPr/>
      </dsp:nvSpPr>
      <dsp:spPr>
        <a:xfrm>
          <a:off x="3178990" y="0"/>
          <a:ext cx="3178990" cy="2821789"/>
        </a:xfrm>
        <a:prstGeom prst="round1Rect">
          <a:avLst/>
        </a:prstGeom>
        <a:solidFill>
          <a:srgbClr val="3399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Herança e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Composição</a:t>
          </a:r>
          <a:endParaRPr lang="pt-BR" sz="3200" kern="1200" dirty="0"/>
        </a:p>
      </dsp:txBody>
      <dsp:txXfrm>
        <a:off x="3178990" y="0"/>
        <a:ext cx="3178990" cy="2116341"/>
      </dsp:txXfrm>
    </dsp:sp>
    <dsp:sp modelId="{4BC9D1A9-E3F7-443B-861D-94C2CD02250C}">
      <dsp:nvSpPr>
        <dsp:cNvPr id="0" name=""/>
        <dsp:cNvSpPr/>
      </dsp:nvSpPr>
      <dsp:spPr>
        <a:xfrm rot="10800000">
          <a:off x="0" y="2821789"/>
          <a:ext cx="3178990" cy="2821789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Classes Abstratas</a:t>
          </a:r>
          <a:endParaRPr lang="pt-BR" sz="3200" kern="1200" dirty="0"/>
        </a:p>
      </dsp:txBody>
      <dsp:txXfrm rot="10800000">
        <a:off x="0" y="3527236"/>
        <a:ext cx="3178990" cy="2116341"/>
      </dsp:txXfrm>
    </dsp:sp>
    <dsp:sp modelId="{2D09DCDE-6033-43B7-BA39-6A35F3BF8685}">
      <dsp:nvSpPr>
        <dsp:cNvPr id="0" name=""/>
        <dsp:cNvSpPr/>
      </dsp:nvSpPr>
      <dsp:spPr>
        <a:xfrm rot="5400000">
          <a:off x="3357591" y="2643188"/>
          <a:ext cx="2821789" cy="3178990"/>
        </a:xfrm>
        <a:prstGeom prst="round1Rect">
          <a:avLst/>
        </a:prstGeom>
        <a:solidFill>
          <a:srgbClr val="CCCC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Polimorfismo</a:t>
          </a:r>
          <a:endParaRPr lang="pt-BR" sz="3200" kern="1200" dirty="0"/>
        </a:p>
      </dsp:txBody>
      <dsp:txXfrm rot="5400000">
        <a:off x="3710315" y="2995911"/>
        <a:ext cx="2116341" cy="3178990"/>
      </dsp:txXfrm>
    </dsp:sp>
    <dsp:sp modelId="{13370726-F02E-4E09-B756-6B83459D2584}">
      <dsp:nvSpPr>
        <dsp:cNvPr id="0" name=""/>
        <dsp:cNvSpPr/>
      </dsp:nvSpPr>
      <dsp:spPr>
        <a:xfrm>
          <a:off x="2225293" y="2116341"/>
          <a:ext cx="1907394" cy="1410894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Classes e Objetos</a:t>
          </a:r>
          <a:endParaRPr lang="pt-BR" sz="3200" kern="1200" dirty="0"/>
        </a:p>
      </dsp:txBody>
      <dsp:txXfrm>
        <a:off x="2225293" y="2116341"/>
        <a:ext cx="1907394" cy="1410894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3DF9FE3-D2C3-42EC-9808-CFC26230D01D}">
      <dsp:nvSpPr>
        <dsp:cNvPr id="0" name=""/>
        <dsp:cNvSpPr/>
      </dsp:nvSpPr>
      <dsp:spPr>
        <a:xfrm>
          <a:off x="2305239" y="357"/>
          <a:ext cx="5807297" cy="4504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err="1" smtClean="0"/>
            <a:t>Indica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uma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classe</a:t>
          </a:r>
          <a:r>
            <a:rPr lang="en-GB" sz="1200" kern="1200" dirty="0" smtClean="0"/>
            <a:t>, </a:t>
          </a:r>
          <a:r>
            <a:rPr lang="en-GB" sz="1200" kern="1200" dirty="0" err="1" smtClean="0"/>
            <a:t>método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ou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propriedade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que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não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admite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instâncias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diretamente</a:t>
          </a:r>
          <a:r>
            <a:rPr lang="en-GB" sz="1200" kern="1200" dirty="0" smtClean="0"/>
            <a:t>.</a:t>
          </a:r>
          <a:endParaRPr lang="pt-BR" sz="1200" kern="1200" dirty="0"/>
        </a:p>
      </dsp:txBody>
      <dsp:txXfrm>
        <a:off x="2305239" y="357"/>
        <a:ext cx="5807297" cy="450496"/>
      </dsp:txXfrm>
    </dsp:sp>
    <dsp:sp modelId="{5699E837-DFDC-47A5-A8F8-E8DA9F681305}">
      <dsp:nvSpPr>
        <dsp:cNvPr id="0" name=""/>
        <dsp:cNvSpPr/>
      </dsp:nvSpPr>
      <dsp:spPr>
        <a:xfrm>
          <a:off x="2790" y="357"/>
          <a:ext cx="2302448" cy="450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ABSTRACT</a:t>
          </a:r>
          <a:endParaRPr lang="pt-BR" sz="2200" kern="1200" dirty="0"/>
        </a:p>
      </dsp:txBody>
      <dsp:txXfrm>
        <a:off x="2790" y="357"/>
        <a:ext cx="2302448" cy="450496"/>
      </dsp:txXfrm>
    </dsp:sp>
    <dsp:sp modelId="{F96D8E2A-B447-4D8F-BB17-C8B47D2FD58E}">
      <dsp:nvSpPr>
        <dsp:cNvPr id="0" name=""/>
        <dsp:cNvSpPr/>
      </dsp:nvSpPr>
      <dsp:spPr>
        <a:xfrm>
          <a:off x="2305239" y="495903"/>
          <a:ext cx="5807297" cy="4504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err="1" smtClean="0"/>
            <a:t>Indica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uma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redefinição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em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uma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classe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derivada</a:t>
          </a:r>
          <a:r>
            <a:rPr lang="en-GB" sz="1200" kern="1200" dirty="0" smtClean="0"/>
            <a:t>.</a:t>
          </a:r>
          <a:endParaRPr lang="pt-BR" sz="1200" kern="1200" dirty="0"/>
        </a:p>
      </dsp:txBody>
      <dsp:txXfrm>
        <a:off x="2305239" y="495903"/>
        <a:ext cx="5807297" cy="450496"/>
      </dsp:txXfrm>
    </dsp:sp>
    <dsp:sp modelId="{0D090E1E-FADF-497D-8B8B-AD3172031E87}">
      <dsp:nvSpPr>
        <dsp:cNvPr id="0" name=""/>
        <dsp:cNvSpPr/>
      </dsp:nvSpPr>
      <dsp:spPr>
        <a:xfrm>
          <a:off x="2790" y="495903"/>
          <a:ext cx="2302448" cy="450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OVERRIDE</a:t>
          </a:r>
          <a:endParaRPr lang="pt-BR" sz="2200" kern="1200" dirty="0"/>
        </a:p>
      </dsp:txBody>
      <dsp:txXfrm>
        <a:off x="2790" y="495903"/>
        <a:ext cx="2302448" cy="450496"/>
      </dsp:txXfrm>
    </dsp:sp>
    <dsp:sp modelId="{D8B4A285-5A01-4722-B115-FF18F442A054}">
      <dsp:nvSpPr>
        <dsp:cNvPr id="0" name=""/>
        <dsp:cNvSpPr/>
      </dsp:nvSpPr>
      <dsp:spPr>
        <a:xfrm>
          <a:off x="2305239" y="991449"/>
          <a:ext cx="5807297" cy="4504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err="1" smtClean="0"/>
            <a:t>Indica</a:t>
          </a:r>
          <a:r>
            <a:rPr lang="en-GB" sz="1200" kern="1200" dirty="0" smtClean="0"/>
            <a:t> um </a:t>
          </a:r>
          <a:r>
            <a:rPr lang="en-GB" sz="1200" kern="1200" dirty="0" err="1" smtClean="0"/>
            <a:t>elemento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da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classe</a:t>
          </a:r>
          <a:r>
            <a:rPr lang="en-GB" sz="1200" kern="1200" dirty="0" smtClean="0"/>
            <a:t> base </a:t>
          </a:r>
          <a:r>
            <a:rPr lang="en-GB" sz="1200" kern="1200" dirty="0" err="1" smtClean="0"/>
            <a:t>que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pode</a:t>
          </a:r>
          <a:r>
            <a:rPr lang="en-GB" sz="1200" kern="1200" dirty="0" smtClean="0"/>
            <a:t> ser </a:t>
          </a:r>
          <a:r>
            <a:rPr lang="en-GB" sz="1200" kern="1200" dirty="0" err="1" smtClean="0"/>
            <a:t>redefinido</a:t>
          </a:r>
          <a:r>
            <a:rPr lang="en-GB" sz="1200" kern="1200" dirty="0" smtClean="0"/>
            <a:t>.</a:t>
          </a:r>
          <a:endParaRPr lang="pt-BR" sz="1200" kern="1200" dirty="0"/>
        </a:p>
      </dsp:txBody>
      <dsp:txXfrm>
        <a:off x="2305239" y="991449"/>
        <a:ext cx="5807297" cy="450496"/>
      </dsp:txXfrm>
    </dsp:sp>
    <dsp:sp modelId="{F1D6D209-003C-433F-93CD-C2EE4903A3E2}">
      <dsp:nvSpPr>
        <dsp:cNvPr id="0" name=""/>
        <dsp:cNvSpPr/>
      </dsp:nvSpPr>
      <dsp:spPr>
        <a:xfrm>
          <a:off x="2790" y="991449"/>
          <a:ext cx="2302448" cy="450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VIRTUAL</a:t>
          </a:r>
          <a:endParaRPr lang="pt-BR" sz="2200" kern="1200" dirty="0"/>
        </a:p>
      </dsp:txBody>
      <dsp:txXfrm>
        <a:off x="2790" y="991449"/>
        <a:ext cx="2302448" cy="450496"/>
      </dsp:txXfrm>
    </dsp:sp>
    <dsp:sp modelId="{67B257ED-86AA-469B-B06B-EEB302D2775F}">
      <dsp:nvSpPr>
        <dsp:cNvPr id="0" name=""/>
        <dsp:cNvSpPr/>
      </dsp:nvSpPr>
      <dsp:spPr>
        <a:xfrm>
          <a:off x="2305239" y="1486994"/>
          <a:ext cx="5807297" cy="4504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err="1" smtClean="0"/>
            <a:t>Indica</a:t>
          </a:r>
          <a:r>
            <a:rPr lang="en-GB" sz="1200" kern="1200" dirty="0" smtClean="0"/>
            <a:t> um </a:t>
          </a:r>
          <a:r>
            <a:rPr lang="en-GB" sz="1200" kern="1200" dirty="0" err="1" smtClean="0"/>
            <a:t>elemento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da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própria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classe</a:t>
          </a:r>
          <a:r>
            <a:rPr lang="en-GB" sz="1200" kern="1200" dirty="0" smtClean="0"/>
            <a:t>.</a:t>
          </a:r>
          <a:endParaRPr lang="pt-BR" sz="1200" kern="1200" dirty="0"/>
        </a:p>
      </dsp:txBody>
      <dsp:txXfrm>
        <a:off x="2305239" y="1486994"/>
        <a:ext cx="5807297" cy="450496"/>
      </dsp:txXfrm>
    </dsp:sp>
    <dsp:sp modelId="{C3A9B550-6B0C-46AE-894D-1EA59C4D9DCA}">
      <dsp:nvSpPr>
        <dsp:cNvPr id="0" name=""/>
        <dsp:cNvSpPr/>
      </dsp:nvSpPr>
      <dsp:spPr>
        <a:xfrm>
          <a:off x="2790" y="1486994"/>
          <a:ext cx="2302448" cy="450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THIS</a:t>
          </a:r>
          <a:endParaRPr lang="pt-BR" sz="2200" kern="1200" dirty="0"/>
        </a:p>
      </dsp:txBody>
      <dsp:txXfrm>
        <a:off x="2790" y="1486994"/>
        <a:ext cx="2302448" cy="450496"/>
      </dsp:txXfrm>
    </dsp:sp>
    <dsp:sp modelId="{AF185A11-AF0E-4C82-980B-F0E3ACB6AD67}">
      <dsp:nvSpPr>
        <dsp:cNvPr id="0" name=""/>
        <dsp:cNvSpPr/>
      </dsp:nvSpPr>
      <dsp:spPr>
        <a:xfrm>
          <a:off x="2305239" y="1982540"/>
          <a:ext cx="5807297" cy="4504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err="1" smtClean="0"/>
            <a:t>Indica</a:t>
          </a:r>
          <a:r>
            <a:rPr lang="en-GB" sz="1200" kern="1200" dirty="0" smtClean="0"/>
            <a:t> um </a:t>
          </a:r>
          <a:r>
            <a:rPr lang="en-GB" sz="1200" kern="1200" dirty="0" err="1" smtClean="0"/>
            <a:t>elemento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da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classe</a:t>
          </a:r>
          <a:r>
            <a:rPr lang="en-GB" sz="1200" kern="1200" dirty="0" smtClean="0"/>
            <a:t> base.</a:t>
          </a:r>
          <a:endParaRPr lang="pt-BR" sz="1200" kern="1200" dirty="0"/>
        </a:p>
      </dsp:txBody>
      <dsp:txXfrm>
        <a:off x="2305239" y="1982540"/>
        <a:ext cx="5807297" cy="450496"/>
      </dsp:txXfrm>
    </dsp:sp>
    <dsp:sp modelId="{505C76DE-149E-4E51-BE71-498E19C3BC41}">
      <dsp:nvSpPr>
        <dsp:cNvPr id="0" name=""/>
        <dsp:cNvSpPr/>
      </dsp:nvSpPr>
      <dsp:spPr>
        <a:xfrm>
          <a:off x="2790" y="1982540"/>
          <a:ext cx="2302448" cy="450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BASE</a:t>
          </a:r>
          <a:endParaRPr lang="pt-BR" sz="2200" kern="1200" dirty="0"/>
        </a:p>
      </dsp:txBody>
      <dsp:txXfrm>
        <a:off x="2790" y="1982540"/>
        <a:ext cx="2302448" cy="450496"/>
      </dsp:txXfrm>
    </dsp:sp>
    <dsp:sp modelId="{7D4B4185-EEF4-4945-AC9F-CEB164CE3849}">
      <dsp:nvSpPr>
        <dsp:cNvPr id="0" name=""/>
        <dsp:cNvSpPr/>
      </dsp:nvSpPr>
      <dsp:spPr>
        <a:xfrm>
          <a:off x="2305239" y="2478086"/>
          <a:ext cx="5807297" cy="4504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err="1" smtClean="0"/>
            <a:t>Indica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uma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classe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que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não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admite</a:t>
          </a:r>
          <a:r>
            <a:rPr lang="en-GB" sz="1200" kern="1200" dirty="0" smtClean="0"/>
            <a:t> </a:t>
          </a:r>
          <a:r>
            <a:rPr lang="en-GB" sz="1200" kern="1200" dirty="0" err="1" smtClean="0"/>
            <a:t>derivadas</a:t>
          </a:r>
          <a:r>
            <a:rPr lang="en-GB" sz="1200" kern="1200" dirty="0" smtClean="0"/>
            <a:t>.</a:t>
          </a:r>
          <a:endParaRPr lang="pt-BR" sz="1200" kern="1200" dirty="0"/>
        </a:p>
      </dsp:txBody>
      <dsp:txXfrm>
        <a:off x="2305239" y="2478086"/>
        <a:ext cx="5807297" cy="450496"/>
      </dsp:txXfrm>
    </dsp:sp>
    <dsp:sp modelId="{0A5A840B-BFFD-4ED1-9B24-8A3D334B1351}">
      <dsp:nvSpPr>
        <dsp:cNvPr id="0" name=""/>
        <dsp:cNvSpPr/>
      </dsp:nvSpPr>
      <dsp:spPr>
        <a:xfrm>
          <a:off x="2790" y="2478086"/>
          <a:ext cx="2302448" cy="450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SEALED</a:t>
          </a:r>
          <a:endParaRPr lang="pt-BR" sz="2200" kern="1200" dirty="0"/>
        </a:p>
      </dsp:txBody>
      <dsp:txXfrm>
        <a:off x="2790" y="2478086"/>
        <a:ext cx="2302448" cy="450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ECD4182-1E63-47F0-AB33-57AD45430803}" type="datetimeFigureOut">
              <a:rPr lang="en-US"/>
              <a:pPr>
                <a:defRPr/>
              </a:pPr>
              <a:t>10/18/2012</a:t>
            </a:fld>
            <a:endParaRPr lang="en-GB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en-GB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462B840-CD33-4EBD-B052-9777B12922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87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153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3CC5D7-0325-47DC-A82F-A5D823297E4B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pt-B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87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153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3CC5D7-0325-47DC-A82F-A5D823297E4B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pt-BR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18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085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669ADF-83D4-4D7C-A5CB-EA3C904829EC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136</a:t>
            </a:fld>
            <a:endParaRPr lang="pt-BR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29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096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B1911C-6C52-4C60-9E87-F1141F580EE7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137</a:t>
            </a:fld>
            <a:endParaRPr lang="pt-BR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39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1062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8A74D6-5F19-4668-A4BB-5E8EEE02C87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139</a:t>
            </a:fld>
            <a:endParaRPr lang="pt-BR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49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11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DDCAF2-23D0-4C3D-93FA-1EB7FE3DC150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175</a:t>
            </a:fld>
            <a:endParaRPr lang="pt-BR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59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1267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4B2C66-79BF-4A0F-BF0B-A45F40179B27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182</a:t>
            </a:fld>
            <a:endParaRPr lang="pt-BR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70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1370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25565E-1E31-4F25-9F25-F13DAB9DA3AD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183</a:t>
            </a:fld>
            <a:endParaRPr lang="pt-BR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270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8D8F70-F33B-414C-BF8E-F576DEF9F60D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184</a:t>
            </a:fld>
            <a:endParaRPr lang="pt-BR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13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280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A3D1FA-81D4-47D0-AB8F-7E70190BBF7A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185</a:t>
            </a:fld>
            <a:endParaRPr lang="pt-BR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86493" tIns="43247" rIns="86493" bIns="4324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/>
              <a:t>B</a:t>
            </a:r>
            <a:endParaRPr lang="en-US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44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3110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20F413-BFB3-4DE9-8EA1-11B63C9470A8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187</a:t>
            </a:fld>
            <a:endParaRPr lang="pt-B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BDBAD6-D959-41B7-BB68-EB16D0B229E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  <p:sp>
        <p:nvSpPr>
          <p:cNvPr id="428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8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5CAFFA-94E8-4DA9-B7E7-FA0291EF899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188</a:t>
            </a:fld>
            <a:endParaRPr lang="en-US" smtClean="0"/>
          </a:p>
        </p:txBody>
      </p:sp>
      <p:sp>
        <p:nvSpPr>
          <p:cNvPr id="445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5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64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3315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9FD58F3-8918-4271-9289-4C26C6DEA1F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190</a:t>
            </a:fld>
            <a:endParaRPr lang="pt-BR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D34A705-88B2-45E1-B5CE-86B2FC20999C}" type="slidenum">
              <a:rPr lang="pt-BR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192</a:t>
            </a:fld>
            <a:endParaRPr lang="pt-BR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7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7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85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352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DCD3C8-0582-420A-B76E-8B4B01312D06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194</a:t>
            </a:fld>
            <a:endParaRPr lang="pt-BR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95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3622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DB93AB-D3CD-4842-996F-3B16D116F5C5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195</a:t>
            </a:fld>
            <a:endParaRPr lang="pt-BR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372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5CE28B-1DB3-41B1-A6AF-3FE488D95A7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203</a:t>
            </a:fld>
            <a:endParaRPr lang="pt-BR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15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3827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CA9C86-1E2F-49FA-BD26-685CA409A805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204</a:t>
            </a:fld>
            <a:endParaRPr lang="pt-BR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3930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7AC048-5A0F-4086-8479-1EDE35EF986D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205</a:t>
            </a:fld>
            <a:endParaRPr lang="pt-BR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36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4032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15BA586-2F3D-41C9-BB02-9DCD5E69BF6A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206</a:t>
            </a:fld>
            <a:endParaRPr lang="pt-BR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46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4134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5AB0DE-25E0-49D4-A79B-56046DC8607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207</a:t>
            </a:fld>
            <a:endParaRPr lang="pt-B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9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/>
              <a:t>Salientar que o curso irá apresentar os ASP.NET Web Forms.</a:t>
            </a:r>
          </a:p>
        </p:txBody>
      </p:sp>
      <p:sp>
        <p:nvSpPr>
          <p:cNvPr id="41574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7F5434-6B84-4A4C-B97B-1F29EE1691A6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GB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56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423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DAF067-E148-4C7C-8EE7-F87C91C656C1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208</a:t>
            </a:fld>
            <a:endParaRPr lang="pt-BR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72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2394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E41876-CC75-44B0-AEB0-1427C2004BE7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209</a:t>
            </a:fld>
            <a:endParaRPr lang="pt-BR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2496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E16721-03EB-4633-87C9-841FA51C9F82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210</a:t>
            </a:fld>
            <a:endParaRPr lang="pt-BR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77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444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8B03F0-E254-48A1-9EC7-967073D1047A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211</a:t>
            </a:fld>
            <a:endParaRPr lang="pt-BR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87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454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5C9B90-38E3-4FEB-8787-9D2D32D28D7D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214</a:t>
            </a:fld>
            <a:endParaRPr lang="pt-BR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97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4646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887DED-3F32-4033-967B-24B0D8981E8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217</a:t>
            </a:fld>
            <a:endParaRPr lang="pt-BR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474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EA8A2B-3A00-44E3-9B69-3F737CD9CD61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220</a:t>
            </a:fld>
            <a:endParaRPr lang="pt-BR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31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/>
              <a:t>Sugere-se a instalação do Starter Kit do ASP.NET como um exemplo de site complexo que pode ser construído com as ferramentas do Visual Studio 2010.</a:t>
            </a:r>
          </a:p>
        </p:txBody>
      </p:sp>
      <p:sp>
        <p:nvSpPr>
          <p:cNvPr id="4198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7B264B-A6BA-4654-AF7A-8D2F240576D5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221</a:t>
            </a:fld>
            <a:endParaRPr lang="en-GB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18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485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4B4737-E1B7-4C50-BAF1-1ADCFAC6685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222</a:t>
            </a:fld>
            <a:endParaRPr lang="pt-BR" smtClean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28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4954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34EB67-15BD-4C58-B7CE-FD65296787F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223</a:t>
            </a:fld>
            <a:endParaRPr lang="pt-B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167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A1A3F9-9AFA-4671-8785-FA6F352146AE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pt-BR" smtClean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5CF2F8-891F-42DD-9DCC-927CA0CAE52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224</a:t>
            </a:fld>
            <a:endParaRPr lang="en-US" smtClean="0"/>
          </a:p>
        </p:txBody>
      </p:sp>
      <p:sp>
        <p:nvSpPr>
          <p:cNvPr id="463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38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3400"/>
            <a:ext cx="5483225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48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59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86493" tIns="43247" rIns="86493" bIns="4324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/>
              <a:t>G</a:t>
            </a:r>
            <a:endParaRPr lang="en-US" smtClean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86493" tIns="43247" rIns="86493" bIns="4324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/>
              <a:t>G</a:t>
            </a:r>
            <a:endParaRPr lang="en-US" smtClean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86493" tIns="43247" rIns="86493" bIns="4324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/>
              <a:t>G</a:t>
            </a:r>
            <a:endParaRPr lang="en-US" smtClean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00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20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30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1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177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FFF597-676C-4FE0-BE10-2FC672BDEA2C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pt-BR" smtClean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41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51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61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628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54886F-86CC-457B-AA90-A9AD911AFB46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237</a:t>
            </a:fld>
            <a:endParaRPr lang="pt-BR" smtClean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71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6387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50FFB6-787F-48AE-8D91-DDDC52BBCC8C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238</a:t>
            </a:fld>
            <a:endParaRPr lang="pt-BR" smtClean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82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6490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601A18-7C94-41F3-9A3C-B1EC3B03027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239</a:t>
            </a:fld>
            <a:endParaRPr lang="en-US" smtClean="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92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6592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F791F63-0349-4AE9-B97E-9D5AF51719D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241</a:t>
            </a:fld>
            <a:endParaRPr lang="en-US" smtClean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02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6694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E3A667-793C-4AC6-944B-F439A68CC932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242</a:t>
            </a:fld>
            <a:endParaRPr lang="pt-BR" smtClean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2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679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59E83A-2E2D-4A8D-9A0B-2C3F075B43B7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243</a:t>
            </a:fld>
            <a:endParaRPr lang="pt-BR" smtClean="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23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689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E34C18-C255-40F6-AC41-7CF07F924AC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244</a:t>
            </a:fld>
            <a:endParaRPr lang="pt-BR" smtClean="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33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700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49281B-89AD-42F8-98B8-A433B0FD9CE2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245</a:t>
            </a:fld>
            <a:endParaRPr lang="pt-B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21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188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3EDF5E-BED1-4608-A9E2-41D6DD8F272C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pt-BR" smtClean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43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710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A9D129-216C-4E13-9669-57E9A32340F1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246</a:t>
            </a:fld>
            <a:endParaRPr lang="pt-BR" smtClean="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53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7206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4EBA5E-E029-4C2C-9143-359EBFF9AFC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247</a:t>
            </a:fld>
            <a:endParaRPr lang="pt-BR" smtClean="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6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730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848878-6FEB-4AC0-8A16-4F85A652AF40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248</a:t>
            </a:fld>
            <a:endParaRPr lang="pt-BR" smtClean="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648057-FE1A-4D2B-821A-236E5375CEA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249</a:t>
            </a:fld>
            <a:endParaRPr lang="en-US" smtClean="0"/>
          </a:p>
        </p:txBody>
      </p:sp>
      <p:sp>
        <p:nvSpPr>
          <p:cNvPr id="487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74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sz="800" smtClean="0"/>
              <a:t>Nós podemos pensar em uma série de tecnologias de apresentação: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endParaRPr lang="en-US" sz="8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smtClean="0"/>
              <a:t>No início da sera surge o “bom  e velho” HTML: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smtClean="0"/>
              <a:t>Sem oferecer uma grande experiência ao usuário, mas um </a:t>
            </a:r>
            <a:r>
              <a:rPr lang="en-US" sz="800" b="1" smtClean="0"/>
              <a:t>GRANDE ALCANCE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smtClean="0"/>
              <a:t>Adicionado o Javascript ao HTML: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smtClean="0"/>
              <a:t>Alto custo de desenvolvimento 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b="1" smtClean="0"/>
              <a:t>Melhora a navegação, melhor customização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smtClean="0"/>
              <a:t>Podemos acrescentar a esta curva o </a:t>
            </a:r>
            <a:r>
              <a:rPr lang="en-US" sz="800" b="1" smtClean="0"/>
              <a:t>DOM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pt-BR" sz="800" smtClean="0"/>
              <a:t>Expões os elementos HTML como objetos, permitindo a manipulação de objetos gráficos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pt-BR" sz="800" smtClean="0"/>
              <a:t>Facilita o acesso via JavaScript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pt-BR" sz="800" smtClean="0"/>
              <a:t>Nem todos os browsers aceitavam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pt-BR" sz="800" b="1" smtClean="0"/>
              <a:t>XMLHTTPRequest – Mais recentemente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pt-BR" sz="800" smtClean="0"/>
              <a:t>Permite a troca de dados com o servidor através de XML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pt-BR" sz="800" smtClean="0"/>
              <a:t>Programação complexa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pt-BR" sz="800" b="1" smtClean="0"/>
              <a:t>Ajax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pt-BR" sz="800" smtClean="0"/>
              <a:t>Com o surgimento do XMLHTTPRequest e a adoção destes 3 pela maioria dos borwsers +  a necessidade do mercado, surgiu o AJAX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pt-BR" sz="800" smtClean="0"/>
              <a:t>Com ele é possível uma interação mais fácil do usuário, em uma interface mais rica e dinamica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pt-BR" sz="800" b="1" smtClean="0"/>
              <a:t>Mais flexibilidade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endParaRPr lang="en-US" sz="8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smtClean="0"/>
              <a:t>No topo da curca está o </a:t>
            </a:r>
            <a:r>
              <a:rPr lang="en-US" sz="800" b="1" smtClean="0"/>
              <a:t>WPF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smtClean="0"/>
              <a:t>WPF e a EXpressionSuite provê as ferramentas necessárias para você melhorar a experiencia do usuário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smtClean="0"/>
              <a:t>Inclui a facilidade para a interação 3D e Mídia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sz="8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sz="800" smtClean="0"/>
              <a:t>A medida que nós subimos na curva, nós adquirimos as ferramentas necessárias para aumentar o rendimento por usuário: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b="1" smtClean="0"/>
              <a:t>Turbina a facilidade de uso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b="1" smtClean="0"/>
              <a:t>Mantem o usuário por mais tempo no site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b="1" smtClean="0"/>
              <a:t>Ofereçe mais personalização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•"/>
            </a:pPr>
            <a:r>
              <a:rPr lang="en-US" sz="800" b="1" smtClean="0"/>
              <a:t>Conteúdos mais ricos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sz="800" b="1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sz="800" b="1" smtClean="0"/>
              <a:t>Portanto, precisamos estar atento ao que hoje disponível no alto da curva que é AJAX. MAs, o que é AJAX…</a:t>
            </a: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8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7514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8C3FE2-9FC9-441A-8860-07C80CF84DD6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250</a:t>
            </a:fld>
            <a:endParaRPr lang="pt-BR" smtClean="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4B3377-F2CA-4DB4-A4E3-8F6AE8932EC5}" type="datetime8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10/18/2012 11:22 AM</a:t>
            </a:fld>
            <a:endParaRPr lang="en-US" smtClean="0"/>
          </a:p>
        </p:txBody>
      </p:sp>
      <p:sp>
        <p:nvSpPr>
          <p:cNvPr id="47616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© 2005 Microsoft Corporation. All rights reserved.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This presentation is for informational purposes only. Microsoft makes no warranties, express or implied, in this summary.</a:t>
            </a:r>
          </a:p>
        </p:txBody>
      </p:sp>
      <p:sp>
        <p:nvSpPr>
          <p:cNvPr id="47616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D7E271-E5F6-4644-9330-A3D8626F691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251</a:t>
            </a:fld>
            <a:endParaRPr lang="en-US" smtClean="0"/>
          </a:p>
        </p:txBody>
      </p:sp>
      <p:sp>
        <p:nvSpPr>
          <p:cNvPr id="489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947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Lembrar de falar que Applets Java e Macromedia Flash precisam de plugins instalados, etc</a:t>
            </a: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04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771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8D2A74-F845-464A-A808-71866353C5A1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252</a:t>
            </a:fld>
            <a:endParaRPr lang="pt-BR" smtClean="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782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F7CE26-5EBE-4453-B527-7121BEF8A47E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253</a:t>
            </a:fld>
            <a:endParaRPr lang="pt-BR" smtClean="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792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1DB69-C6AF-48E9-A4E8-EA6D535A8FBB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254</a:t>
            </a:fld>
            <a:endParaRPr lang="pt-BR" smtClean="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F96FE-1150-423B-BBEB-FA9E8A361B4F}" type="datetime8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10/18/2012 11:22 AM</a:t>
            </a:fld>
            <a:endParaRPr lang="en-US" smtClean="0"/>
          </a:p>
        </p:txBody>
      </p:sp>
      <p:sp>
        <p:nvSpPr>
          <p:cNvPr id="49357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Segoe"/>
                <a:cs typeface="Arial" pitchFamily="34" charset="0"/>
              </a:rPr>
              <a:t>©2005 Microsoft Corporation. All rights reserved.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Segoe"/>
                <a:cs typeface="Arial" pitchFamily="34" charset="0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48026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E26C00-AC9A-4AA8-AC3E-27FDCC5CD92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255</a:t>
            </a:fld>
            <a:endParaRPr lang="en-US" smtClean="0"/>
          </a:p>
        </p:txBody>
      </p:sp>
      <p:sp>
        <p:nvSpPr>
          <p:cNvPr id="4935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A93F78-D894-49D1-8163-7E59CEE1D69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257</a:t>
            </a:fld>
            <a:endParaRPr lang="en-US" smtClean="0"/>
          </a:p>
        </p:txBody>
      </p:sp>
      <p:sp>
        <p:nvSpPr>
          <p:cNvPr id="494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45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56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8230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18B4CB-D8E0-4B76-ACA4-928078DADD1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262</a:t>
            </a:fld>
            <a:endParaRPr lang="en-US" smtClean="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66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833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F54920-1AFD-45C9-AC42-B042A3D3E204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268</a:t>
            </a:fld>
            <a:endParaRPr lang="pt-BR" smtClean="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Apresentar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alunos</a:t>
            </a:r>
            <a:r>
              <a:rPr lang="en-US" dirty="0" smtClean="0"/>
              <a:t> a </a:t>
            </a:r>
            <a:r>
              <a:rPr lang="en-US" dirty="0" err="1" smtClean="0"/>
              <a:t>idéia</a:t>
            </a:r>
            <a:r>
              <a:rPr lang="en-US" dirty="0" smtClean="0"/>
              <a:t> do </a:t>
            </a:r>
            <a:r>
              <a:rPr lang="en-US" dirty="0" err="1" smtClean="0"/>
              <a:t>OuterCurve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um </a:t>
            </a:r>
            <a:r>
              <a:rPr lang="en-US" dirty="0" err="1" smtClean="0"/>
              <a:t>repositório</a:t>
            </a:r>
            <a:r>
              <a:rPr lang="en-US" dirty="0" smtClean="0"/>
              <a:t> de </a:t>
            </a:r>
            <a:r>
              <a:rPr lang="en-US" dirty="0" err="1" smtClean="0"/>
              <a:t>projetos</a:t>
            </a:r>
            <a:r>
              <a:rPr lang="en-US" dirty="0" smtClean="0"/>
              <a:t> de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aberto</a:t>
            </a:r>
            <a:r>
              <a:rPr lang="en-US" dirty="0" smtClean="0"/>
              <a:t> </a:t>
            </a:r>
            <a:r>
              <a:rPr lang="en-US" dirty="0" err="1" smtClean="0"/>
              <a:t>apoiado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 Microsoft.</a:t>
            </a:r>
            <a:endParaRPr lang="en-US" dirty="0"/>
          </a:p>
        </p:txBody>
      </p:sp>
      <p:sp>
        <p:nvSpPr>
          <p:cNvPr id="484356" name="Date Placeholder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FFF4A4-6B88-45BF-B441-166C7BD01A6E}" type="datetime8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10/18/2012 11:22 AM</a:t>
            </a:fld>
            <a:endParaRPr lang="en-US" smtClean="0"/>
          </a:p>
        </p:txBody>
      </p:sp>
      <p:sp>
        <p:nvSpPr>
          <p:cNvPr id="497669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Segoe"/>
                <a:cs typeface="Arial" pitchFamily="34" charset="0"/>
              </a:rPr>
              <a:t>© 2004 Microsoft Corporation. All rights reserved.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Segoe"/>
                <a:cs typeface="Arial" pitchFamily="34" charset="0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484358" name="Slide Number Placeholder 5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30F0C4-B1EB-467C-A8F8-6EC001473C8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269</a:t>
            </a:fld>
            <a:endParaRPr lang="en-US" smtClean="0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86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853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806DC8-EC45-40DC-A61C-B8ED3ACBE876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270</a:t>
            </a:fld>
            <a:endParaRPr lang="pt-BR" smtClean="0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Overview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Introduce Extender Controls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Script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So the </a:t>
            </a:r>
            <a:r>
              <a:rPr lang="en-US" dirty="0" err="1" smtClean="0"/>
              <a:t>UpdatePanel</a:t>
            </a:r>
            <a:r>
              <a:rPr lang="en-US" dirty="0" smtClean="0"/>
              <a:t> is pretty exciting – it can </a:t>
            </a:r>
            <a:r>
              <a:rPr lang="en-US" dirty="0" err="1" smtClean="0"/>
              <a:t>AJAXify</a:t>
            </a:r>
            <a:r>
              <a:rPr lang="en-US" dirty="0" smtClean="0"/>
              <a:t> your applications without the requirement of you changing any code.  The next type of control to introduce is a set of Extender controls.  The Extender controls that ship with the Futures CTP extend existing asp.net and 3</a:t>
            </a:r>
            <a:r>
              <a:rPr lang="en-US" baseline="30000" dirty="0" smtClean="0"/>
              <a:t>rd</a:t>
            </a:r>
            <a:r>
              <a:rPr lang="en-US" dirty="0" smtClean="0"/>
              <a:t> party controls with added client-side functionality. The </a:t>
            </a:r>
            <a:r>
              <a:rPr lang="en-US" dirty="0" err="1" smtClean="0"/>
              <a:t>DragOverlayExtender</a:t>
            </a:r>
            <a:r>
              <a:rPr lang="en-US" dirty="0" smtClean="0"/>
              <a:t> control, for example, enables drag-and-drop </a:t>
            </a:r>
            <a:r>
              <a:rPr lang="en-US" dirty="0" err="1" smtClean="0"/>
              <a:t>behaviour</a:t>
            </a:r>
            <a:r>
              <a:rPr lang="en-US" dirty="0" smtClean="0"/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The AJAX Control Toolkit, which we’ll cover later, includes a multitude of extenders.  One of the most popular of those extenders is the </a:t>
            </a:r>
            <a:r>
              <a:rPr lang="en-US" dirty="0" err="1" smtClean="0"/>
              <a:t>AutoCompleteExtender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The beauty of the extender controls is there simplicity – they each only have the exact number of properties to do their task.  For example, to “extend” a textbox to do Google-Suggest like auto-complete, all you need to do is drag a </a:t>
            </a:r>
            <a:r>
              <a:rPr lang="en-US" b="1" dirty="0" err="1" smtClean="0"/>
              <a:t>ScriptLibrary</a:t>
            </a:r>
            <a:r>
              <a:rPr lang="en-US" dirty="0" smtClean="0"/>
              <a:t> onto your page, an </a:t>
            </a:r>
            <a:r>
              <a:rPr lang="en-US" b="1" dirty="0" err="1" smtClean="0"/>
              <a:t>AutoCompleteExtender</a:t>
            </a:r>
            <a:r>
              <a:rPr lang="en-US" dirty="0" smtClean="0"/>
              <a:t>, and a plain old </a:t>
            </a:r>
            <a:r>
              <a:rPr lang="en-US" b="1" dirty="0" smtClean="0"/>
              <a:t>&lt;</a:t>
            </a:r>
            <a:r>
              <a:rPr lang="en-US" b="1" dirty="0" err="1" smtClean="0"/>
              <a:t>asp:TextBox</a:t>
            </a:r>
            <a:r>
              <a:rPr lang="en-US" b="1" dirty="0" smtClean="0"/>
              <a:t>&gt; </a:t>
            </a:r>
            <a:r>
              <a:rPr lang="en-US" dirty="0" smtClean="0"/>
              <a:t>control.  On the </a:t>
            </a:r>
            <a:r>
              <a:rPr lang="en-US" dirty="0" err="1" smtClean="0"/>
              <a:t>AutoCompleteExtender</a:t>
            </a:r>
            <a:r>
              <a:rPr lang="en-US" dirty="0" smtClean="0"/>
              <a:t>, you set 4 properties: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The target control that is going to have the auto-complete UI (in this case, TextBox1)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WebService</a:t>
            </a:r>
            <a:r>
              <a:rPr lang="en-US" dirty="0" smtClean="0"/>
              <a:t> that has the method you are going to call which returns the values for the auto-complete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The method in the </a:t>
            </a:r>
            <a:r>
              <a:rPr lang="en-US" dirty="0" err="1" smtClean="0"/>
              <a:t>WebService</a:t>
            </a:r>
            <a:endParaRPr lang="en-US" dirty="0" smtClean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The number of Characters you want to start searching after – for example, if you set the </a:t>
            </a:r>
            <a:r>
              <a:rPr lang="en-US" dirty="0" err="1" smtClean="0"/>
              <a:t>MinimumPrefixLength</a:t>
            </a:r>
            <a:r>
              <a:rPr lang="en-US" dirty="0" smtClean="0"/>
              <a:t> to 4, then the auto-complete will trigger at 4 characters typed into the </a:t>
            </a:r>
            <a:r>
              <a:rPr lang="en-US" dirty="0" err="1" smtClean="0"/>
              <a:t>TextBox</a:t>
            </a: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</p:txBody>
      </p:sp>
      <p:sp>
        <p:nvSpPr>
          <p:cNvPr id="486404" name="Date Placeholder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113023-0F2F-43E9-9F7E-D0DA1E9D8F65}" type="datetime8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10/18/2012 11:22 AM</a:t>
            </a:fld>
            <a:endParaRPr lang="en-US" smtClean="0"/>
          </a:p>
        </p:txBody>
      </p:sp>
      <p:sp>
        <p:nvSpPr>
          <p:cNvPr id="499717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Segoe"/>
                <a:cs typeface="Arial" pitchFamily="34" charset="0"/>
              </a:rPr>
              <a:t>© 2004 Microsoft Corporation. All rights reserved.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Segoe"/>
                <a:cs typeface="Arial" pitchFamily="34" charset="0"/>
              </a:rPr>
              <a:t>This presentation is for informational purposes only. Microsoft makes no warranties, express or implied, in this summary.</a:t>
            </a:r>
          </a:p>
        </p:txBody>
      </p:sp>
      <p:sp>
        <p:nvSpPr>
          <p:cNvPr id="486406" name="Slide Number Placeholder 5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5FDDD5-A36A-4DF9-96E6-35CC7D0AB3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271</a:t>
            </a:fld>
            <a:endParaRPr lang="en-US" smtClean="0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07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8742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338A6E-A76A-4FF0-8D7E-3FAF8B69904A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272</a:t>
            </a:fld>
            <a:endParaRPr lang="pt-BR" smtClean="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884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F157FB-7521-4E7F-B2B6-907417AEB9DE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273</a:t>
            </a:fld>
            <a:endParaRPr lang="pt-BR" smtClean="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27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8947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CD60F4-6D29-4DAE-9CF3-2D7FABADED27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274</a:t>
            </a:fld>
            <a:endParaRPr lang="pt-BR" smtClean="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38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9050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23064B-3116-42EA-B00A-C40592DFF3FC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275</a:t>
            </a:fld>
            <a:endParaRPr lang="pt-B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52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218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9F521F0-6C91-4F5C-96CC-3125AD333AC9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pt-BR" smtClean="0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48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9152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060894-A0C6-4A94-AC10-FB7BC1F7C3E4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276</a:t>
            </a:fld>
            <a:endParaRPr lang="pt-BR" smtClean="0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58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9254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4CA842-1C5D-4E6A-8DB0-4F779B33E960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277</a:t>
            </a:fld>
            <a:endParaRPr lang="pt-BR" smtClean="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68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935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5E1C22-9009-40BC-A96E-A35629B9CEE0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278</a:t>
            </a:fld>
            <a:endParaRPr lang="pt-BR" smtClean="0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79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945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37A359-39ED-4650-B744-47B887C1B675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279</a:t>
            </a:fld>
            <a:endParaRPr lang="pt-BR" smtClean="0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89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956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70D53A-4763-42BE-BD04-2E32861B422D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280</a:t>
            </a:fld>
            <a:endParaRPr lang="pt-BR" smtClean="0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99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966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61A0A3-6E8A-46FF-8B48-9A21A8182EEB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282</a:t>
            </a:fld>
            <a:endParaRPr lang="pt-BR" smtClean="0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D8E0DC-A7D4-4566-AA51-E3F1B1F9F03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283</a:t>
            </a:fld>
            <a:endParaRPr lang="en-US" smtClean="0"/>
          </a:p>
        </p:txBody>
      </p:sp>
      <p:sp>
        <p:nvSpPr>
          <p:cNvPr id="510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09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Entenda ‘traduzir’ como extrair as informações relevantes do XML, ou decodificar.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33C436-35CF-438F-8528-BE47C21BB7C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284</a:t>
            </a:fld>
            <a:endParaRPr lang="en-US" smtClean="0"/>
          </a:p>
        </p:txBody>
      </p:sp>
      <p:sp>
        <p:nvSpPr>
          <p:cNvPr id="512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68825" cy="34274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Usuário faz requisição (Mensagens HTTP) para Servidor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Servidor faz requisição para o Web Service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Mensagens HTTP (HTML) - GET, POST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Mensagens SOAP (XML)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Web Service responde para o Servidor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Mensagens SOAP (XML)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Servidor responde (Mensagens HTTP) para o Usuário</a:t>
            </a:r>
          </a:p>
          <a:p>
            <a:pPr eaLnBrk="1" hangingPunct="1">
              <a:spcBef>
                <a:spcPct val="0"/>
              </a:spcBef>
            </a:pPr>
            <a:endParaRPr lang="pt-BR" sz="10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265FC2-E618-48ED-AA5F-8E3DB3CD11A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285</a:t>
            </a:fld>
            <a:endParaRPr lang="en-US" smtClean="0"/>
          </a:p>
        </p:txBody>
      </p:sp>
      <p:sp>
        <p:nvSpPr>
          <p:cNvPr id="513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68825" cy="34274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3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Usuário faz requisição (Mensagens HTTP) para Servidor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Servidor faz requisição para o Web Service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Mensagens HTTP (HTML) - GET, POST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Mensagens SOAP (XML)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Web Service responde para o Servidor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Mensagens SOAP (XML)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pt-BR" sz="1000" smtClean="0">
                <a:latin typeface="Verdana" pitchFamily="34" charset="0"/>
              </a:rPr>
              <a:t>Servidor responde (Mensagens HTTP) para o Usuário</a:t>
            </a:r>
          </a:p>
          <a:p>
            <a:pPr eaLnBrk="1" hangingPunct="1">
              <a:spcBef>
                <a:spcPct val="0"/>
              </a:spcBef>
            </a:pPr>
            <a:endParaRPr lang="pt-BR" sz="10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40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50074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FF07AF-CC2A-445E-A612-E4C4222CC784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286</a:t>
            </a:fld>
            <a:endParaRPr lang="pt-B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24486D-7650-4F63-A4EE-A922D203FD7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287</a:t>
            </a:fld>
            <a:endParaRPr lang="en-US" smtClean="0"/>
          </a:p>
        </p:txBody>
      </p:sp>
      <p:sp>
        <p:nvSpPr>
          <p:cNvPr id="515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50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z="1000" b="1" smtClean="0">
                <a:solidFill>
                  <a:schemeClr val="tx2"/>
                </a:solidFill>
              </a:rPr>
              <a:t>http://www.uddi.org</a:t>
            </a:r>
          </a:p>
          <a:p>
            <a:pPr eaLnBrk="1" hangingPunct="1">
              <a:spcBef>
                <a:spcPct val="0"/>
              </a:spcBef>
            </a:pPr>
            <a:r>
              <a:rPr lang="pt-BR" sz="1000" b="1" smtClean="0">
                <a:solidFill>
                  <a:schemeClr val="tx2"/>
                </a:solidFill>
              </a:rPr>
              <a:t>http://uddi.microsoft.com</a:t>
            </a:r>
          </a:p>
          <a:p>
            <a:pPr eaLnBrk="1" hangingPunct="1">
              <a:spcBef>
                <a:spcPct val="0"/>
              </a:spcBef>
            </a:pPr>
            <a:r>
              <a:rPr lang="pt-BR" sz="1000" b="1" smtClean="0">
                <a:solidFill>
                  <a:schemeClr val="tx2"/>
                </a:solidFill>
              </a:rPr>
              <a:t>http://uddi.ibm.com</a:t>
            </a:r>
          </a:p>
          <a:p>
            <a:pPr eaLnBrk="1" hangingPunct="1">
              <a:spcBef>
                <a:spcPct val="0"/>
              </a:spcBef>
            </a:pPr>
            <a:r>
              <a:rPr lang="pt-BR" sz="1000" b="1" smtClean="0">
                <a:solidFill>
                  <a:schemeClr val="tx2"/>
                </a:solidFill>
              </a:rPr>
              <a:t>http://uddi.sap.com</a:t>
            </a:r>
            <a:endParaRPr lang="en-US" sz="1000" b="1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3CB005-FC49-4621-B0BD-EB724F852F4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288</a:t>
            </a:fld>
            <a:endParaRPr lang="en-US" smtClean="0"/>
          </a:p>
        </p:txBody>
      </p:sp>
      <p:sp>
        <p:nvSpPr>
          <p:cNvPr id="516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68825" cy="34274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6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000" smtClean="0">
                <a:latin typeface="Verdana" pitchFamily="34" charset="0"/>
              </a:rPr>
              <a:t>Usuário pesquisa um Web Service em um site UDDI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000" smtClean="0">
                <a:latin typeface="Verdana" pitchFamily="34" charset="0"/>
              </a:rPr>
              <a:t>O site indica a URL de um documento DISCO ou WSDL (descreve o serviço)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000" smtClean="0">
                <a:latin typeface="Verdana" pitchFamily="34" charset="0"/>
              </a:rPr>
              <a:t>Caso seja um DISCO haverá um link para o documento WSDL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000" smtClean="0">
                <a:latin typeface="Verdana" pitchFamily="34" charset="0"/>
              </a:rPr>
              <a:t>O site indica a URL de um documento WSDL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000" smtClean="0">
                <a:latin typeface="Verdana" pitchFamily="34" charset="0"/>
              </a:rPr>
              <a:t>Através do WSDL verificamos as descrições do serviço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000" smtClean="0">
                <a:latin typeface="Verdana" pitchFamily="34" charset="0"/>
              </a:rPr>
              <a:t>Descrições no formato XML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000" smtClean="0">
                <a:latin typeface="Verdana" pitchFamily="34" charset="0"/>
              </a:rPr>
              <a:t>Com base nas descrições dos serviços são feitas as requisições (GET, POST ou SOAP)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000" smtClean="0">
                <a:latin typeface="Verdana" pitchFamily="34" charset="0"/>
              </a:rPr>
              <a:t>E o Web Service responde (SOAP)</a:t>
            </a: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88FF28-5A38-4458-9866-45AD9410B4A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289</a:t>
            </a:fld>
            <a:endParaRPr lang="en-US" smtClean="0"/>
          </a:p>
        </p:txBody>
      </p:sp>
      <p:sp>
        <p:nvSpPr>
          <p:cNvPr id="517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37DD2C-A18C-41AE-96C0-6FE661A0F75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290</a:t>
            </a:fld>
            <a:endParaRPr lang="en-US" smtClean="0"/>
          </a:p>
        </p:txBody>
      </p:sp>
      <p:sp>
        <p:nvSpPr>
          <p:cNvPr id="518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8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spcBef>
                <a:spcPct val="0"/>
              </a:spcBef>
            </a:pPr>
            <a:r>
              <a:rPr lang="pt-BR" smtClean="0">
                <a:latin typeface="Verdana" pitchFamily="34" charset="0"/>
                <a:cs typeface="Times New Roman" pitchFamily="18" charset="0"/>
              </a:rPr>
              <a:t>Quando uma página asp.net (.aspx) é requisitada:</a:t>
            </a:r>
          </a:p>
          <a:p>
            <a:pPr algn="just" eaLnBrk="1" hangingPunct="1">
              <a:spcBef>
                <a:spcPct val="0"/>
              </a:spcBef>
              <a:buFontTx/>
              <a:buChar char="•"/>
            </a:pPr>
            <a:r>
              <a:rPr lang="pt-BR" smtClean="0">
                <a:latin typeface="Verdana" pitchFamily="34" charset="0"/>
                <a:cs typeface="Times New Roman" pitchFamily="18" charset="0"/>
              </a:rPr>
              <a:t>O servidor IIS identifica a extensão da página</a:t>
            </a:r>
          </a:p>
          <a:p>
            <a:pPr algn="just" eaLnBrk="1" hangingPunct="1">
              <a:spcBef>
                <a:spcPct val="0"/>
              </a:spcBef>
              <a:buFontTx/>
              <a:buChar char="•"/>
            </a:pPr>
            <a:r>
              <a:rPr lang="pt-BR" smtClean="0">
                <a:latin typeface="Verdana" pitchFamily="34" charset="0"/>
                <a:cs typeface="Times New Roman" pitchFamily="18" charset="0"/>
              </a:rPr>
              <a:t>Se for uma asp.net application (.aspx, .asmx, .ascx, etc), a requisição  é passada para os serviços e processos do ASP.Net tratá-las</a:t>
            </a:r>
          </a:p>
          <a:p>
            <a:pPr algn="just" eaLnBrk="1" hangingPunct="1">
              <a:spcBef>
                <a:spcPct val="0"/>
              </a:spcBef>
              <a:buFontTx/>
              <a:buChar char="•"/>
            </a:pPr>
            <a:r>
              <a:rPr lang="pt-BR" smtClean="0">
                <a:latin typeface="Verdana" pitchFamily="34" charset="0"/>
                <a:cs typeface="Times New Roman" pitchFamily="18" charset="0"/>
              </a:rPr>
              <a:t>O Asp.Net em conjunto com o Framework, ficará responsável por compilar sua aplicação de IL para código nativo, gerar o HTML de resposta, armazenar o estado das páginas, gerenciar as sessões, etc.</a:t>
            </a:r>
          </a:p>
          <a:p>
            <a:pPr algn="just" eaLnBrk="1" hangingPunct="1">
              <a:spcBef>
                <a:spcPct val="0"/>
              </a:spcBef>
              <a:buFontTx/>
              <a:buChar char="•"/>
            </a:pPr>
            <a:endParaRPr lang="pt-BR" smtClean="0">
              <a:latin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91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50586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E6CFB9-B30C-44E4-A43B-95FD57910702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296</a:t>
            </a:fld>
            <a:endParaRPr lang="pt-B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99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2666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83CA55-8615-46F4-A861-68C1CC59540B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pt-B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97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164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9142B0-C31F-46F6-B8F1-ACB8A4032C8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pt-B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3276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6245B6-3676-4227-8D58-890CA992B477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pt-B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20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2870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C63072-2DD3-4B0D-9D67-53E87EC467FC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pt-B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30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297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3AAAB5-4653-4866-A9A3-4A63C86BF16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pt-B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92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/>
              <a:t>Salientar que o tipo Web Application Project será o mais utilizado.</a:t>
            </a:r>
          </a:p>
        </p:txBody>
      </p:sp>
      <p:sp>
        <p:nvSpPr>
          <p:cNvPr id="4259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280160-9EC1-412A-B8CE-4510375510A5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GB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71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3382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658861-4AAD-4E9C-9218-6C29F1EB5051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pt-B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348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0394BD-77D2-4584-9E90-426BCBFEDD6A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pt-B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91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3587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A9A672-ECC1-46FF-BB23-C106D1B7C1E4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pt-B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02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3690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18A9FF-C124-4B1A-B9DD-05CB5CE50134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pt-B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12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3792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4E9B22-0EA9-4D9B-9297-9FBD4BFA06A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22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3894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303E35-74D4-4E8A-8774-C3AFE669DC62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pt-B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07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174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FACE41-2847-4B6C-9EB2-493286BEAFF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pt-B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32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399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3410C2-4915-4BE3-AF10-911C86AC5007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pt-B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43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409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FAB4E9-C19A-48A0-8C0C-D339BFB9B29D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pt-B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53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/>
              <a:t>Em C#, as cláusulas “case” são executas seqüencialmente a partir de onde ocorreu o casamento de padão até encontrar um “break”.</a:t>
            </a:r>
          </a:p>
        </p:txBody>
      </p:sp>
      <p:sp>
        <p:nvSpPr>
          <p:cNvPr id="3420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0E76C0-3BD8-480F-8309-8CC298202D57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pt-B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63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430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274E16-206D-4214-87AB-8F1E0D7F136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pt-B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73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4406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5D011C-6562-44B5-B34A-8D4BA5DE21B1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pt-B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450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444DE8-AEF6-42B3-A5F2-5664A3FCB73D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pt-B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94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461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A379BA0-BD7E-466A-B269-0137473E7EAB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pt-B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04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4714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3B5D87-3561-4795-86B8-8FD6F1C82CF2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pt-B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14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4816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B6F9A3-E85C-4C20-B13D-CB82747AC5D8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pt-B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4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491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B164EC-A3CC-41C6-91E5-A5B4735E89E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pt-B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38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205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913698-BF41-4EF9-B7E2-B93D12670F31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pt-B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4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491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B164EC-A3CC-41C6-91E5-A5B4735E89E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pt-B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4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491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B164EC-A3CC-41C6-91E5-A5B4735E89E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pt-B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35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502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32A7FE-788B-43B7-9A28-7DD05E682114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pt-B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35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502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32A7FE-788B-43B7-9A28-7DD05E682114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pt-BR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35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502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32A7FE-788B-43B7-9A28-7DD05E682114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pt-B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45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512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31C03B-448D-4B5C-997B-CDE93083E6DC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pt-B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55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5226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9E70AA-B9EE-4378-A0BE-D97D56175E6C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pt-B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65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532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5A4BAD-9CE8-4C10-A576-9412C7BBEB68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pt-B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553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D07E6D-DCB3-40A4-8F14-606310B7CF1F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pt-BR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6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5635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2199F5-4FA0-47AB-BFF7-57ABD9CFEFC2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pt-B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48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2154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8623FC-C7A7-43D0-8559-7D7109948D08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pt-B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06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573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206991-8D47-4C2E-8A96-B2254AF07179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pt-B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17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584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C00AAA-E7FC-45D1-A7D9-4E96CC12DF47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pt-BR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7A49D2-A1CC-45C9-9A33-74BC64FD58D8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CAA5A1B-3B95-43A2-ACF0-138ACAFB6E6D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73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37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ED4FBAB-78EC-4DC9-895E-ABF522034624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74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47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A palavra-chave </a:t>
            </a:r>
            <a:r>
              <a:rPr lang="pt-BR" b="1" smtClean="0">
                <a:latin typeface="Arial" pitchFamily="34" charset="0"/>
              </a:rPr>
              <a:t>public</a:t>
            </a:r>
            <a:r>
              <a:rPr lang="pt-BR" smtClean="0">
                <a:latin typeface="Arial" pitchFamily="34" charset="0"/>
              </a:rPr>
              <a:t> permite o acesso de fora da classe a elementos definidos internamente.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A palavra-chave </a:t>
            </a:r>
            <a:r>
              <a:rPr lang="pt-BR" b="1" smtClean="0">
                <a:latin typeface="Arial" pitchFamily="34" charset="0"/>
              </a:rPr>
              <a:t>private</a:t>
            </a:r>
            <a:r>
              <a:rPr lang="pt-BR" smtClean="0">
                <a:latin typeface="Arial" pitchFamily="34" charset="0"/>
              </a:rPr>
              <a:t> somente permite o acesso a elementos definidos dentro da própria classe.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A  palavra-chave </a:t>
            </a:r>
            <a:r>
              <a:rPr lang="pt-BR" b="1" smtClean="0">
                <a:latin typeface="Arial" pitchFamily="34" charset="0"/>
              </a:rPr>
              <a:t>internal </a:t>
            </a:r>
            <a:r>
              <a:rPr lang="pt-BR" smtClean="0">
                <a:latin typeface="Arial" pitchFamily="34" charset="0"/>
              </a:rPr>
              <a:t>permite que a classe seja acessível apenas dentro do projeto atual.</a:t>
            </a:r>
            <a:endParaRPr lang="pt-BR" b="1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C6D85C7-67EE-4D3F-991E-B74A20DDE172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75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58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030288-8C13-42F5-9E22-6D51BD447151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76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68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93A2863-1BD0-4D87-8938-E77BEA590089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77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78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22E49A8-CC05-4BE8-8C75-CA5584A589F7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78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8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Atributos numéricos não inicializados possuem o valor padrão zero.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Propriedades de leitura são definidas com a palavra-chave </a:t>
            </a:r>
            <a:r>
              <a:rPr lang="pt-BR" b="1" smtClean="0">
                <a:latin typeface="Arial" pitchFamily="34" charset="0"/>
              </a:rPr>
              <a:t>get</a:t>
            </a:r>
            <a:r>
              <a:rPr lang="pt-BR" smtClean="0">
                <a:latin typeface="Arial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Propriedades de escrita são definidas com a palavra-chave </a:t>
            </a:r>
            <a:r>
              <a:rPr lang="pt-BR" b="1" smtClean="0">
                <a:latin typeface="Arial" pitchFamily="34" charset="0"/>
              </a:rPr>
              <a:t>set</a:t>
            </a:r>
            <a:r>
              <a:rPr lang="pt-BR" smtClean="0">
                <a:latin typeface="Arial" pitchFamily="34" charset="0"/>
              </a:rPr>
              <a:t>.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1516B83-C7E4-44F8-AE47-56DD88FBDF71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79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99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Construtores não possuem tipo de retorno.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O nome de um construtor deve ser o nome da própria classe.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Um construtor pode ou não possuir parâmetros.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58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2256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5A279A-D63B-4939-85FA-6BBCB4AC7CA8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pt-BR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A913B4-548A-4237-9C99-8D50484C9D6E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80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09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Construtores não possuem tipo de retorno.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O nome de um construtor deve ser o nome da própria classe.</a:t>
            </a:r>
          </a:p>
          <a:p>
            <a:pPr eaLnBrk="1" hangingPunct="1">
              <a:spcBef>
                <a:spcPct val="0"/>
              </a:spcBef>
            </a:pPr>
            <a:r>
              <a:rPr lang="pt-BR" smtClean="0">
                <a:latin typeface="Arial" pitchFamily="34" charset="0"/>
              </a:rPr>
              <a:t>Um construtor pode ou não possuir parâmetros.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19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686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918B9C-8B26-402F-AD5A-D8367B622EF2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pt-BR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26290E7-EED2-44C3-A117-2C9DD838C590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82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29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7836B3C-A8B0-4E4A-91E7-040B44C51DDA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84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40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A5A2EA5-6A64-48B5-9F58-C726C8CD0D28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85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50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287BA2-585F-4459-924C-44E9DBF3EAC5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86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60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02D4FF9-9260-4ACC-85AE-9AF30318C91F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87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70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9F56045-00CF-4718-928C-183B1E7CEF3F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88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81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A16B96A-5986-4D3C-BB60-4A600AC3F8E4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89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01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3768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899270-4658-4632-9C83-A6F66CC91C5B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pt-B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68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235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E8D211-1537-4631-BA35-5A9F5A984228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pt-BR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E2B6284-1598-4BD3-910B-C97B4D0D805D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91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1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2151FAC-D15F-49A4-AA4F-9F75DE568CF5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92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21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F61B23-32D1-4A59-B6D9-00504C0203F9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93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32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42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809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8D16DA-1BB0-420F-8128-3062C04FC8E4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pt-BR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52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8195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E2E80D-6C9D-4497-8FDF-DA7077FAC383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pt-BR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829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659170-2785-489C-8599-B12847B754FE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pt-BR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73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42A887-2A36-4DD8-A2E2-F35AD37E3FD8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pt-BR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8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8502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B6F39C-709D-42F6-8DB7-06CC5BD6BC40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pt-BR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855EDC1-3E42-4A3E-A9AA-386E50D62C7E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399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8936387-D2F3-493F-9124-BFC169665957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400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38263" y="914400"/>
            <a:ext cx="4181475" cy="31353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03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6163" y="4352925"/>
            <a:ext cx="4770437" cy="34782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246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0C7D5B-90DD-4D40-A8C3-08C1FBB31E5C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pt-BR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64F1E64-CC00-4019-9BC8-8D6736DC0A0C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401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14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2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02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D090C0C-F8A4-4364-9158-B499ED7D92C5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3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03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2D108CB-FCD7-4B09-AAF6-F27824F1BB52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35F41ED-1B3E-4B81-9EFD-25AC3BE4B4B0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404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44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5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05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57C9CD5-A674-469F-A125-2CDD7C0E4937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6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06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5B4780-09FC-4A18-9B36-9258F4FE7EB1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7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07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19EF4CE-E37D-41CC-B364-37A1A9FE3209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6BDDBD-285E-4A7D-8AB0-ADFAB4C9B15D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99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408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F8B88D-146D-4E6B-9F59-BD4D48C632E1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100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409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6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973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582471-2E18-4BA9-8C4C-653DAFFAE7F2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pt-B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89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256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3B1084-BDBE-4F64-B4B1-1A0A4896F3A2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pt-BR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7634F22-B756-40A6-A69B-CC56A7C6869D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102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411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38263" y="914400"/>
            <a:ext cx="4181475" cy="31353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1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6163" y="4352925"/>
            <a:ext cx="4770437" cy="34782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2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12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D16DE4F-F039-443B-BEEB-E87FC7886370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103</a:t>
            </a:fld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3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13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5A124E-9B4E-4717-97DD-94BB4384B83F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104</a:t>
            </a:fld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47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014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5CD873-EFC6-4A17-82F5-ACF287262F0A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pt-BR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57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024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8630A2-1322-469B-A59E-8FBF24040FE8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pt-BR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67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0346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297D14-4278-4827-A989-B14B22C55B36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pt-BR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77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044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6F758E-3BBE-4674-8862-5281981C6171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pt-BR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B891D4-737F-4CDA-9EF1-F4E2EDF1DFFD}" type="slidenum">
              <a:rPr lang="pt-BR" smtClean="0"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117</a:t>
            </a:fld>
            <a:endParaRPr lang="pt-BR" smtClean="0">
              <a:latin typeface="Arial" pitchFamily="34" charset="0"/>
            </a:endParaRPr>
          </a:p>
        </p:txBody>
      </p:sp>
      <p:sp>
        <p:nvSpPr>
          <p:cNvPr id="418819" name="Shap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8820" name="Shap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latin typeface="Arial" pitchFamily="34" charset="0"/>
            </a:endParaRPr>
          </a:p>
        </p:txBody>
      </p:sp>
      <p:sp>
        <p:nvSpPr>
          <p:cNvPr id="418821" name="Shap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3763029-A13D-4CE5-8F5C-9D8E989AC6D1}" type="slidenum">
              <a:rPr lang="pt-BR" sz="1200">
                <a:latin typeface="Calibri" pitchFamily="34" charset="0"/>
              </a:rPr>
              <a:pPr algn="r"/>
              <a:t>117</a:t>
            </a:fld>
            <a:endParaRPr lang="pt-B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065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BDE248-0FA0-4340-85EC-F3956A4E8E39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134</a:t>
            </a:fld>
            <a:endParaRPr lang="pt-BR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08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0755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7500F6-A295-4714-AB43-04FE222EB668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135</a:t>
            </a:fld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821363" y="593725"/>
            <a:ext cx="3025775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r>
              <a:rPr lang="pt-BR" sz="3500" b="1" dirty="0">
                <a:solidFill>
                  <a:prstClr val="white"/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Proposta de Patrocínio</a:t>
            </a:r>
            <a:endParaRPr lang="pt-BR" sz="3500" dirty="0">
              <a:solidFill>
                <a:prstClr val="white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821363" y="593725"/>
            <a:ext cx="3025775" cy="2246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821363" y="593725"/>
            <a:ext cx="3025775" cy="2246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821363" y="593725"/>
            <a:ext cx="3025775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endParaRPr lang="pt-BR" sz="3500" b="1" dirty="0">
              <a:solidFill>
                <a:prstClr val="white"/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  <a:p>
            <a:pPr algn="r">
              <a:defRPr/>
            </a:pPr>
            <a:r>
              <a:rPr lang="pt-BR" sz="3500" b="1" dirty="0">
                <a:solidFill>
                  <a:prstClr val="white"/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Proposta de Patrocínio</a:t>
            </a:r>
            <a:endParaRPr lang="pt-BR" sz="3500" dirty="0">
              <a:solidFill>
                <a:prstClr val="white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9B59C2FA-C3AF-4BB4-8F77-0C5702E162E7}" type="datetimeFigureOut">
              <a:rPr lang="pt-BR">
                <a:latin typeface="Arial" charset="0"/>
                <a:cs typeface="Arial" charset="0"/>
              </a:rPr>
              <a:pPr>
                <a:defRPr/>
              </a:pPr>
              <a:t>18/10/2012</a:t>
            </a:fld>
            <a:endParaRPr lang="pt-BR"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pt-BR"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AE2003D0-956F-48B5-BE11-53103707D486}" type="slidenum">
              <a:rPr lang="pt-BR">
                <a:latin typeface="Arial" charset="0"/>
                <a:cs typeface="Arial" charset="0"/>
              </a:rPr>
              <a:pPr>
                <a:defRPr/>
              </a:pPr>
              <a:t>‹#›</a:t>
            </a:fld>
            <a:endParaRPr lang="pt-BR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0562F87F-9B5B-4CC6-B01B-9349179F4543}" type="datetimeFigureOut">
              <a:rPr lang="pt-BR">
                <a:latin typeface="Arial" charset="0"/>
                <a:cs typeface="Arial" charset="0"/>
              </a:rPr>
              <a:pPr>
                <a:defRPr/>
              </a:pPr>
              <a:t>18/10/2012</a:t>
            </a:fld>
            <a:endParaRPr lang="pt-BR"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pt-BR">
              <a:latin typeface="Arial" charset="0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DFE96607-F1B6-4EDD-9A3E-58B46BE56955}" type="slidenum">
              <a:rPr lang="pt-BR">
                <a:latin typeface="Arial" charset="0"/>
                <a:cs typeface="Arial" charset="0"/>
              </a:rPr>
              <a:pPr>
                <a:defRPr/>
              </a:pPr>
              <a:t>‹#›</a:t>
            </a:fld>
            <a:endParaRPr lang="pt-BR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ED4AB013-B987-408C-B4F9-8F67A4246F2F}" type="datetimeFigureOut">
              <a:rPr lang="pt-BR">
                <a:latin typeface="Arial" charset="0"/>
                <a:cs typeface="Arial" charset="0"/>
              </a:rPr>
              <a:pPr>
                <a:defRPr/>
              </a:pPr>
              <a:t>18/10/2012</a:t>
            </a:fld>
            <a:endParaRPr lang="pt-BR">
              <a:latin typeface="Arial" charset="0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pt-BR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23ED56A8-3D6A-4B2F-8841-62FCB41CCFE0}" type="slidenum">
              <a:rPr lang="pt-BR">
                <a:latin typeface="Arial" charset="0"/>
                <a:cs typeface="Arial" charset="0"/>
              </a:rPr>
              <a:pPr>
                <a:defRPr/>
              </a:pPr>
              <a:t>‹#›</a:t>
            </a:fld>
            <a:endParaRPr lang="pt-BR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óp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357158" y="320040"/>
            <a:ext cx="8043890" cy="8991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u="none">
                <a:solidFill>
                  <a:srgbClr val="0070C0"/>
                </a:solidFill>
              </a:defRPr>
            </a:lvl1pPr>
            <a:extLst/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57158" y="1371600"/>
            <a:ext cx="8043890" cy="5084136"/>
          </a:xfrm>
          <a:prstGeom prst="rect">
            <a:avLst/>
          </a:prstGeom>
        </p:spPr>
        <p:txBody>
          <a:bodyPr/>
          <a:lstStyle>
            <a:lvl1pPr>
              <a:defRPr u="none">
                <a:latin typeface="Arial" pitchFamily="34" charset="0"/>
                <a:cs typeface="Arial" pitchFamily="34" charset="0"/>
              </a:defRPr>
            </a:lvl1pPr>
            <a:lvl2pPr>
              <a:defRPr u="none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u="none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u="none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u="none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extLst/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/>
          <a:lstStyle>
            <a:lvl1pPr>
              <a:defRPr u="none">
                <a:solidFill>
                  <a:prstClr val="black"/>
                </a:solidFill>
              </a:defRPr>
            </a:lvl1pPr>
            <a:extLst/>
          </a:lstStyle>
          <a:p>
            <a:pPr>
              <a:defRPr/>
            </a:pPr>
            <a:fld id="{75CFC146-A7D9-461E-B590-5E1B8DA7C1F3}" type="datetimeFigureOut">
              <a:rPr lang="en-US">
                <a:latin typeface="Arial" charset="0"/>
                <a:cs typeface="Arial" charset="0"/>
              </a:rPr>
              <a:pPr>
                <a:defRPr/>
              </a:pPr>
              <a:t>10/18/2012</a:t>
            </a:fld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 u="none">
                <a:solidFill>
                  <a:prstClr val="black"/>
                </a:solidFill>
              </a:defRPr>
            </a:lvl1pPr>
            <a:extLst/>
          </a:lstStyle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251575" y="6556375"/>
            <a:ext cx="588963" cy="228600"/>
          </a:xfrm>
          <a:prstGeom prst="rect">
            <a:avLst/>
          </a:prstGeom>
        </p:spPr>
        <p:txBody>
          <a:bodyPr/>
          <a:lstStyle>
            <a:lvl1pPr>
              <a:defRPr u="none">
                <a:solidFill>
                  <a:prstClr val="black"/>
                </a:solidFill>
              </a:defRPr>
            </a:lvl1pPr>
            <a:extLst/>
          </a:lstStyle>
          <a:p>
            <a:pPr>
              <a:defRPr/>
            </a:pPr>
            <a:fld id="{CF9820D0-1F90-46D0-9681-F64086CB5F5B}" type="slidenum">
              <a:rPr lang="en-US">
                <a:latin typeface="Arial" charset="0"/>
                <a:cs typeface="Arial" charset="0"/>
              </a:rPr>
              <a:pPr>
                <a:defRPr/>
              </a:pPr>
              <a:t>‹#›</a:t>
            </a:fld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0"/>
            <a:ext cx="7773988" cy="7413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8788" y="992188"/>
            <a:ext cx="7751762" cy="438626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9B59C2FA-C3AF-4BB4-8F77-0C5702E162E7}" type="datetimeFigureOut">
              <a:rPr lang="pt-BR"/>
              <a:pPr>
                <a:defRPr/>
              </a:pPr>
              <a:t>18/10/2012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AE2003D0-956F-48B5-BE11-53103707D48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0562F87F-9B5B-4CC6-B01B-9349179F4543}" type="datetimeFigureOut">
              <a:rPr lang="pt-BR"/>
              <a:pPr>
                <a:defRPr/>
              </a:pPr>
              <a:t>18/10/2012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DFE96607-F1B6-4EDD-9A3E-58B46BE569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ED4AB013-B987-408C-B4F9-8F67A4246F2F}" type="datetimeFigureOut">
              <a:rPr lang="pt-BR"/>
              <a:pPr>
                <a:defRPr/>
              </a:pPr>
              <a:t>18/10/2012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23ED56A8-3D6A-4B2F-8841-62FCB41CCFE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óp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357158" y="320040"/>
            <a:ext cx="8043890" cy="8991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u="none">
                <a:solidFill>
                  <a:srgbClr val="0070C0"/>
                </a:solidFill>
              </a:defRPr>
            </a:lvl1pPr>
            <a:extLst/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57158" y="1371600"/>
            <a:ext cx="8043890" cy="5084136"/>
          </a:xfrm>
          <a:prstGeom prst="rect">
            <a:avLst/>
          </a:prstGeom>
        </p:spPr>
        <p:txBody>
          <a:bodyPr/>
          <a:lstStyle>
            <a:lvl1pPr>
              <a:defRPr u="none">
                <a:latin typeface="Arial" pitchFamily="34" charset="0"/>
                <a:cs typeface="Arial" pitchFamily="34" charset="0"/>
              </a:defRPr>
            </a:lvl1pPr>
            <a:lvl2pPr>
              <a:defRPr u="none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u="none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u="none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u="none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extLst/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/>
          <a:lstStyle>
            <a:lvl1pPr>
              <a:defRPr u="none">
                <a:solidFill>
                  <a:prstClr val="black"/>
                </a:solidFill>
              </a:defRPr>
            </a:lvl1pPr>
            <a:extLst/>
          </a:lstStyle>
          <a:p>
            <a:pPr>
              <a:defRPr/>
            </a:pPr>
            <a:fld id="{75CFC146-A7D9-461E-B590-5E1B8DA7C1F3}" type="datetimeFigureOut">
              <a:rPr lang="en-US"/>
              <a:pPr>
                <a:defRPr/>
              </a:pPr>
              <a:t>10/18/2012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 u="none">
                <a:solidFill>
                  <a:prstClr val="black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251575" y="6556375"/>
            <a:ext cx="588963" cy="228600"/>
          </a:xfrm>
          <a:prstGeom prst="rect">
            <a:avLst/>
          </a:prstGeom>
        </p:spPr>
        <p:txBody>
          <a:bodyPr/>
          <a:lstStyle>
            <a:lvl1pPr>
              <a:defRPr u="none">
                <a:solidFill>
                  <a:prstClr val="black"/>
                </a:solidFill>
              </a:defRPr>
            </a:lvl1pPr>
            <a:extLst/>
          </a:lstStyle>
          <a:p>
            <a:pPr>
              <a:defRPr/>
            </a:pPr>
            <a:fld id="{CF9820D0-1F90-46D0-9681-F64086CB5F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0"/>
            <a:ext cx="7773988" cy="7413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8788" y="992188"/>
            <a:ext cx="7751762" cy="438626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C:\Users\wdias\Documents\S2B\apresentacao\logo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6040438"/>
            <a:ext cx="1676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4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71C69-8F7A-4666-84F6-DB52E5332D56}" type="datetimeFigureOut">
              <a:rPr lang="en-US"/>
              <a:pPr>
                <a:defRPr/>
              </a:pPr>
              <a:t>10/18/2012</a:t>
            </a:fld>
            <a:endParaRPr lang="en-US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F0703-D24C-4ACA-AB0D-332D8A62EA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wdias\Documents\S2B\apresentacao\logo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6040438"/>
            <a:ext cx="1676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8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E6E9D-A5EC-484B-8D49-0E7C7A83AA92}" type="datetimeFigureOut">
              <a:rPr lang="en-US"/>
              <a:pPr>
                <a:defRPr/>
              </a:pPr>
              <a:t>10/18/2012</a:t>
            </a:fld>
            <a:endParaRPr lang="en-US"/>
          </a:p>
        </p:txBody>
      </p:sp>
      <p:sp>
        <p:nvSpPr>
          <p:cNvPr id="9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86398-5351-4854-9AEA-BA45E7A83C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Z:\03 - ATIVIDADES CI - GERAL\Comunicação\Logotipos\S2B²\S2B²_azul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7950" y="6096000"/>
            <a:ext cx="735013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 descr="Z:\03 - ATIVIDADES CI - GERAL\Comunicação\Logotipos\CI\Versão atual\Microsoft Innovation Center- Logo.png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32588" y="6505575"/>
            <a:ext cx="11763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 userDrawn="1"/>
        </p:nvCxnSpPr>
        <p:spPr>
          <a:xfrm>
            <a:off x="820738" y="6272213"/>
            <a:ext cx="8072437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6" descr="Z:\03 - ATIVIDADES CI - GERAL\Comunicação\Logotipos\PUCRS\Brasão PUCRS - Original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604250" y="6326188"/>
            <a:ext cx="2492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7" descr="Z:\03 - ATIVIDADES CI - GERAL\Comunicação\Logotipos\Inovapuc\Aplicação Original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97825" y="6326188"/>
            <a:ext cx="4873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5580063" y="173038"/>
            <a:ext cx="3384550" cy="3817937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prstClr val="white"/>
              </a:solidFill>
            </a:endParaRPr>
          </a:p>
        </p:txBody>
      </p:sp>
      <p:pic>
        <p:nvPicPr>
          <p:cNvPr id="2051" name="Picture 7" descr="Z:\03 - ATIVIDADES CI - GERAL\Comunicação\Imagens para Artes\Microsoft\edu_colo1_6115_cmyk.tif"/>
          <p:cNvPicPr>
            <a:picLocks noChangeAspect="1" noChangeArrowheads="1"/>
          </p:cNvPicPr>
          <p:nvPr userDrawn="1"/>
        </p:nvPicPr>
        <p:blipFill>
          <a:blip r:embed="rId4" cstate="print"/>
          <a:srcRect t="23691"/>
          <a:stretch>
            <a:fillRect/>
          </a:stretch>
        </p:blipFill>
        <p:spPr bwMode="auto">
          <a:xfrm>
            <a:off x="3929063" y="4133850"/>
            <a:ext cx="5014912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179388" y="4133850"/>
            <a:ext cx="3600450" cy="2546350"/>
          </a:xfrm>
          <a:prstGeom prst="rect">
            <a:avLst/>
          </a:prstGeom>
          <a:solidFill>
            <a:srgbClr val="8CC6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79388" y="173038"/>
            <a:ext cx="5256212" cy="3817937"/>
          </a:xfrm>
          <a:prstGeom prst="rect">
            <a:avLst/>
          </a:prstGeom>
          <a:solidFill>
            <a:srgbClr val="640EB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50825" y="317500"/>
            <a:ext cx="3384550" cy="1846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800" b="1" dirty="0" err="1">
                <a:solidFill>
                  <a:prstClr val="white"/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Students</a:t>
            </a:r>
            <a:r>
              <a:rPr lang="pt-BR" sz="4800" b="1" dirty="0">
                <a:solidFill>
                  <a:prstClr val="white"/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pt-BR" sz="4800" b="1" dirty="0">
                <a:solidFill>
                  <a:prstClr val="white"/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</a:br>
            <a:r>
              <a:rPr lang="pt-BR" sz="4800" b="1" dirty="0">
                <a:solidFill>
                  <a:prstClr val="white"/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to Business </a:t>
            </a:r>
          </a:p>
          <a:p>
            <a:pPr>
              <a:defRPr/>
            </a:pPr>
            <a:r>
              <a:rPr lang="pt-BR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[BEGINNER]</a:t>
            </a:r>
          </a:p>
        </p:txBody>
      </p:sp>
      <p:pic>
        <p:nvPicPr>
          <p:cNvPr id="2055" name="Picture 16" descr="S2B²_branco.png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325" y="4710113"/>
            <a:ext cx="23495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Z:\03 - ATIVIDADES CI - GERAL\Comunicação\Logotipos\S2B²\S2B²_azul.png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7950" y="6096000"/>
            <a:ext cx="735013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 descr="Z:\03 - ATIVIDADES CI - GERAL\Comunicação\Logotipos\CI\Versão atual\Microsoft Innovation Center- Logo.png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32588" y="6505575"/>
            <a:ext cx="11763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 userDrawn="1"/>
        </p:nvCxnSpPr>
        <p:spPr>
          <a:xfrm>
            <a:off x="820738" y="6272213"/>
            <a:ext cx="8072437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6" descr="Z:\03 - ATIVIDADES CI - GERAL\Comunicação\Logotipos\PUCRS\Brasão PUCRS - Original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604250" y="6326188"/>
            <a:ext cx="2492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7" descr="Z:\03 - ATIVIDADES CI - GERAL\Comunicação\Logotipos\Inovapuc\Aplicação Original.png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997825" y="6326188"/>
            <a:ext cx="4873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18.w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8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9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://ajax.codeplex.com/" TargetMode="External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42" Type="http://schemas.openxmlformats.org/officeDocument/2006/relationships/image" Target="../media/image86.png"/><Relationship Id="rId47" Type="http://schemas.openxmlformats.org/officeDocument/2006/relationships/image" Target="../media/image91.png"/><Relationship Id="rId50" Type="http://schemas.openxmlformats.org/officeDocument/2006/relationships/image" Target="../media/image94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46" Type="http://schemas.openxmlformats.org/officeDocument/2006/relationships/image" Target="../media/image90.png"/><Relationship Id="rId2" Type="http://schemas.openxmlformats.org/officeDocument/2006/relationships/notesSlide" Target="../notesSlides/notesSlide17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41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49" Type="http://schemas.openxmlformats.org/officeDocument/2006/relationships/image" Target="../media/image93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4" Type="http://schemas.openxmlformats.org/officeDocument/2006/relationships/image" Target="../media/image88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43" Type="http://schemas.openxmlformats.org/officeDocument/2006/relationships/image" Target="../media/image87.png"/><Relationship Id="rId48" Type="http://schemas.openxmlformats.org/officeDocument/2006/relationships/image" Target="../media/image92.png"/><Relationship Id="rId8" Type="http://schemas.openxmlformats.org/officeDocument/2006/relationships/image" Target="../media/image52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hyperlink" Target="http://uddi.xml.org/" TargetMode="External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2608" y="1268760"/>
            <a:ext cx="3563888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3600" dirty="0" smtClean="0">
                <a:solidFill>
                  <a:prstClr val="white"/>
                </a:solidFill>
                <a:latin typeface="Calibri"/>
                <a:cs typeface="Arial" charset="0"/>
              </a:rPr>
              <a:t>Desenvolvimento de </a:t>
            </a:r>
          </a:p>
          <a:p>
            <a:pPr algn="ctr">
              <a:defRPr/>
            </a:pPr>
            <a:r>
              <a:rPr lang="pt-BR" sz="3600" dirty="0" smtClean="0">
                <a:solidFill>
                  <a:prstClr val="white"/>
                </a:solidFill>
                <a:latin typeface="Calibri"/>
                <a:cs typeface="Arial" charset="0"/>
              </a:rPr>
              <a:t>Sistemas</a:t>
            </a:r>
            <a:endParaRPr lang="pt-BR" sz="3600" dirty="0">
              <a:solidFill>
                <a:prstClr val="white"/>
              </a:solidFill>
              <a:latin typeface="Calibri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Código </a:t>
            </a:r>
            <a:r>
              <a:rPr lang="pt-BR" dirty="0" err="1" smtClean="0"/>
              <a:t>managed</a:t>
            </a:r>
            <a:r>
              <a:rPr lang="pt-BR" dirty="0" smtClean="0"/>
              <a:t> X </a:t>
            </a:r>
            <a:r>
              <a:rPr lang="pt-BR" dirty="0" err="1" smtClean="0"/>
              <a:t>unmanaged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err="1" smtClean="0"/>
              <a:t>Managed</a:t>
            </a:r>
            <a:endParaRPr lang="pt-BR" dirty="0" smtClean="0"/>
          </a:p>
          <a:p>
            <a:pPr lvl="1"/>
            <a:r>
              <a:rPr lang="pt-BR" dirty="0" smtClean="0"/>
              <a:t>Código Fonte</a:t>
            </a:r>
          </a:p>
          <a:p>
            <a:pPr lvl="1"/>
            <a:r>
              <a:rPr lang="pt-BR" dirty="0" smtClean="0"/>
              <a:t>Compilador</a:t>
            </a:r>
          </a:p>
          <a:p>
            <a:pPr lvl="1"/>
            <a:r>
              <a:rPr lang="pt-BR" dirty="0" smtClean="0"/>
              <a:t>Código Intermediário (IL): .DLL ou .EXE</a:t>
            </a:r>
          </a:p>
          <a:p>
            <a:pPr lvl="1"/>
            <a:r>
              <a:rPr lang="pt-BR" dirty="0" smtClean="0"/>
              <a:t>Requer o ambiente CLR para executar</a:t>
            </a:r>
          </a:p>
          <a:p>
            <a:pPr lvl="1"/>
            <a:r>
              <a:rPr lang="pt-BR" dirty="0" smtClean="0"/>
              <a:t>Código de Máquina (Binário)</a:t>
            </a:r>
          </a:p>
          <a:p>
            <a:pPr lvl="1"/>
            <a:endParaRPr lang="pt-BR" dirty="0" smtClean="0"/>
          </a:p>
          <a:p>
            <a:r>
              <a:rPr lang="pt-BR" dirty="0" err="1" smtClean="0"/>
              <a:t>Unmanaged</a:t>
            </a:r>
            <a:endParaRPr lang="pt-BR" dirty="0" smtClean="0"/>
          </a:p>
          <a:p>
            <a:pPr lvl="1"/>
            <a:r>
              <a:rPr lang="pt-BR" dirty="0" smtClean="0"/>
              <a:t>Código Fonte</a:t>
            </a:r>
          </a:p>
          <a:p>
            <a:pPr lvl="1"/>
            <a:r>
              <a:rPr lang="pt-BR" dirty="0" smtClean="0"/>
              <a:t>Compilador</a:t>
            </a:r>
          </a:p>
          <a:p>
            <a:pPr lvl="1"/>
            <a:r>
              <a:rPr lang="pt-BR" dirty="0" smtClean="0"/>
              <a:t>Código de Máquina (Binário)</a:t>
            </a:r>
          </a:p>
          <a:p>
            <a:pPr lvl="1"/>
            <a:r>
              <a:rPr lang="pt-BR" dirty="0" smtClean="0"/>
              <a:t>NÃO requer o ambiente CLR para executar</a:t>
            </a:r>
          </a:p>
          <a:p>
            <a:pPr lvl="1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Polimorfismo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684213" y="1628775"/>
            <a:ext cx="8143875" cy="3786188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65000"/>
            </a:pPr>
            <a:r>
              <a:rPr lang="en-US" sz="2400">
                <a:latin typeface="Consolas" pitchFamily="49" charset="0"/>
              </a:rPr>
              <a:t>interface IMinhaInterface {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en-US" sz="2400">
                <a:latin typeface="Consolas" pitchFamily="49" charset="0"/>
              </a:rPr>
              <a:t>     …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en-US" sz="2400">
                <a:latin typeface="Consolas" pitchFamily="49" charset="0"/>
              </a:rPr>
              <a:t>}</a:t>
            </a:r>
          </a:p>
          <a:p>
            <a:pPr marL="279400" indent="-279400">
              <a:buClr>
                <a:schemeClr val="bg1"/>
              </a:buClr>
              <a:buSzPct val="65000"/>
            </a:pPr>
            <a:endParaRPr lang="en-US" sz="2400">
              <a:latin typeface="Consolas" pitchFamily="49" charset="0"/>
            </a:endParaRP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en-US" sz="2400">
                <a:latin typeface="Consolas" pitchFamily="49" charset="0"/>
              </a:rPr>
              <a:t>public class Classe : IMinhaInterface {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en-US" sz="2400">
                <a:latin typeface="Consolas" pitchFamily="49" charset="0"/>
              </a:rPr>
              <a:t>     …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en-US" sz="2400">
                <a:latin typeface="Consolas" pitchFamily="49" charset="0"/>
              </a:rPr>
              <a:t>}</a:t>
            </a:r>
          </a:p>
          <a:p>
            <a:pPr marL="279400" indent="-279400">
              <a:buClr>
                <a:schemeClr val="bg1"/>
              </a:buClr>
              <a:buSzPct val="65000"/>
            </a:pPr>
            <a:endParaRPr lang="en-US" sz="2400">
              <a:latin typeface="Consolas" pitchFamily="49" charset="0"/>
            </a:endParaRP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en-US" sz="2400">
                <a:latin typeface="Consolas" pitchFamily="49" charset="0"/>
              </a:rPr>
              <a:t>MinhaInterface obj;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en-US" sz="2400">
                <a:latin typeface="Consolas" pitchFamily="49" charset="0"/>
              </a:rPr>
              <a:t>obj = new Classe();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05</a:t>
            </a:r>
            <a:endParaRPr lang="pt-BR" dirty="0"/>
          </a:p>
        </p:txBody>
      </p:sp>
      <p:sp>
        <p:nvSpPr>
          <p:cNvPr id="100355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Interfaces do Framework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No </a:t>
            </a:r>
            <a:r>
              <a:rPr lang="en-GB" dirty="0" err="1" smtClean="0"/>
              <a:t>ambiente</a:t>
            </a:r>
            <a:r>
              <a:rPr lang="en-GB" dirty="0" smtClean="0"/>
              <a:t> .NET </a:t>
            </a:r>
            <a:r>
              <a:rPr lang="en-GB" dirty="0" err="1" smtClean="0"/>
              <a:t>temos</a:t>
            </a:r>
            <a:r>
              <a:rPr lang="en-GB" dirty="0" smtClean="0"/>
              <a:t> </a:t>
            </a:r>
            <a:r>
              <a:rPr lang="en-GB" dirty="0" err="1" smtClean="0"/>
              <a:t>uma</a:t>
            </a:r>
            <a:r>
              <a:rPr lang="en-GB" dirty="0" smtClean="0"/>
              <a:t> </a:t>
            </a:r>
            <a:r>
              <a:rPr lang="en-GB" dirty="0" err="1" smtClean="0"/>
              <a:t>grande</a:t>
            </a:r>
            <a:r>
              <a:rPr lang="en-GB" dirty="0" smtClean="0"/>
              <a:t> </a:t>
            </a:r>
            <a:r>
              <a:rPr lang="en-GB" dirty="0" err="1" smtClean="0"/>
              <a:t>quantidade</a:t>
            </a:r>
            <a:r>
              <a:rPr lang="en-GB" dirty="0" smtClean="0"/>
              <a:t> de interfaces </a:t>
            </a:r>
            <a:r>
              <a:rPr lang="en-GB" dirty="0" err="1" smtClean="0"/>
              <a:t>pré-definidas</a:t>
            </a:r>
            <a:r>
              <a:rPr lang="en-GB" dirty="0" smtClean="0"/>
              <a:t>. </a:t>
            </a:r>
            <a:r>
              <a:rPr lang="en-GB" dirty="0" err="1" smtClean="0"/>
              <a:t>Por</a:t>
            </a:r>
            <a:r>
              <a:rPr lang="en-GB" dirty="0" smtClean="0"/>
              <a:t> </a:t>
            </a:r>
            <a:r>
              <a:rPr lang="en-GB" dirty="0" err="1" smtClean="0"/>
              <a:t>exemplo</a:t>
            </a:r>
            <a:r>
              <a:rPr lang="en-GB" dirty="0" smtClean="0"/>
              <a:t>:</a:t>
            </a:r>
          </a:p>
          <a:p>
            <a:pPr lvl="2"/>
            <a:r>
              <a:rPr lang="en-GB" dirty="0" err="1" smtClean="0"/>
              <a:t>IComparable</a:t>
            </a:r>
            <a:r>
              <a:rPr lang="en-GB" dirty="0" smtClean="0"/>
              <a:t> e </a:t>
            </a:r>
            <a:r>
              <a:rPr lang="en-GB" dirty="0" err="1" smtClean="0"/>
              <a:t>IComparer</a:t>
            </a:r>
            <a:r>
              <a:rPr lang="en-GB" dirty="0" smtClean="0"/>
              <a:t> </a:t>
            </a:r>
            <a:r>
              <a:rPr lang="en-GB" dirty="0" err="1" smtClean="0"/>
              <a:t>para</a:t>
            </a:r>
            <a:r>
              <a:rPr lang="en-GB" dirty="0" smtClean="0"/>
              <a:t> a </a:t>
            </a:r>
            <a:r>
              <a:rPr lang="en-GB" dirty="0" err="1" smtClean="0"/>
              <a:t>ordenação</a:t>
            </a:r>
            <a:r>
              <a:rPr lang="en-GB" dirty="0" smtClean="0"/>
              <a:t> de </a:t>
            </a:r>
            <a:r>
              <a:rPr lang="en-GB" dirty="0" err="1" smtClean="0"/>
              <a:t>objetos</a:t>
            </a:r>
            <a:r>
              <a:rPr lang="en-GB" dirty="0" smtClean="0"/>
              <a:t>.</a:t>
            </a:r>
          </a:p>
          <a:p>
            <a:pPr lvl="2"/>
            <a:r>
              <a:rPr lang="en-GB" dirty="0" err="1" smtClean="0"/>
              <a:t>IEnumerable</a:t>
            </a:r>
            <a:r>
              <a:rPr lang="en-GB" dirty="0" smtClean="0"/>
              <a:t> e </a:t>
            </a:r>
            <a:r>
              <a:rPr lang="en-GB" dirty="0" err="1" smtClean="0"/>
              <a:t>IEnumerator</a:t>
            </a:r>
            <a:r>
              <a:rPr lang="en-GB" dirty="0" smtClean="0"/>
              <a:t> </a:t>
            </a:r>
            <a:r>
              <a:rPr lang="en-GB" dirty="0" err="1" smtClean="0"/>
              <a:t>para</a:t>
            </a:r>
            <a:r>
              <a:rPr lang="en-GB" dirty="0" smtClean="0"/>
              <a:t> </a:t>
            </a:r>
            <a:r>
              <a:rPr lang="en-GB" dirty="0" err="1" smtClean="0"/>
              <a:t>implementar</a:t>
            </a:r>
            <a:r>
              <a:rPr lang="en-GB" dirty="0" smtClean="0"/>
              <a:t> a </a:t>
            </a:r>
            <a:r>
              <a:rPr lang="en-GB" dirty="0" err="1" smtClean="0"/>
              <a:t>operação</a:t>
            </a:r>
            <a:r>
              <a:rPr lang="en-GB" dirty="0" smtClean="0"/>
              <a:t> </a:t>
            </a:r>
            <a:r>
              <a:rPr lang="en-GB" dirty="0" err="1" smtClean="0"/>
              <a:t>foreach</a:t>
            </a:r>
            <a:r>
              <a:rPr lang="en-GB" dirty="0" smtClean="0"/>
              <a:t>.</a:t>
            </a:r>
          </a:p>
          <a:p>
            <a:pPr lvl="2"/>
            <a:r>
              <a:rPr lang="en-GB" dirty="0" err="1" smtClean="0"/>
              <a:t>ICloneable</a:t>
            </a:r>
            <a:r>
              <a:rPr lang="en-GB" dirty="0" smtClean="0"/>
              <a:t> </a:t>
            </a:r>
            <a:r>
              <a:rPr lang="en-GB" dirty="0" err="1" smtClean="0"/>
              <a:t>para</a:t>
            </a:r>
            <a:r>
              <a:rPr lang="en-GB" dirty="0" smtClean="0"/>
              <a:t> </a:t>
            </a:r>
            <a:r>
              <a:rPr lang="en-GB" dirty="0" err="1" smtClean="0"/>
              <a:t>permitir</a:t>
            </a:r>
            <a:r>
              <a:rPr lang="en-GB" dirty="0" smtClean="0"/>
              <a:t> a </a:t>
            </a:r>
            <a:r>
              <a:rPr lang="en-GB" dirty="0" err="1" smtClean="0"/>
              <a:t>criação</a:t>
            </a:r>
            <a:r>
              <a:rPr lang="en-GB" dirty="0" smtClean="0"/>
              <a:t> de </a:t>
            </a:r>
            <a:r>
              <a:rPr lang="en-GB" dirty="0" err="1" smtClean="0"/>
              <a:t>cópia</a:t>
            </a:r>
            <a:r>
              <a:rPr lang="en-GB" dirty="0" smtClean="0"/>
              <a:t> de </a:t>
            </a:r>
            <a:r>
              <a:rPr lang="en-GB" dirty="0" err="1" smtClean="0"/>
              <a:t>objetos</a:t>
            </a:r>
            <a:endParaRPr lang="en-GB" dirty="0" smtClean="0"/>
          </a:p>
          <a:p>
            <a:pPr lvl="2"/>
            <a:r>
              <a:rPr lang="en-GB" dirty="0" err="1" smtClean="0"/>
              <a:t>IFormattable</a:t>
            </a:r>
            <a:r>
              <a:rPr lang="en-GB" dirty="0" smtClean="0"/>
              <a:t> </a:t>
            </a:r>
            <a:r>
              <a:rPr lang="en-GB" dirty="0" err="1" smtClean="0"/>
              <a:t>para</a:t>
            </a:r>
            <a:r>
              <a:rPr lang="en-GB" dirty="0" smtClean="0"/>
              <a:t> </a:t>
            </a:r>
            <a:r>
              <a:rPr lang="en-GB" dirty="0" err="1" smtClean="0"/>
              <a:t>definir</a:t>
            </a:r>
            <a:r>
              <a:rPr lang="en-GB" dirty="0" smtClean="0"/>
              <a:t> </a:t>
            </a:r>
            <a:r>
              <a:rPr lang="en-GB" dirty="0" err="1" smtClean="0"/>
              <a:t>cadeias</a:t>
            </a:r>
            <a:r>
              <a:rPr lang="en-GB" dirty="0" smtClean="0"/>
              <a:t> de </a:t>
            </a:r>
            <a:r>
              <a:rPr lang="en-GB" dirty="0" err="1" smtClean="0"/>
              <a:t>caracteres</a:t>
            </a:r>
            <a:r>
              <a:rPr lang="en-GB" dirty="0" smtClean="0"/>
              <a:t> </a:t>
            </a:r>
            <a:r>
              <a:rPr lang="en-GB" dirty="0" err="1" smtClean="0"/>
              <a:t>formatadas</a:t>
            </a:r>
            <a:r>
              <a:rPr lang="en-GB" dirty="0" smtClean="0"/>
              <a:t>.</a:t>
            </a:r>
          </a:p>
          <a:p>
            <a:pPr lvl="2"/>
            <a:r>
              <a:rPr lang="en-GB" dirty="0" err="1" smtClean="0"/>
              <a:t>IDataErrorInfo</a:t>
            </a:r>
            <a:r>
              <a:rPr lang="en-GB" dirty="0" smtClean="0"/>
              <a:t> </a:t>
            </a:r>
            <a:r>
              <a:rPr lang="en-GB" dirty="0" err="1" smtClean="0"/>
              <a:t>para</a:t>
            </a:r>
            <a:r>
              <a:rPr lang="en-GB" dirty="0" smtClean="0"/>
              <a:t> </a:t>
            </a:r>
            <a:r>
              <a:rPr lang="en-GB" dirty="0" err="1" smtClean="0"/>
              <a:t>associar</a:t>
            </a:r>
            <a:r>
              <a:rPr lang="en-GB" dirty="0" smtClean="0"/>
              <a:t> </a:t>
            </a:r>
            <a:r>
              <a:rPr lang="en-GB" dirty="0" err="1" smtClean="0"/>
              <a:t>mensagens</a:t>
            </a:r>
            <a:r>
              <a:rPr lang="en-GB" dirty="0" smtClean="0"/>
              <a:t> de </a:t>
            </a:r>
            <a:r>
              <a:rPr lang="en-GB" dirty="0" err="1" smtClean="0"/>
              <a:t>erros</a:t>
            </a:r>
            <a:r>
              <a:rPr lang="en-GB" dirty="0" smtClean="0"/>
              <a:t> a </a:t>
            </a:r>
            <a:r>
              <a:rPr lang="en-GB" dirty="0" err="1" smtClean="0"/>
              <a:t>uma</a:t>
            </a:r>
            <a:r>
              <a:rPr lang="en-GB" dirty="0" smtClean="0"/>
              <a:t> </a:t>
            </a:r>
            <a:r>
              <a:rPr lang="en-GB" dirty="0" err="1" smtClean="0"/>
              <a:t>classe</a:t>
            </a:r>
            <a:r>
              <a:rPr lang="en-GB" dirty="0" smtClean="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Interfaces do Framework</a:t>
            </a:r>
            <a:endParaRPr lang="en-US" smtClean="0"/>
          </a:p>
        </p:txBody>
      </p:sp>
      <p:sp>
        <p:nvSpPr>
          <p:cNvPr id="11571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IComparable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Interface para comparação de valores segundo alguma ordem parcial</a:t>
            </a:r>
          </a:p>
          <a:p>
            <a:pPr lvl="1"/>
            <a:r>
              <a:rPr lang="pt-BR" dirty="0" smtClean="0"/>
              <a:t>Define o método </a:t>
            </a:r>
            <a:r>
              <a:rPr lang="pt-BR" dirty="0" err="1" smtClean="0"/>
              <a:t>CompareTo</a:t>
            </a:r>
            <a:r>
              <a:rPr lang="pt-BR" dirty="0" smtClean="0"/>
              <a:t>() que deve retornar um valor inteiro com o resultado da comparação</a:t>
            </a:r>
          </a:p>
          <a:p>
            <a:pPr lvl="2"/>
            <a:r>
              <a:rPr lang="pt-BR" dirty="0" smtClean="0"/>
              <a:t>Menor que zero – se a instância atual é menor que o valor do parâmetro</a:t>
            </a:r>
          </a:p>
          <a:p>
            <a:pPr lvl="2"/>
            <a:r>
              <a:rPr lang="pt-BR" dirty="0" smtClean="0"/>
              <a:t>Zero – se a instância atual é igual ao valor do parâmetro</a:t>
            </a:r>
          </a:p>
          <a:p>
            <a:pPr lvl="2"/>
            <a:r>
              <a:rPr lang="pt-BR" dirty="0" smtClean="0"/>
              <a:t>Maior que zero – se a instância atual é maior que o valor do parâmetro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Interfaces do Framework</a:t>
            </a:r>
            <a:endParaRPr lang="en-US" smtClean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err="1" smtClean="0"/>
              <a:t>IComparer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Permite diferentes algoritmos de comparação de valores</a:t>
            </a:r>
          </a:p>
          <a:p>
            <a:pPr lvl="1"/>
            <a:r>
              <a:rPr lang="pt-BR" dirty="0" smtClean="0"/>
              <a:t>Define o método Compare() que recebe dois objetos e deve retornar um valor inteiro com o resultado da comparação</a:t>
            </a:r>
          </a:p>
          <a:p>
            <a:pPr lvl="2"/>
            <a:r>
              <a:rPr lang="pt-BR" dirty="0" smtClean="0"/>
              <a:t>Menor que zero – se o primeiro objeto for menor que o segundo objeto, de acordo com o algoritmo implementado</a:t>
            </a:r>
          </a:p>
          <a:p>
            <a:pPr lvl="2"/>
            <a:r>
              <a:rPr lang="pt-BR" dirty="0" smtClean="0"/>
              <a:t>Zero – se os objetos forem iguais</a:t>
            </a:r>
          </a:p>
          <a:p>
            <a:pPr lvl="2"/>
            <a:r>
              <a:rPr lang="pt-BR" dirty="0" smtClean="0"/>
              <a:t>Maior que zero – se o primeiro objeto for maior que o segundo objeto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06</a:t>
            </a:r>
            <a:endParaRPr lang="pt-BR" dirty="0"/>
          </a:p>
        </p:txBody>
      </p:sp>
      <p:sp>
        <p:nvSpPr>
          <p:cNvPr id="104451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Estruturas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Estruturas são tipos por valor, que podem conter:</a:t>
            </a:r>
          </a:p>
          <a:p>
            <a:pPr lvl="1"/>
            <a:r>
              <a:rPr lang="pt-BR" dirty="0" smtClean="0"/>
              <a:t>Um construtor </a:t>
            </a:r>
          </a:p>
          <a:p>
            <a:pPr lvl="1"/>
            <a:r>
              <a:rPr lang="pt-BR" dirty="0" smtClean="0"/>
              <a:t>Constantes </a:t>
            </a:r>
          </a:p>
          <a:p>
            <a:pPr lvl="1"/>
            <a:r>
              <a:rPr lang="pt-BR" dirty="0" smtClean="0"/>
              <a:t>Atributos </a:t>
            </a:r>
          </a:p>
          <a:p>
            <a:pPr lvl="1"/>
            <a:r>
              <a:rPr lang="pt-BR" dirty="0" smtClean="0"/>
              <a:t>Métodos</a:t>
            </a:r>
          </a:p>
          <a:p>
            <a:pPr lvl="1"/>
            <a:r>
              <a:rPr lang="pt-BR" dirty="0" smtClean="0"/>
              <a:t>Propriedades</a:t>
            </a:r>
          </a:p>
          <a:p>
            <a:r>
              <a:rPr lang="pt-BR" dirty="0" smtClean="0"/>
              <a:t>Uso recomendado para representar objetos leves e/ou que eventualmente podem constituir </a:t>
            </a:r>
            <a:r>
              <a:rPr lang="pt-BR" dirty="0" err="1" smtClean="0"/>
              <a:t>arrays</a:t>
            </a:r>
            <a:r>
              <a:rPr lang="pt-BR" dirty="0" smtClean="0"/>
              <a:t> de grande dimensão.</a:t>
            </a:r>
          </a:p>
          <a:p>
            <a:r>
              <a:rPr lang="pt-BR" dirty="0" smtClean="0"/>
              <a:t>Não podem ser herdados, porem podem implementar Interfaces.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Estruturas</a:t>
            </a:r>
          </a:p>
        </p:txBody>
      </p:sp>
      <p:sp>
        <p:nvSpPr>
          <p:cNvPr id="11981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Exemplo de uma estrutura:</a:t>
            </a:r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611188" y="2132856"/>
            <a:ext cx="8286750" cy="39186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Circulo {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private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_raio;		// </a:t>
            </a: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Atributo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public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double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Circunferencia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	// Propriedade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   {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get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{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2 * _raio *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Math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.PI; } }	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			// Regra específica para retornar  um valor</a:t>
            </a: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.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public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Circulo(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raio)	// Construtor com um argumento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   {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this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._raio = raio; }	// Atribuição do valor do argumento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}					// para o atributo do objeto.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// Instancia de uma estrutura.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Circulo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meuCirculo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new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Circulo(10);	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// Imprime o valor de uma propriedade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 err="1" smtClean="0"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 smtClean="0"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600" b="1" dirty="0" err="1" smtClean="0">
                <a:latin typeface="Courier New" pitchFamily="49" charset="0"/>
                <a:cs typeface="Courier New" pitchFamily="49" charset="0"/>
              </a:rPr>
              <a:t>meuCirculo</a:t>
            </a: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 smtClean="0">
                <a:latin typeface="Courier New" pitchFamily="49" charset="0"/>
                <a:cs typeface="Courier New" pitchFamily="49" charset="0"/>
              </a:rPr>
              <a:t>Circunferencia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Estruturas</a:t>
            </a:r>
          </a:p>
        </p:txBody>
      </p:sp>
      <p:sp>
        <p:nvSpPr>
          <p:cNvPr id="12083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Exemplo de sobrecarga de métodos: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39750" y="2276475"/>
            <a:ext cx="8358188" cy="44291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... Dentro da mesma estrutura do exemplo anterior: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public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DiminuirRaio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(){	// Método simples sem argumentos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(_raio &gt; 1)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       _raio--;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public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DiminuirRaio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valor){//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Overload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do método anterior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(_raio - valor &gt; 1)		// com um argumento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       _raio -= valor;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... Dentro do evento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Page_Load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meuCirculo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DiminuirRaio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();	// Chamando o método sem argumentos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meuCirculo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DiminuirRaio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(2);	// Chamando o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overload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				// do método anterior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400" dirty="0" smtClean="0"/>
              <a:t>Coleções</a:t>
            </a:r>
            <a:r>
              <a:rPr lang="pt-BR" dirty="0" smtClean="0"/>
              <a:t/>
            </a:r>
            <a:br>
              <a:rPr lang="pt-BR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Código </a:t>
            </a:r>
            <a:r>
              <a:rPr lang="pt-BR" dirty="0" err="1" smtClean="0"/>
              <a:t>managed</a:t>
            </a:r>
            <a:r>
              <a:rPr lang="pt-BR" dirty="0" smtClean="0"/>
              <a:t> X </a:t>
            </a:r>
            <a:r>
              <a:rPr lang="pt-BR" dirty="0" err="1" smtClean="0"/>
              <a:t>unmanaged</a:t>
            </a:r>
            <a:endParaRPr lang="pt-BR" dirty="0"/>
          </a:p>
        </p:txBody>
      </p:sp>
      <p:pic>
        <p:nvPicPr>
          <p:cNvPr id="1026" name="Picture 2" descr="Managed code within a larger archite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29097"/>
            <a:ext cx="4968552" cy="45585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Coleções</a:t>
            </a:r>
          </a:p>
        </p:txBody>
      </p:sp>
      <p:sp>
        <p:nvSpPr>
          <p:cNvPr id="122883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Uma ferramenta básica que deve estar presente na caixa de ferramenta de qualquer desenvolvedor</a:t>
            </a:r>
          </a:p>
          <a:p>
            <a:r>
              <a:rPr lang="pt-BR" dirty="0" smtClean="0"/>
              <a:t>São classes usadas para agrupar e gerenciar objetos relacionados e que permitem armazenar, buscar e interagir com estes objetos</a:t>
            </a:r>
          </a:p>
          <a:p>
            <a:r>
              <a:rPr lang="pt-BR" dirty="0" smtClean="0"/>
              <a:t>As </a:t>
            </a:r>
            <a:r>
              <a:rPr lang="pt-BR" dirty="0" err="1" smtClean="0"/>
              <a:t>Collections</a:t>
            </a:r>
            <a:r>
              <a:rPr lang="pt-BR" dirty="0" smtClean="0"/>
              <a:t> possuem mais funcionalidades do que um </a:t>
            </a:r>
            <a:r>
              <a:rPr lang="pt-BR" dirty="0" err="1" smtClean="0"/>
              <a:t>array</a:t>
            </a:r>
            <a:r>
              <a:rPr lang="pt-BR" dirty="0" smtClean="0"/>
              <a:t>, facilitando sua utilização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Coleções</a:t>
            </a:r>
          </a:p>
        </p:txBody>
      </p:sp>
      <p:sp>
        <p:nvSpPr>
          <p:cNvPr id="123907" name="Rectangle 6"/>
          <p:cNvSpPr>
            <a:spLocks noGrp="1" noChangeArrowheads="1"/>
          </p:cNvSpPr>
          <p:nvPr>
            <p:ph idx="1"/>
          </p:nvPr>
        </p:nvSpPr>
        <p:spPr>
          <a:xfrm>
            <a:off x="685800" y="1600201"/>
            <a:ext cx="8229600" cy="1900808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O </a:t>
            </a:r>
            <a:r>
              <a:rPr lang="pt-BR" dirty="0" err="1" smtClean="0"/>
              <a:t>namespace</a:t>
            </a:r>
            <a:r>
              <a:rPr lang="pt-BR" dirty="0" smtClean="0"/>
              <a:t> System.</a:t>
            </a:r>
            <a:r>
              <a:rPr lang="pt-BR" dirty="0" err="1" smtClean="0"/>
              <a:t>Collections</a:t>
            </a:r>
            <a:r>
              <a:rPr lang="pt-BR" dirty="0" smtClean="0"/>
              <a:t> contém diversos tipos de </a:t>
            </a:r>
            <a:r>
              <a:rPr lang="pt-BR" dirty="0" err="1" smtClean="0"/>
              <a:t>collections</a:t>
            </a:r>
            <a:r>
              <a:rPr lang="pt-BR" dirty="0" smtClean="0"/>
              <a:t>. Estas </a:t>
            </a:r>
            <a:r>
              <a:rPr lang="pt-BR" dirty="0" err="1" smtClean="0"/>
              <a:t>collections</a:t>
            </a:r>
            <a:r>
              <a:rPr lang="pt-BR" dirty="0" smtClean="0"/>
              <a:t> são responsáveis por agrupar e organizar grandes quantidades de dados</a:t>
            </a:r>
          </a:p>
        </p:txBody>
      </p:sp>
      <p:graphicFrame>
        <p:nvGraphicFramePr>
          <p:cNvPr id="6147" name="Table 3"/>
          <p:cNvGraphicFramePr>
            <a:graphicFrameLocks noGrp="1"/>
          </p:cNvGraphicFramePr>
          <p:nvPr/>
        </p:nvGraphicFramePr>
        <p:xfrm>
          <a:off x="1115616" y="3424380"/>
          <a:ext cx="7572428" cy="302895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tblPr>
              <a:tblGrid>
                <a:gridCol w="1415384"/>
                <a:gridCol w="6157044"/>
              </a:tblGrid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0" lang="pt-BR" sz="1800" b="1" i="0" u="none" strike="noStrike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Nome</a:t>
                      </a:r>
                      <a:endParaRPr lang="pt-BR" dirty="0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0" lang="pt-BR" sz="1800" b="1" i="0" u="none" strike="noStrike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Descrição</a:t>
                      </a:r>
                      <a:endParaRPr lang="pt-BR" dirty="0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6715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0" lang="pt-BR" sz="1800" b="0" i="0" u="none" strike="noStrike" baseline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ArrayList</a:t>
                      </a:r>
                      <a:endParaRPr lang="pt-BR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0" lang="pt-BR" sz="1800" b="0" i="0" u="none" strike="noStrik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Uma simples coleção de objetos </a:t>
                      </a:r>
                      <a:r>
                        <a:rPr kumimoji="0" lang="pt-BR" sz="1800" b="0" i="0" u="none" strike="noStrik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redimensionável</a:t>
                      </a:r>
                      <a:r>
                        <a:rPr kumimoji="0" lang="pt-BR" sz="1800" b="0" i="0" u="none" strike="noStrik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 e baseada em </a:t>
                      </a:r>
                      <a:r>
                        <a:rPr kumimoji="0" lang="pt-BR" sz="1800" b="0" i="0" u="none" strike="noStrik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index</a:t>
                      </a:r>
                      <a:r>
                        <a:rPr kumimoji="0" lang="pt-BR" sz="1800" b="0" i="0" u="none" strike="noStrik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pt-BR" dirty="0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0" lang="pt-BR" sz="1800" b="0" i="0" u="none" strike="noStrike" baseline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SortedList</a:t>
                      </a:r>
                      <a:endParaRPr lang="pt-BR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0" lang="pt-BR" sz="1800" b="0" i="0" u="none" strike="noStrik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Uma coleção de pares nome/valor </a:t>
                      </a:r>
                      <a:r>
                        <a:rPr kumimoji="0" lang="pt-BR" sz="1800" b="0" i="0" u="none" strike="noStrik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ordenada por chave.</a:t>
                      </a:r>
                      <a:endParaRPr lang="pt-BR" dirty="0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0" lang="pt-BR" sz="1800" b="0" i="0" u="none" strike="noStrike" baseline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Queue</a:t>
                      </a:r>
                      <a:endParaRPr lang="pt-BR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0" lang="pt-BR" sz="1800" b="0" i="0" u="none" strike="noStrike" baseline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Uma coleção de objetos First-in, First-out.</a:t>
                      </a:r>
                      <a:endParaRPr lang="pt-BR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0" lang="pt-BR" sz="1800" b="0" i="0" u="none" strike="noStrike" baseline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Stack</a:t>
                      </a:r>
                      <a:endParaRPr lang="pt-BR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kumimoji="0" lang="pt-BR" sz="1800" b="0" i="0" u="none" strike="noStrik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Uma coleção de objetos </a:t>
                      </a:r>
                      <a:r>
                        <a:rPr kumimoji="0" lang="pt-BR" sz="1800" b="0" i="0" u="none" strike="noStrik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Last-in</a:t>
                      </a:r>
                      <a:r>
                        <a:rPr kumimoji="0" lang="pt-BR" sz="1800" b="0" i="0" u="none" strike="noStrik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kumimoji="0" lang="pt-BR" sz="1800" b="0" i="0" u="none" strike="noStrike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First-out</a:t>
                      </a:r>
                      <a:r>
                        <a:rPr kumimoji="0" lang="pt-BR" sz="1800" b="0" i="0" u="none" strike="noStrik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effectLst/>
                          <a:latin typeface="Calibri"/>
                        </a:rPr>
                        <a:t>.</a:t>
                      </a:r>
                      <a:endParaRPr lang="pt-BR" dirty="0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genéricos</a:t>
            </a:r>
            <a:endParaRPr lang="en-US" dirty="0" smtClean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Genéricos são construções do sistema de tipos do .NET Framework que permitem a construção de novos tipos com flexibilidade de tipagem</a:t>
            </a:r>
          </a:p>
          <a:p>
            <a:r>
              <a:rPr lang="pt-BR" smtClean="0"/>
              <a:t>Introduzem o conceito de tipos parametrizados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genéricos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Pode ser aplicado em:</a:t>
            </a:r>
          </a:p>
          <a:p>
            <a:pPr lvl="1"/>
            <a:r>
              <a:rPr lang="pt-BR" dirty="0" smtClean="0"/>
              <a:t>Classes</a:t>
            </a:r>
          </a:p>
          <a:p>
            <a:pPr lvl="1"/>
            <a:r>
              <a:rPr lang="pt-BR" dirty="0" smtClean="0"/>
              <a:t>Interfaces</a:t>
            </a:r>
          </a:p>
          <a:p>
            <a:pPr lvl="1"/>
            <a:r>
              <a:rPr lang="pt-BR" dirty="0" smtClean="0"/>
              <a:t>Métodos</a:t>
            </a:r>
          </a:p>
          <a:p>
            <a:pPr lvl="1"/>
            <a:r>
              <a:rPr lang="pt-BR" dirty="0" err="1" smtClean="0"/>
              <a:t>Structs</a:t>
            </a:r>
            <a:endParaRPr lang="pt-BR" dirty="0" smtClean="0"/>
          </a:p>
          <a:p>
            <a:pPr lvl="1"/>
            <a:r>
              <a:rPr lang="pt-BR" dirty="0" err="1" smtClean="0"/>
              <a:t>Delegates</a:t>
            </a: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genéricos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Vantagens:</a:t>
            </a:r>
          </a:p>
          <a:p>
            <a:pPr lvl="1"/>
            <a:r>
              <a:rPr lang="pt-BR" dirty="0" smtClean="0"/>
              <a:t>Diminui a necessidade do uso de sobrecarga</a:t>
            </a:r>
          </a:p>
          <a:p>
            <a:pPr lvl="1"/>
            <a:r>
              <a:rPr lang="pt-BR" dirty="0" smtClean="0"/>
              <a:t>Permitem criar estruturas de dados sem se restringir a um tipo específico</a:t>
            </a:r>
          </a:p>
          <a:p>
            <a:pPr lvl="2"/>
            <a:r>
              <a:rPr lang="pt-BR" dirty="0" smtClean="0"/>
              <a:t>É o exemplo de uso mais utilizado</a:t>
            </a:r>
          </a:p>
          <a:p>
            <a:pPr lvl="2"/>
            <a:r>
              <a:rPr lang="pt-BR" dirty="0" smtClean="0"/>
              <a:t>Evita erros de conversão em tempo de </a:t>
            </a:r>
            <a:r>
              <a:rPr lang="pt-BR" dirty="0" err="1" smtClean="0"/>
              <a:t>run-time</a:t>
            </a:r>
            <a:r>
              <a:rPr lang="pt-BR" dirty="0" smtClean="0"/>
              <a:t> de e para </a:t>
            </a:r>
            <a:r>
              <a:rPr lang="pt-BR" dirty="0" err="1" smtClean="0"/>
              <a:t>Object</a:t>
            </a:r>
            <a:endParaRPr lang="pt-BR" dirty="0" smtClean="0"/>
          </a:p>
          <a:p>
            <a:pPr lvl="1"/>
            <a:r>
              <a:rPr lang="pt-BR" dirty="0" smtClean="0"/>
              <a:t>Maior desempenho</a:t>
            </a:r>
          </a:p>
          <a:p>
            <a:pPr lvl="2"/>
            <a:r>
              <a:rPr lang="pt-BR" dirty="0" smtClean="0"/>
              <a:t>Evita </a:t>
            </a:r>
            <a:r>
              <a:rPr lang="pt-BR" dirty="0" err="1" smtClean="0"/>
              <a:t>boxing</a:t>
            </a:r>
            <a:r>
              <a:rPr lang="pt-BR" dirty="0" smtClean="0"/>
              <a:t> / </a:t>
            </a:r>
            <a:r>
              <a:rPr lang="pt-BR" dirty="0" err="1" smtClean="0"/>
              <a:t>unboxing</a:t>
            </a:r>
            <a:endParaRPr lang="pt-BR" dirty="0" smtClean="0"/>
          </a:p>
          <a:p>
            <a:pPr lvl="1"/>
            <a:r>
              <a:rPr lang="pt-BR" dirty="0" smtClean="0"/>
              <a:t>Verifica o tipo em tempo de compilação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Coleções genéricas</a:t>
            </a:r>
            <a:endParaRPr lang="en-US" dirty="0" smtClean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Disponibilizadas no </a:t>
            </a:r>
            <a:r>
              <a:rPr lang="pt-BR" dirty="0" err="1" smtClean="0"/>
              <a:t>namespace</a:t>
            </a:r>
            <a:r>
              <a:rPr lang="pt-BR" dirty="0" smtClean="0"/>
              <a:t> System.</a:t>
            </a:r>
            <a:r>
              <a:rPr lang="pt-BR" dirty="0" err="1" smtClean="0"/>
              <a:t>Collections</a:t>
            </a:r>
            <a:r>
              <a:rPr lang="pt-BR" dirty="0" smtClean="0"/>
              <a:t>.</a:t>
            </a:r>
            <a:r>
              <a:rPr lang="pt-BR" dirty="0" err="1" smtClean="0"/>
              <a:t>Generic</a:t>
            </a:r>
            <a:endParaRPr lang="pt-BR" dirty="0" smtClean="0"/>
          </a:p>
          <a:p>
            <a:pPr lvl="1"/>
            <a:r>
              <a:rPr lang="pt-BR" dirty="0" smtClean="0"/>
              <a:t>É o tipo de coleções mais recomendado</a:t>
            </a:r>
          </a:p>
          <a:p>
            <a:r>
              <a:rPr lang="pt-BR" dirty="0" smtClean="0"/>
              <a:t>Principais coleções:</a:t>
            </a:r>
          </a:p>
          <a:p>
            <a:pPr lvl="1"/>
            <a:r>
              <a:rPr lang="pt-BR" dirty="0" err="1" smtClean="0"/>
              <a:t>List</a:t>
            </a:r>
            <a:r>
              <a:rPr lang="pt-BR" dirty="0" smtClean="0"/>
              <a:t>, </a:t>
            </a:r>
            <a:r>
              <a:rPr lang="pt-BR" dirty="0" err="1" smtClean="0"/>
              <a:t>LinkedList</a:t>
            </a:r>
            <a:r>
              <a:rPr lang="pt-BR" dirty="0" smtClean="0"/>
              <a:t>, </a:t>
            </a:r>
            <a:r>
              <a:rPr lang="pt-BR" dirty="0" err="1" smtClean="0"/>
              <a:t>SortedList</a:t>
            </a:r>
            <a:endParaRPr lang="pt-BR" dirty="0" smtClean="0"/>
          </a:p>
          <a:p>
            <a:pPr lvl="1"/>
            <a:r>
              <a:rPr lang="pt-BR" dirty="0" err="1" smtClean="0"/>
              <a:t>Dictionary</a:t>
            </a:r>
            <a:r>
              <a:rPr lang="pt-BR" dirty="0" smtClean="0"/>
              <a:t>, </a:t>
            </a:r>
            <a:r>
              <a:rPr lang="pt-BR" dirty="0" err="1" smtClean="0"/>
              <a:t>SortedDictionary</a:t>
            </a:r>
            <a:endParaRPr lang="pt-BR" dirty="0" smtClean="0"/>
          </a:p>
          <a:p>
            <a:pPr lvl="1"/>
            <a:r>
              <a:rPr lang="pt-BR" dirty="0" err="1" smtClean="0"/>
              <a:t>KeyedCollection</a:t>
            </a:r>
            <a:endParaRPr lang="pt-BR" dirty="0" smtClean="0"/>
          </a:p>
          <a:p>
            <a:pPr lvl="1"/>
            <a:r>
              <a:rPr lang="pt-BR" dirty="0" err="1" smtClean="0"/>
              <a:t>Queue</a:t>
            </a:r>
            <a:endParaRPr lang="pt-BR" dirty="0" smtClean="0"/>
          </a:p>
          <a:p>
            <a:pPr lvl="1"/>
            <a:r>
              <a:rPr lang="pt-BR" dirty="0" err="1" smtClean="0"/>
              <a:t>Stack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4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Coleções genéricas</a:t>
            </a:r>
          </a:p>
        </p:txBody>
      </p:sp>
      <p:graphicFrame>
        <p:nvGraphicFramePr>
          <p:cNvPr id="837635" name="Group 3"/>
          <p:cNvGraphicFramePr>
            <a:graphicFrameLocks noGrp="1"/>
          </p:cNvGraphicFramePr>
          <p:nvPr>
            <p:ph idx="1"/>
          </p:nvPr>
        </p:nvGraphicFramePr>
        <p:xfrm>
          <a:off x="1979439" y="1702591"/>
          <a:ext cx="5976937" cy="4030665"/>
        </p:xfrm>
        <a:graphic>
          <a:graphicData uri="http://schemas.openxmlformats.org/drawingml/2006/table">
            <a:tbl>
              <a:tblPr/>
              <a:tblGrid>
                <a:gridCol w="2735262"/>
                <a:gridCol w="32416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System.</a:t>
                      </a:r>
                      <a:r>
                        <a:rPr kumimoji="0" lang="pt-BR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Collections</a:t>
                      </a:r>
                      <a:endParaRPr kumimoji="0" lang="pt-B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System.Collections.Generics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ArrayList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List&lt;&gt;</a:t>
                      </a:r>
                      <a:endParaRPr kumimoji="0" lang="pt-B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Queue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Queue&lt;&gt;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Stack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Stack&lt;&gt;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Hashtable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Dictionary&lt;&gt;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SortedList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SortedList&lt;&gt;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ListDictionary</a:t>
                      </a:r>
                      <a:endParaRPr kumimoji="0" lang="pt-B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Dictionary&lt;&gt;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HybridDictionary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Dictionary&lt;&gt;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OrderedDictionary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Dictionary&lt;&gt;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SortedDictionary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SortedDictionary&lt;&gt;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NameValueCollection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Dictionary</a:t>
                      </a: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&lt;&gt;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Coleções genéricas</a:t>
            </a:r>
          </a:p>
        </p:txBody>
      </p:sp>
      <p:sp>
        <p:nvSpPr>
          <p:cNvPr id="130051" name="Rectangle 2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Todas as classes apresentadas acima possuem funcionalidades e métodos semelhantes a sua correspondente no </a:t>
            </a:r>
            <a:r>
              <a:rPr lang="pt-BR" dirty="0" err="1" smtClean="0"/>
              <a:t>namespace</a:t>
            </a:r>
            <a:r>
              <a:rPr lang="pt-BR" dirty="0" smtClean="0"/>
              <a:t> System.</a:t>
            </a:r>
            <a:r>
              <a:rPr lang="pt-BR" dirty="0" err="1" smtClean="0"/>
              <a:t>Collections</a:t>
            </a:r>
            <a:r>
              <a:rPr lang="pt-BR" dirty="0" smtClean="0"/>
              <a:t>, exceto a classe </a:t>
            </a:r>
            <a:r>
              <a:rPr lang="pt-BR" dirty="0" err="1" smtClean="0"/>
              <a:t>LinkedList</a:t>
            </a:r>
            <a:r>
              <a:rPr lang="pt-BR" dirty="0" smtClean="0"/>
              <a:t>&lt;&gt;, que é exclusiva do </a:t>
            </a:r>
            <a:r>
              <a:rPr lang="pt-BR" dirty="0" err="1" smtClean="0"/>
              <a:t>namespace</a:t>
            </a:r>
            <a:r>
              <a:rPr lang="pt-BR" dirty="0" smtClean="0"/>
              <a:t> System.</a:t>
            </a:r>
            <a:r>
              <a:rPr lang="pt-BR" dirty="0" err="1" smtClean="0"/>
              <a:t>Collections</a:t>
            </a:r>
            <a:r>
              <a:rPr lang="pt-BR" dirty="0" smtClean="0"/>
              <a:t>.</a:t>
            </a:r>
            <a:r>
              <a:rPr lang="pt-BR" dirty="0" err="1" smtClean="0"/>
              <a:t>Generic</a:t>
            </a:r>
            <a:r>
              <a:rPr lang="pt-BR" dirty="0" smtClean="0"/>
              <a:t>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52588" y="1557338"/>
          <a:ext cx="6015037" cy="1464946"/>
        </p:xfrm>
        <a:graphic>
          <a:graphicData uri="http://schemas.openxmlformats.org/drawingml/2006/table">
            <a:tbl>
              <a:tblPr/>
              <a:tblGrid>
                <a:gridCol w="3008312"/>
                <a:gridCol w="300672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System.</a:t>
                      </a:r>
                      <a:r>
                        <a:rPr kumimoji="0" lang="pt-BR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Collections</a:t>
                      </a:r>
                      <a:endParaRPr kumimoji="0" lang="pt-B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System.Collections.Generics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StringCollection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List&lt;String&gt;</a:t>
                      </a:r>
                      <a:endParaRPr kumimoji="0" lang="pt-B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StringDictionary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Dictionary&lt;String&gt;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N/A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LinkedList</a:t>
                      </a: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&lt;&gt;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List</a:t>
            </a:r>
          </a:p>
        </p:txBody>
      </p:sp>
      <p:sp>
        <p:nvSpPr>
          <p:cNvPr id="1310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List é uma coleção sem tamanho fixo, não ordenada e que aumenta conforme a necessidade do programador</a:t>
            </a:r>
          </a:p>
          <a:p>
            <a:r>
              <a:rPr lang="pt-BR" smtClean="0"/>
              <a:t>É possível criar Lists capazes de armazenar qualquer tipo de dados: int, string, ou até objetos de classes que você mesmo tenha construído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List</a:t>
            </a:r>
          </a:p>
        </p:txBody>
      </p:sp>
      <p:sp>
        <p:nvSpPr>
          <p:cNvPr id="132099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Criar um </a:t>
            </a:r>
            <a:r>
              <a:rPr lang="pt-BR" dirty="0" err="1" smtClean="0"/>
              <a:t>List</a:t>
            </a:r>
            <a:r>
              <a:rPr lang="pt-BR" dirty="0" smtClean="0"/>
              <a:t> é muito simples. Ele é instanciado como um objeto qualquer, mas deve-se declarar o tipo a ser utilizado: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Existem duas maneiras de se adicionar itens em um </a:t>
            </a:r>
            <a:r>
              <a:rPr lang="pt-BR" dirty="0" err="1" smtClean="0"/>
              <a:t>List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A primeira é utilizando os métodos </a:t>
            </a:r>
            <a:r>
              <a:rPr lang="pt-BR" dirty="0" err="1" smtClean="0"/>
              <a:t>Add</a:t>
            </a:r>
            <a:r>
              <a:rPr lang="pt-BR" dirty="0" smtClean="0"/>
              <a:t>, para adicionar apenas um valor, e </a:t>
            </a:r>
            <a:r>
              <a:rPr lang="pt-BR" dirty="0" err="1" smtClean="0"/>
              <a:t>AddRange</a:t>
            </a:r>
            <a:r>
              <a:rPr lang="pt-BR" dirty="0" smtClean="0"/>
              <a:t>, para adicionar vários itens, que normalmente vêm de um </a:t>
            </a:r>
            <a:r>
              <a:rPr lang="pt-BR" dirty="0" err="1" smtClean="0"/>
              <a:t>array</a:t>
            </a:r>
            <a:r>
              <a:rPr lang="pt-BR" dirty="0" smtClean="0"/>
              <a:t> ou de outra </a:t>
            </a:r>
            <a:r>
              <a:rPr lang="pt-BR" dirty="0" err="1" smtClean="0"/>
              <a:t>collection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/>
              <a:t>A segunda é adicionar diretamente em um determinada posição via os métodos </a:t>
            </a:r>
            <a:r>
              <a:rPr lang="pt-BR" dirty="0" err="1" smtClean="0"/>
              <a:t>Insert</a:t>
            </a:r>
            <a:r>
              <a:rPr lang="pt-BR" dirty="0" smtClean="0"/>
              <a:t> e </a:t>
            </a:r>
            <a:r>
              <a:rPr lang="pt-BR" dirty="0" err="1" smtClean="0"/>
              <a:t>InsertRange</a:t>
            </a:r>
            <a:r>
              <a:rPr lang="pt-BR" dirty="0" smtClean="0"/>
              <a:t>.</a:t>
            </a:r>
          </a:p>
        </p:txBody>
      </p:sp>
      <p:sp>
        <p:nvSpPr>
          <p:cNvPr id="132100" name="Rectangle 7"/>
          <p:cNvSpPr>
            <a:spLocks noChangeArrowheads="1"/>
          </p:cNvSpPr>
          <p:nvPr/>
        </p:nvSpPr>
        <p:spPr bwMode="auto">
          <a:xfrm>
            <a:off x="1031875" y="2781300"/>
            <a:ext cx="7572375" cy="4619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chemeClr val="bg1"/>
              </a:buClr>
              <a:buSzPct val="65000"/>
            </a:pPr>
            <a:r>
              <a:rPr lang="en-US" sz="2400">
                <a:latin typeface="Consolas" pitchFamily="49" charset="0"/>
              </a:rPr>
              <a:t>List&lt;</a:t>
            </a:r>
            <a:r>
              <a:rPr lang="en-US" sz="2400" b="1">
                <a:latin typeface="Consolas" pitchFamily="49" charset="0"/>
              </a:rPr>
              <a:t>int</a:t>
            </a:r>
            <a:r>
              <a:rPr lang="en-US" sz="2400">
                <a:latin typeface="Consolas" pitchFamily="49" charset="0"/>
              </a:rPr>
              <a:t>&gt; lista = </a:t>
            </a:r>
            <a:r>
              <a:rPr lang="en-US" sz="2400" b="1">
                <a:latin typeface="Consolas" pitchFamily="49" charset="0"/>
              </a:rPr>
              <a:t>new</a:t>
            </a:r>
            <a:r>
              <a:rPr lang="en-US" sz="2400">
                <a:latin typeface="Consolas" pitchFamily="49" charset="0"/>
              </a:rPr>
              <a:t> List&lt;int&gt;();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Linguagens .NET</a:t>
            </a:r>
          </a:p>
        </p:txBody>
      </p:sp>
      <p:sp>
        <p:nvSpPr>
          <p:cNvPr id="3789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Microsoft Visual </a:t>
            </a:r>
            <a:r>
              <a:rPr lang="pt-BR" dirty="0" err="1" smtClean="0"/>
              <a:t>Basic</a:t>
            </a:r>
            <a:endParaRPr lang="pt-BR" dirty="0" smtClean="0"/>
          </a:p>
          <a:p>
            <a:r>
              <a:rPr lang="pt-BR" dirty="0" smtClean="0"/>
              <a:t>Microsoft C#</a:t>
            </a:r>
          </a:p>
          <a:p>
            <a:r>
              <a:rPr lang="pt-BR" dirty="0" smtClean="0"/>
              <a:t>Microsoft C++ (Gerenciado/</a:t>
            </a:r>
            <a:r>
              <a:rPr lang="pt-BR" dirty="0" err="1" smtClean="0"/>
              <a:t>Não-Gerenciado</a:t>
            </a:r>
            <a:r>
              <a:rPr lang="pt-BR" dirty="0" smtClean="0"/>
              <a:t>)</a:t>
            </a:r>
          </a:p>
          <a:p>
            <a:r>
              <a:rPr lang="pt-BR" dirty="0" smtClean="0"/>
              <a:t>Outras:</a:t>
            </a:r>
          </a:p>
          <a:p>
            <a:pPr algn="ctr">
              <a:buFont typeface="Wingdings 2" pitchFamily="18" charset="2"/>
              <a:buNone/>
            </a:pPr>
            <a:r>
              <a:rPr lang="pt-BR" i="1" u="sng" dirty="0" smtClean="0"/>
              <a:t>http://www.dotnetlanguages.net</a:t>
            </a:r>
          </a:p>
          <a:p>
            <a:pPr algn="ctr">
              <a:buFont typeface="Wingdings 2" pitchFamily="18" charset="2"/>
              <a:buNone/>
            </a:pPr>
            <a:r>
              <a:rPr lang="pt-BR" i="1" u="sng" dirty="0" smtClean="0"/>
              <a:t>http://www.dotnetpowered.com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List</a:t>
            </a:r>
          </a:p>
        </p:txBody>
      </p:sp>
      <p:sp>
        <p:nvSpPr>
          <p:cNvPr id="133123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Exemplos:</a:t>
            </a:r>
          </a:p>
          <a:p>
            <a:pPr lvl="1"/>
            <a:r>
              <a:rPr lang="pt-BR" dirty="0" err="1" smtClean="0"/>
              <a:t>Add</a:t>
            </a:r>
            <a:r>
              <a:rPr lang="pt-BR" dirty="0" smtClean="0"/>
              <a:t>():</a:t>
            </a:r>
          </a:p>
          <a:p>
            <a:pPr lvl="1"/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AddRange</a:t>
            </a:r>
            <a:r>
              <a:rPr lang="pt-BR" dirty="0" smtClean="0"/>
              <a:t>():</a:t>
            </a:r>
          </a:p>
        </p:txBody>
      </p:sp>
      <p:sp>
        <p:nvSpPr>
          <p:cNvPr id="5" name="Rectangle 4"/>
          <p:cNvSpPr txBox="1"/>
          <p:nvPr/>
        </p:nvSpPr>
        <p:spPr>
          <a:xfrm>
            <a:off x="3286125" y="4714875"/>
            <a:ext cx="138113" cy="276225"/>
          </a:xfrm>
          <a:prstGeom prst="rect">
            <a:avLst/>
          </a:prstGeom>
        </p:spPr>
        <p:txBody>
          <a:bodyPr wrap="none" tIns="0" rIns="45720" bIns="0" anchor="b">
            <a:sp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pt-BR" dirty="0">
              <a:solidFill>
                <a:schemeClr val="accent1">
                  <a:tint val="60000"/>
                </a:schemeClr>
              </a:solidFill>
              <a:latin typeface="+mn-lt"/>
            </a:endParaRPr>
          </a:p>
        </p:txBody>
      </p:sp>
      <p:sp>
        <p:nvSpPr>
          <p:cNvPr id="133125" name="Rectangle 9"/>
          <p:cNvSpPr>
            <a:spLocks noChangeArrowheads="1"/>
          </p:cNvSpPr>
          <p:nvPr/>
        </p:nvSpPr>
        <p:spPr bwMode="auto">
          <a:xfrm>
            <a:off x="1031875" y="2708920"/>
            <a:ext cx="7500938" cy="1698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chemeClr val="bg1"/>
              </a:buClr>
              <a:buSzPct val="65000"/>
            </a:pPr>
            <a:r>
              <a:rPr lang="en-US" dirty="0">
                <a:latin typeface="Consolas" pitchFamily="49" charset="0"/>
              </a:rPr>
              <a:t>List&lt;</a:t>
            </a:r>
            <a:r>
              <a:rPr lang="en-US" b="1" dirty="0" err="1">
                <a:latin typeface="Consolas" pitchFamily="49" charset="0"/>
              </a:rPr>
              <a:t>int</a:t>
            </a:r>
            <a:r>
              <a:rPr lang="en-US" dirty="0">
                <a:latin typeface="Consolas" pitchFamily="49" charset="0"/>
              </a:rPr>
              <a:t>&gt; list = </a:t>
            </a:r>
            <a:r>
              <a:rPr lang="en-US" b="1" dirty="0">
                <a:latin typeface="Consolas" pitchFamily="49" charset="0"/>
              </a:rPr>
              <a:t>new</a:t>
            </a:r>
            <a:r>
              <a:rPr lang="en-US" dirty="0">
                <a:latin typeface="Consolas" pitchFamily="49" charset="0"/>
              </a:rPr>
              <a:t> List&lt;</a:t>
            </a:r>
            <a:r>
              <a:rPr lang="en-US" dirty="0" err="1">
                <a:latin typeface="Consolas" pitchFamily="49" charset="0"/>
              </a:rPr>
              <a:t>int</a:t>
            </a:r>
            <a:r>
              <a:rPr lang="en-US" dirty="0">
                <a:latin typeface="Consolas" pitchFamily="49" charset="0"/>
              </a:rPr>
              <a:t>&gt;();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 dirty="0" err="1">
                <a:latin typeface="Consolas" pitchFamily="49" charset="0"/>
              </a:rPr>
              <a:t>list.Add</a:t>
            </a:r>
            <a:r>
              <a:rPr lang="en-US" dirty="0">
                <a:latin typeface="Consolas" pitchFamily="49" charset="0"/>
              </a:rPr>
              <a:t>(12);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 dirty="0" err="1">
                <a:latin typeface="Consolas" pitchFamily="49" charset="0"/>
              </a:rPr>
              <a:t>list.Add</a:t>
            </a:r>
            <a:r>
              <a:rPr lang="en-US" dirty="0">
                <a:latin typeface="Consolas" pitchFamily="49" charset="0"/>
              </a:rPr>
              <a:t>(32);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 dirty="0" err="1">
                <a:latin typeface="Consolas" pitchFamily="49" charset="0"/>
              </a:rPr>
              <a:t>list.Add</a:t>
            </a:r>
            <a:r>
              <a:rPr lang="en-US" dirty="0">
                <a:latin typeface="Consolas" pitchFamily="49" charset="0"/>
              </a:rPr>
              <a:t>(50);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 dirty="0" err="1">
                <a:latin typeface="Consolas" pitchFamily="49" charset="0"/>
              </a:rPr>
              <a:t>list.Add</a:t>
            </a:r>
            <a:r>
              <a:rPr lang="en-US" dirty="0">
                <a:latin typeface="Consolas" pitchFamily="49" charset="0"/>
              </a:rPr>
              <a:t>(“</a:t>
            </a:r>
            <a:r>
              <a:rPr lang="en-US" dirty="0" err="1">
                <a:latin typeface="Consolas" pitchFamily="49" charset="0"/>
              </a:rPr>
              <a:t>teste</a:t>
            </a:r>
            <a:r>
              <a:rPr lang="en-US" dirty="0">
                <a:latin typeface="Consolas" pitchFamily="49" charset="0"/>
              </a:rPr>
              <a:t>”);  // </a:t>
            </a:r>
            <a:r>
              <a:rPr lang="en-US" dirty="0" err="1">
                <a:latin typeface="Consolas" pitchFamily="49" charset="0"/>
              </a:rPr>
              <a:t>Erro</a:t>
            </a:r>
            <a:r>
              <a:rPr lang="en-US" dirty="0">
                <a:latin typeface="Consolas" pitchFamily="49" charset="0"/>
              </a:rPr>
              <a:t>! </a:t>
            </a:r>
            <a:r>
              <a:rPr lang="en-US" dirty="0" err="1">
                <a:latin typeface="Consolas" pitchFamily="49" charset="0"/>
              </a:rPr>
              <a:t>Tipo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</a:rPr>
              <a:t>inválido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33126" name="Rectangle 10"/>
          <p:cNvSpPr>
            <a:spLocks noChangeArrowheads="1"/>
          </p:cNvSpPr>
          <p:nvPr/>
        </p:nvSpPr>
        <p:spPr bwMode="auto">
          <a:xfrm>
            <a:off x="1031875" y="4869160"/>
            <a:ext cx="7500938" cy="725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 b="1">
                <a:latin typeface="Consolas" pitchFamily="49" charset="0"/>
              </a:rPr>
              <a:t>int</a:t>
            </a:r>
            <a:r>
              <a:rPr lang="en-US">
                <a:latin typeface="Consolas" pitchFamily="49" charset="0"/>
              </a:rPr>
              <a:t>[] outralista = </a:t>
            </a:r>
            <a:r>
              <a:rPr lang="en-US" b="1">
                <a:latin typeface="Consolas" pitchFamily="49" charset="0"/>
              </a:rPr>
              <a:t>new</a:t>
            </a:r>
            <a:r>
              <a:rPr lang="en-US">
                <a:latin typeface="Consolas" pitchFamily="49" charset="0"/>
              </a:rPr>
              <a:t> </a:t>
            </a:r>
            <a:r>
              <a:rPr lang="en-US" b="1">
                <a:latin typeface="Consolas" pitchFamily="49" charset="0"/>
              </a:rPr>
              <a:t>int</a:t>
            </a:r>
            <a:r>
              <a:rPr lang="en-US">
                <a:latin typeface="Consolas" pitchFamily="49" charset="0"/>
              </a:rPr>
              <a:t>[] {1, 2, 3, 4};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>
                <a:latin typeface="Consolas" pitchFamily="49" charset="0"/>
              </a:rPr>
              <a:t>list.AddRange(outralista);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Método Add()</a:t>
            </a:r>
          </a:p>
        </p:txBody>
      </p:sp>
      <p:sp>
        <p:nvSpPr>
          <p:cNvPr id="134147" name="Rectangle 7"/>
          <p:cNvSpPr>
            <a:spLocks noGrp="1" noChangeArrowheads="1"/>
          </p:cNvSpPr>
          <p:nvPr>
            <p:ph idx="1"/>
          </p:nvPr>
        </p:nvSpPr>
        <p:spPr>
          <a:xfrm>
            <a:off x="685800" y="2863477"/>
            <a:ext cx="8229600" cy="3013795"/>
          </a:xfrm>
        </p:spPr>
        <p:txBody>
          <a:bodyPr/>
          <a:lstStyle/>
          <a:p>
            <a:r>
              <a:rPr lang="pt-BR" dirty="0" err="1" smtClean="0"/>
              <a:t>List</a:t>
            </a:r>
            <a:r>
              <a:rPr lang="pt-BR" dirty="0" smtClean="0"/>
              <a:t>&lt;</a:t>
            </a:r>
            <a:r>
              <a:rPr lang="pt-BR" dirty="0" err="1" smtClean="0"/>
              <a:t>int</a:t>
            </a:r>
            <a:r>
              <a:rPr lang="pt-BR" dirty="0" smtClean="0"/>
              <a:t>&gt; </a:t>
            </a:r>
            <a:r>
              <a:rPr lang="pt-BR" dirty="0" err="1" smtClean="0"/>
              <a:t>list</a:t>
            </a:r>
            <a:r>
              <a:rPr lang="pt-BR" dirty="0" smtClean="0"/>
              <a:t> = </a:t>
            </a:r>
            <a:r>
              <a:rPr lang="pt-BR" dirty="0" err="1" smtClean="0"/>
              <a:t>new</a:t>
            </a:r>
            <a:r>
              <a:rPr lang="pt-BR" dirty="0" smtClean="0"/>
              <a:t> </a:t>
            </a:r>
            <a:r>
              <a:rPr lang="pt-BR" dirty="0" err="1" smtClean="0"/>
              <a:t>List</a:t>
            </a:r>
            <a:r>
              <a:rPr lang="pt-BR" dirty="0" smtClean="0"/>
              <a:t>&lt;</a:t>
            </a:r>
            <a:r>
              <a:rPr lang="pt-BR" dirty="0" err="1" smtClean="0"/>
              <a:t>int</a:t>
            </a:r>
            <a:r>
              <a:rPr lang="pt-BR" dirty="0" smtClean="0"/>
              <a:t>&gt;();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Add</a:t>
            </a:r>
            <a:r>
              <a:rPr lang="pt-BR" dirty="0" smtClean="0"/>
              <a:t>(12);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Add</a:t>
            </a:r>
            <a:r>
              <a:rPr lang="pt-BR" dirty="0" smtClean="0"/>
              <a:t>(32);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Add</a:t>
            </a:r>
            <a:r>
              <a:rPr lang="pt-BR" dirty="0" smtClean="0"/>
              <a:t>(25);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AddRange</a:t>
            </a:r>
            <a:r>
              <a:rPr lang="pt-BR" dirty="0" smtClean="0"/>
              <a:t>(</a:t>
            </a:r>
            <a:r>
              <a:rPr lang="pt-BR" dirty="0" err="1" smtClean="0"/>
              <a:t>new</a:t>
            </a:r>
            <a:r>
              <a:rPr lang="pt-BR" dirty="0" smtClean="0"/>
              <a:t> </a:t>
            </a:r>
            <a:r>
              <a:rPr lang="pt-BR" dirty="0" err="1" smtClean="0"/>
              <a:t>int</a:t>
            </a:r>
            <a:r>
              <a:rPr lang="pt-BR" dirty="0" smtClean="0"/>
              <a:t>[]{2, 4, 6});</a:t>
            </a:r>
          </a:p>
        </p:txBody>
      </p:sp>
      <p:sp>
        <p:nvSpPr>
          <p:cNvPr id="812036" name="Rectangle 4"/>
          <p:cNvSpPr>
            <a:spLocks noChangeArrowheads="1"/>
          </p:cNvSpPr>
          <p:nvPr/>
        </p:nvSpPr>
        <p:spPr bwMode="auto">
          <a:xfrm>
            <a:off x="2149475" y="1628775"/>
            <a:ext cx="287338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12037" name="Text Box 5"/>
          <p:cNvSpPr txBox="1">
            <a:spLocks noChangeArrowheads="1"/>
          </p:cNvSpPr>
          <p:nvPr/>
        </p:nvSpPr>
        <p:spPr bwMode="auto">
          <a:xfrm>
            <a:off x="636588" y="1844675"/>
            <a:ext cx="136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4000"/>
              <a:t>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1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2036" grpId="0" animBg="1"/>
      <p:bldP spid="81203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1979613" y="1844675"/>
            <a:ext cx="2873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5171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Método Add()</a:t>
            </a:r>
          </a:p>
        </p:txBody>
      </p:sp>
      <p:sp>
        <p:nvSpPr>
          <p:cNvPr id="135172" name="Rectangle 9"/>
          <p:cNvSpPr>
            <a:spLocks noGrp="1" noChangeArrowheads="1"/>
          </p:cNvSpPr>
          <p:nvPr>
            <p:ph idx="1"/>
          </p:nvPr>
        </p:nvSpPr>
        <p:spPr>
          <a:xfrm>
            <a:off x="685800" y="2996952"/>
            <a:ext cx="8229600" cy="3129211"/>
          </a:xfrm>
        </p:spPr>
        <p:txBody>
          <a:bodyPr/>
          <a:lstStyle/>
          <a:p>
            <a:r>
              <a:rPr lang="pt-BR" dirty="0" err="1" smtClean="0"/>
              <a:t>List</a:t>
            </a:r>
            <a:r>
              <a:rPr lang="pt-BR" dirty="0" smtClean="0"/>
              <a:t>&lt;</a:t>
            </a:r>
            <a:r>
              <a:rPr lang="pt-BR" dirty="0" err="1" smtClean="0"/>
              <a:t>int</a:t>
            </a:r>
            <a:r>
              <a:rPr lang="pt-BR" dirty="0" smtClean="0"/>
              <a:t>&gt; </a:t>
            </a:r>
            <a:r>
              <a:rPr lang="pt-BR" dirty="0" err="1" smtClean="0"/>
              <a:t>list</a:t>
            </a:r>
            <a:r>
              <a:rPr lang="pt-BR" dirty="0" smtClean="0"/>
              <a:t> = </a:t>
            </a:r>
            <a:r>
              <a:rPr lang="pt-BR" dirty="0" err="1" smtClean="0"/>
              <a:t>new</a:t>
            </a:r>
            <a:r>
              <a:rPr lang="pt-BR" dirty="0" smtClean="0"/>
              <a:t> </a:t>
            </a:r>
            <a:r>
              <a:rPr lang="pt-BR" dirty="0" err="1" smtClean="0"/>
              <a:t>List</a:t>
            </a:r>
            <a:r>
              <a:rPr lang="pt-BR" dirty="0" smtClean="0"/>
              <a:t>&lt;</a:t>
            </a:r>
            <a:r>
              <a:rPr lang="pt-BR" dirty="0" err="1" smtClean="0"/>
              <a:t>int</a:t>
            </a:r>
            <a:r>
              <a:rPr lang="pt-BR" dirty="0" smtClean="0"/>
              <a:t>&gt;();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Add</a:t>
            </a:r>
            <a:r>
              <a:rPr lang="pt-BR" dirty="0" smtClean="0"/>
              <a:t>(12);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Add</a:t>
            </a:r>
            <a:r>
              <a:rPr lang="pt-BR" dirty="0" smtClean="0"/>
              <a:t>(32);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Add</a:t>
            </a:r>
            <a:r>
              <a:rPr lang="pt-BR" dirty="0" smtClean="0"/>
              <a:t>(25);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AddRange</a:t>
            </a:r>
            <a:r>
              <a:rPr lang="pt-BR" dirty="0" smtClean="0"/>
              <a:t>(</a:t>
            </a:r>
            <a:r>
              <a:rPr lang="pt-BR" dirty="0" err="1" smtClean="0"/>
              <a:t>new</a:t>
            </a:r>
            <a:r>
              <a:rPr lang="pt-BR" dirty="0" smtClean="0"/>
              <a:t> </a:t>
            </a:r>
            <a:r>
              <a:rPr lang="pt-BR" dirty="0" err="1" smtClean="0"/>
              <a:t>int</a:t>
            </a:r>
            <a:r>
              <a:rPr lang="pt-BR" dirty="0" smtClean="0"/>
              <a:t>[]{2, 4, 6});</a:t>
            </a:r>
          </a:p>
        </p:txBody>
      </p:sp>
      <p:sp>
        <p:nvSpPr>
          <p:cNvPr id="813061" name="Rectangle 5"/>
          <p:cNvSpPr>
            <a:spLocks noChangeArrowheads="1"/>
          </p:cNvSpPr>
          <p:nvPr/>
        </p:nvSpPr>
        <p:spPr bwMode="auto">
          <a:xfrm>
            <a:off x="1979613" y="1844675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12</a:t>
            </a:r>
          </a:p>
        </p:txBody>
      </p:sp>
      <p:sp>
        <p:nvSpPr>
          <p:cNvPr id="135174" name="Text Box 7"/>
          <p:cNvSpPr txBox="1">
            <a:spLocks noChangeArrowheads="1"/>
          </p:cNvSpPr>
          <p:nvPr/>
        </p:nvSpPr>
        <p:spPr bwMode="auto">
          <a:xfrm>
            <a:off x="466725" y="2060575"/>
            <a:ext cx="136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4000"/>
              <a:t>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 animBg="1" autoUpdateAnimBg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Método Add()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6195" name="Rectangle 4"/>
          <p:cNvSpPr>
            <a:spLocks noChangeArrowheads="1"/>
          </p:cNvSpPr>
          <p:nvPr/>
        </p:nvSpPr>
        <p:spPr bwMode="auto">
          <a:xfrm>
            <a:off x="1970088" y="1989138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12</a:t>
            </a:r>
          </a:p>
        </p:txBody>
      </p:sp>
      <p:sp>
        <p:nvSpPr>
          <p:cNvPr id="136196" name="Text Box 6"/>
          <p:cNvSpPr txBox="1">
            <a:spLocks noChangeArrowheads="1"/>
          </p:cNvSpPr>
          <p:nvPr/>
        </p:nvSpPr>
        <p:spPr bwMode="auto">
          <a:xfrm>
            <a:off x="457200" y="2205038"/>
            <a:ext cx="136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4000"/>
              <a:t>list</a:t>
            </a:r>
          </a:p>
        </p:txBody>
      </p:sp>
      <p:sp>
        <p:nvSpPr>
          <p:cNvPr id="814087" name="Rectangle 7"/>
          <p:cNvSpPr>
            <a:spLocks noChangeArrowheads="1"/>
          </p:cNvSpPr>
          <p:nvPr/>
        </p:nvSpPr>
        <p:spPr bwMode="auto">
          <a:xfrm>
            <a:off x="3625850" y="1989138"/>
            <a:ext cx="935038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5400"/>
              <a:t>32</a:t>
            </a:r>
          </a:p>
        </p:txBody>
      </p:sp>
      <p:cxnSp>
        <p:nvCxnSpPr>
          <p:cNvPr id="814089" name="AutoShape 9"/>
          <p:cNvCxnSpPr>
            <a:cxnSpLocks noChangeShapeType="1"/>
            <a:stCxn id="136195" idx="3"/>
            <a:endCxn id="814087" idx="1"/>
          </p:cNvCxnSpPr>
          <p:nvPr/>
        </p:nvCxnSpPr>
        <p:spPr bwMode="auto">
          <a:xfrm>
            <a:off x="2905125" y="2528888"/>
            <a:ext cx="7207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36199" name="Rectangle 9"/>
          <p:cNvSpPr>
            <a:spLocks noChangeArrowheads="1"/>
          </p:cNvSpPr>
          <p:nvPr/>
        </p:nvSpPr>
        <p:spPr bwMode="auto">
          <a:xfrm>
            <a:off x="735013" y="3141663"/>
            <a:ext cx="8229600" cy="255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List&lt;int&gt; list = new List&lt;int&gt;();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list.Add(12);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list.Add(32);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list.Add(25);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list.AddRange(new int[]{2, 4, 6});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81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7" grpId="0" animBg="1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Método Add()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7219" name="Rectangle 4"/>
          <p:cNvSpPr>
            <a:spLocks noChangeArrowheads="1"/>
          </p:cNvSpPr>
          <p:nvPr/>
        </p:nvSpPr>
        <p:spPr bwMode="auto">
          <a:xfrm>
            <a:off x="1979613" y="2060575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12</a:t>
            </a:r>
          </a:p>
        </p:txBody>
      </p:sp>
      <p:sp>
        <p:nvSpPr>
          <p:cNvPr id="137220" name="Text Box 6"/>
          <p:cNvSpPr txBox="1">
            <a:spLocks noChangeArrowheads="1"/>
          </p:cNvSpPr>
          <p:nvPr/>
        </p:nvSpPr>
        <p:spPr bwMode="auto">
          <a:xfrm>
            <a:off x="466725" y="2276475"/>
            <a:ext cx="136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4000"/>
              <a:t>list</a:t>
            </a:r>
          </a:p>
        </p:txBody>
      </p:sp>
      <p:sp>
        <p:nvSpPr>
          <p:cNvPr id="137221" name="Rectangle 7"/>
          <p:cNvSpPr>
            <a:spLocks noChangeArrowheads="1"/>
          </p:cNvSpPr>
          <p:nvPr/>
        </p:nvSpPr>
        <p:spPr bwMode="auto">
          <a:xfrm>
            <a:off x="3635375" y="2060575"/>
            <a:ext cx="935038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5400"/>
              <a:t>32</a:t>
            </a:r>
          </a:p>
        </p:txBody>
      </p:sp>
      <p:cxnSp>
        <p:nvCxnSpPr>
          <p:cNvPr id="137222" name="AutoShape 9"/>
          <p:cNvCxnSpPr>
            <a:cxnSpLocks noChangeShapeType="1"/>
            <a:stCxn id="137219" idx="3"/>
            <a:endCxn id="137221" idx="1"/>
          </p:cNvCxnSpPr>
          <p:nvPr/>
        </p:nvCxnSpPr>
        <p:spPr bwMode="auto">
          <a:xfrm>
            <a:off x="2914650" y="2600325"/>
            <a:ext cx="7207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815114" name="Rectangle 10"/>
          <p:cNvSpPr>
            <a:spLocks noChangeArrowheads="1"/>
          </p:cNvSpPr>
          <p:nvPr/>
        </p:nvSpPr>
        <p:spPr bwMode="auto">
          <a:xfrm>
            <a:off x="5292725" y="2024063"/>
            <a:ext cx="935038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5400"/>
              <a:t>25</a:t>
            </a:r>
          </a:p>
        </p:txBody>
      </p:sp>
      <p:cxnSp>
        <p:nvCxnSpPr>
          <p:cNvPr id="815116" name="AutoShape 12"/>
          <p:cNvCxnSpPr>
            <a:cxnSpLocks noChangeShapeType="1"/>
            <a:endCxn id="815114" idx="1"/>
          </p:cNvCxnSpPr>
          <p:nvPr/>
        </p:nvCxnSpPr>
        <p:spPr bwMode="auto">
          <a:xfrm>
            <a:off x="4572000" y="2563813"/>
            <a:ext cx="7207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37225" name="Rectangle 9"/>
          <p:cNvSpPr>
            <a:spLocks noChangeArrowheads="1"/>
          </p:cNvSpPr>
          <p:nvPr/>
        </p:nvSpPr>
        <p:spPr bwMode="auto">
          <a:xfrm>
            <a:off x="744538" y="3213100"/>
            <a:ext cx="8229600" cy="25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List&lt;int&gt; list = new List&lt;int&gt;();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list.Add(12);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list.Add(32);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list.Add(25);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list.AddRange(new int[]{2, 4, 6});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81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14" grpId="0" animBg="1" autoUpdateAnimBg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 Método AddRange()</a:t>
            </a:r>
          </a:p>
        </p:txBody>
      </p:sp>
      <p:sp>
        <p:nvSpPr>
          <p:cNvPr id="19" name="Espaço Reservado para Conteúdo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8243" name="Rectangle 12"/>
          <p:cNvSpPr>
            <a:spLocks noChangeArrowheads="1"/>
          </p:cNvSpPr>
          <p:nvPr/>
        </p:nvSpPr>
        <p:spPr bwMode="auto">
          <a:xfrm>
            <a:off x="6530975" y="2362200"/>
            <a:ext cx="935038" cy="10795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2</a:t>
            </a:r>
          </a:p>
        </p:txBody>
      </p:sp>
      <p:sp>
        <p:nvSpPr>
          <p:cNvPr id="138244" name="Rectangle 13"/>
          <p:cNvSpPr>
            <a:spLocks noChangeArrowheads="1"/>
          </p:cNvSpPr>
          <p:nvPr/>
        </p:nvSpPr>
        <p:spPr bwMode="auto">
          <a:xfrm>
            <a:off x="7978775" y="2362200"/>
            <a:ext cx="935038" cy="10795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4</a:t>
            </a:r>
          </a:p>
        </p:txBody>
      </p:sp>
      <p:cxnSp>
        <p:nvCxnSpPr>
          <p:cNvPr id="138245" name="AutoShape 16"/>
          <p:cNvCxnSpPr>
            <a:cxnSpLocks noChangeShapeType="1"/>
            <a:stCxn id="138244" idx="1"/>
            <a:endCxn id="138243" idx="3"/>
          </p:cNvCxnSpPr>
          <p:nvPr/>
        </p:nvCxnSpPr>
        <p:spPr bwMode="auto">
          <a:xfrm flipH="1">
            <a:off x="7466013" y="2901950"/>
            <a:ext cx="5127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822289" name="Rectangle 17"/>
          <p:cNvSpPr>
            <a:spLocks noChangeArrowheads="1"/>
          </p:cNvSpPr>
          <p:nvPr/>
        </p:nvSpPr>
        <p:spPr bwMode="auto">
          <a:xfrm>
            <a:off x="7985125" y="3962400"/>
            <a:ext cx="935038" cy="10795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6</a:t>
            </a:r>
          </a:p>
        </p:txBody>
      </p:sp>
      <p:cxnSp>
        <p:nvCxnSpPr>
          <p:cNvPr id="822291" name="AutoShape 19"/>
          <p:cNvCxnSpPr>
            <a:cxnSpLocks noChangeShapeType="1"/>
            <a:stCxn id="822289" idx="0"/>
            <a:endCxn id="138244" idx="2"/>
          </p:cNvCxnSpPr>
          <p:nvPr/>
        </p:nvCxnSpPr>
        <p:spPr bwMode="auto">
          <a:xfrm rot="16200000" flipV="1">
            <a:off x="8188325" y="3698875"/>
            <a:ext cx="520700" cy="6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38248" name="Rectangle 4"/>
          <p:cNvSpPr>
            <a:spLocks noChangeArrowheads="1"/>
          </p:cNvSpPr>
          <p:nvPr/>
        </p:nvSpPr>
        <p:spPr bwMode="auto">
          <a:xfrm>
            <a:off x="1670050" y="2420938"/>
            <a:ext cx="935038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12</a:t>
            </a:r>
          </a:p>
        </p:txBody>
      </p:sp>
      <p:sp>
        <p:nvSpPr>
          <p:cNvPr id="138249" name="Rectangle 7"/>
          <p:cNvSpPr>
            <a:spLocks noChangeArrowheads="1"/>
          </p:cNvSpPr>
          <p:nvPr/>
        </p:nvSpPr>
        <p:spPr bwMode="auto">
          <a:xfrm>
            <a:off x="3325813" y="2420938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5400"/>
              <a:t>32</a:t>
            </a:r>
          </a:p>
        </p:txBody>
      </p:sp>
      <p:cxnSp>
        <p:nvCxnSpPr>
          <p:cNvPr id="138250" name="AutoShape 9"/>
          <p:cNvCxnSpPr>
            <a:cxnSpLocks noChangeShapeType="1"/>
            <a:stCxn id="138248" idx="3"/>
            <a:endCxn id="138249" idx="1"/>
          </p:cNvCxnSpPr>
          <p:nvPr/>
        </p:nvCxnSpPr>
        <p:spPr bwMode="auto">
          <a:xfrm>
            <a:off x="2605088" y="2960688"/>
            <a:ext cx="7207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815114" name="Rectangle 10"/>
          <p:cNvSpPr>
            <a:spLocks noChangeArrowheads="1"/>
          </p:cNvSpPr>
          <p:nvPr/>
        </p:nvSpPr>
        <p:spPr bwMode="auto">
          <a:xfrm>
            <a:off x="4983163" y="2384425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5400"/>
              <a:t>25</a:t>
            </a:r>
          </a:p>
        </p:txBody>
      </p:sp>
      <p:cxnSp>
        <p:nvCxnSpPr>
          <p:cNvPr id="815116" name="AutoShape 12"/>
          <p:cNvCxnSpPr>
            <a:cxnSpLocks noChangeShapeType="1"/>
            <a:endCxn id="815114" idx="1"/>
          </p:cNvCxnSpPr>
          <p:nvPr/>
        </p:nvCxnSpPr>
        <p:spPr bwMode="auto">
          <a:xfrm>
            <a:off x="4262438" y="2924175"/>
            <a:ext cx="7207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38253" name="Rectangle 9"/>
          <p:cNvSpPr>
            <a:spLocks noChangeArrowheads="1"/>
          </p:cNvSpPr>
          <p:nvPr/>
        </p:nvSpPr>
        <p:spPr bwMode="auto">
          <a:xfrm>
            <a:off x="735013" y="3573463"/>
            <a:ext cx="8229600" cy="255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List&lt;int&gt; list = new List&lt;int&gt;();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list.Add(12);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list.Add(32);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list.Add(25);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>
                <a:latin typeface="Consolas" pitchFamily="49" charset="0"/>
              </a:rPr>
              <a:t>list.AddRange(new int[]{2, 4, 6});</a:t>
            </a:r>
          </a:p>
        </p:txBody>
      </p:sp>
      <p:cxnSp>
        <p:nvCxnSpPr>
          <p:cNvPr id="138254" name="AutoShape 30"/>
          <p:cNvCxnSpPr>
            <a:cxnSpLocks noChangeShapeType="1"/>
            <a:stCxn id="815114" idx="3"/>
            <a:endCxn id="138243" idx="1"/>
          </p:cNvCxnSpPr>
          <p:nvPr/>
        </p:nvCxnSpPr>
        <p:spPr bwMode="auto">
          <a:xfrm flipV="1">
            <a:off x="5918200" y="2901950"/>
            <a:ext cx="612775" cy="22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38255" name="Text Box 6"/>
          <p:cNvSpPr txBox="1">
            <a:spLocks noChangeArrowheads="1"/>
          </p:cNvSpPr>
          <p:nvPr/>
        </p:nvSpPr>
        <p:spPr bwMode="auto">
          <a:xfrm>
            <a:off x="206375" y="2636838"/>
            <a:ext cx="136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4000"/>
              <a:t>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2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1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2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1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89" grpId="0" animBg="1" autoUpdateAnimBg="0"/>
      <p:bldP spid="815114" grpId="0" animBg="1" autoUpdateAnimBg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List</a:t>
            </a:r>
          </a:p>
        </p:txBody>
      </p:sp>
      <p:sp>
        <p:nvSpPr>
          <p:cNvPr id="13926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Os métodos Add() e AddRange() adicionam itens na última posição do List</a:t>
            </a:r>
          </a:p>
          <a:p>
            <a:r>
              <a:rPr lang="pt-BR" smtClean="0"/>
              <a:t>Para adicionar um ou vários objetos em uma posição específica do List utilize o método Insert</a:t>
            </a:r>
          </a:p>
          <a:p>
            <a:r>
              <a:rPr lang="pt-BR" smtClean="0"/>
              <a:t>Para adicionar para vários itens utilize InsertRange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List</a:t>
            </a:r>
          </a:p>
        </p:txBody>
      </p:sp>
      <p:sp>
        <p:nvSpPr>
          <p:cNvPr id="14029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Exemplos:</a:t>
            </a:r>
          </a:p>
          <a:p>
            <a:pPr lvl="1"/>
            <a:r>
              <a:rPr lang="pt-BR" dirty="0" err="1" smtClean="0"/>
              <a:t>Insert</a:t>
            </a:r>
            <a:r>
              <a:rPr lang="pt-BR" dirty="0" smtClean="0"/>
              <a:t>():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pPr lvl="1"/>
            <a:r>
              <a:rPr lang="pt-BR" dirty="0" err="1" smtClean="0"/>
              <a:t>InsertRange</a:t>
            </a:r>
            <a:r>
              <a:rPr lang="pt-BR" dirty="0" smtClean="0"/>
              <a:t>():</a:t>
            </a:r>
          </a:p>
          <a:p>
            <a:pPr lvl="1"/>
            <a:endParaRPr lang="pt-BR" dirty="0" smtClean="0"/>
          </a:p>
          <a:p>
            <a:endParaRPr lang="pt-BR" dirty="0" smtClean="0"/>
          </a:p>
        </p:txBody>
      </p:sp>
      <p:sp>
        <p:nvSpPr>
          <p:cNvPr id="140292" name="Rectangle 8"/>
          <p:cNvSpPr>
            <a:spLocks noChangeArrowheads="1"/>
          </p:cNvSpPr>
          <p:nvPr/>
        </p:nvSpPr>
        <p:spPr bwMode="auto">
          <a:xfrm>
            <a:off x="1193800" y="2636912"/>
            <a:ext cx="7500938" cy="1698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chemeClr val="bg1"/>
              </a:buClr>
              <a:buSzPct val="65000"/>
            </a:pPr>
            <a:r>
              <a:rPr lang="en-US">
                <a:latin typeface="Consolas" pitchFamily="49" charset="0"/>
              </a:rPr>
              <a:t>List&lt;</a:t>
            </a:r>
            <a:r>
              <a:rPr lang="en-US" b="1">
                <a:latin typeface="Consolas" pitchFamily="49" charset="0"/>
              </a:rPr>
              <a:t>int</a:t>
            </a:r>
            <a:r>
              <a:rPr lang="en-US">
                <a:latin typeface="Consolas" pitchFamily="49" charset="0"/>
              </a:rPr>
              <a:t>&gt; list = </a:t>
            </a:r>
            <a:r>
              <a:rPr lang="en-US" b="1">
                <a:latin typeface="Consolas" pitchFamily="49" charset="0"/>
              </a:rPr>
              <a:t>new</a:t>
            </a:r>
            <a:r>
              <a:rPr lang="en-US">
                <a:latin typeface="Consolas" pitchFamily="49" charset="0"/>
              </a:rPr>
              <a:t> List&lt;int&gt;();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>
                <a:latin typeface="Consolas" pitchFamily="49" charset="0"/>
              </a:rPr>
              <a:t>list.Insert(0,12);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>
                <a:latin typeface="Consolas" pitchFamily="49" charset="0"/>
              </a:rPr>
              <a:t>list.Insert(1,32);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>
                <a:latin typeface="Consolas" pitchFamily="49" charset="0"/>
              </a:rPr>
              <a:t>list.Insert(1,50);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>
                <a:latin typeface="Consolas" pitchFamily="49" charset="0"/>
              </a:rPr>
              <a:t>list.Insert(3,44);</a:t>
            </a:r>
          </a:p>
        </p:txBody>
      </p:sp>
      <p:sp>
        <p:nvSpPr>
          <p:cNvPr id="140293" name="Rectangle 9"/>
          <p:cNvSpPr>
            <a:spLocks noChangeArrowheads="1"/>
          </p:cNvSpPr>
          <p:nvPr/>
        </p:nvSpPr>
        <p:spPr bwMode="auto">
          <a:xfrm>
            <a:off x="1222375" y="4725144"/>
            <a:ext cx="7543800" cy="7254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 b="1">
                <a:latin typeface="Consolas" pitchFamily="49" charset="0"/>
              </a:rPr>
              <a:t>int</a:t>
            </a:r>
            <a:r>
              <a:rPr lang="en-US">
                <a:latin typeface="Consolas" pitchFamily="49" charset="0"/>
              </a:rPr>
              <a:t>[] outralist = </a:t>
            </a:r>
            <a:r>
              <a:rPr lang="en-US" b="1">
                <a:latin typeface="Consolas" pitchFamily="49" charset="0"/>
              </a:rPr>
              <a:t>new</a:t>
            </a:r>
            <a:r>
              <a:rPr lang="en-US">
                <a:latin typeface="Consolas" pitchFamily="49" charset="0"/>
              </a:rPr>
              <a:t> </a:t>
            </a:r>
            <a:r>
              <a:rPr lang="en-US" b="1">
                <a:latin typeface="Consolas" pitchFamily="49" charset="0"/>
              </a:rPr>
              <a:t>int</a:t>
            </a:r>
            <a:r>
              <a:rPr lang="en-US">
                <a:latin typeface="Consolas" pitchFamily="49" charset="0"/>
              </a:rPr>
              <a:t>[] {2, 4, 6};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en-US">
                <a:latin typeface="Consolas" pitchFamily="49" charset="0"/>
              </a:rPr>
              <a:t>list.InsertRange(2,outralist);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Método Insert()</a:t>
            </a:r>
          </a:p>
        </p:txBody>
      </p:sp>
      <p:sp>
        <p:nvSpPr>
          <p:cNvPr id="141315" name="Rectangle 11"/>
          <p:cNvSpPr>
            <a:spLocks noGrp="1" noChangeArrowheads="1"/>
          </p:cNvSpPr>
          <p:nvPr>
            <p:ph idx="1"/>
          </p:nvPr>
        </p:nvSpPr>
        <p:spPr>
          <a:xfrm>
            <a:off x="685800" y="3429000"/>
            <a:ext cx="8229600" cy="26971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Insert</a:t>
            </a:r>
            <a:r>
              <a:rPr lang="pt-BR" dirty="0" smtClean="0"/>
              <a:t>(0, 12);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Insert</a:t>
            </a:r>
            <a:r>
              <a:rPr lang="pt-BR" dirty="0" smtClean="0"/>
              <a:t>(1, 32);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Insert</a:t>
            </a:r>
            <a:r>
              <a:rPr lang="pt-BR" dirty="0" smtClean="0"/>
              <a:t>(1, 50);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Insert</a:t>
            </a:r>
            <a:r>
              <a:rPr lang="pt-BR" dirty="0" smtClean="0"/>
              <a:t>(3, 44);</a:t>
            </a:r>
          </a:p>
          <a:p>
            <a:r>
              <a:rPr lang="pt-BR" dirty="0" err="1" smtClean="0"/>
              <a:t>list</a:t>
            </a:r>
            <a:r>
              <a:rPr lang="pt-BR" dirty="0" smtClean="0"/>
              <a:t>.</a:t>
            </a:r>
            <a:r>
              <a:rPr lang="pt-BR" dirty="0" err="1" smtClean="0"/>
              <a:t>Insert</a:t>
            </a:r>
            <a:r>
              <a:rPr lang="pt-BR" dirty="0" smtClean="0"/>
              <a:t>(10,100);  // Funciona ?</a:t>
            </a:r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2330450" y="2205038"/>
            <a:ext cx="935038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12</a:t>
            </a:r>
          </a:p>
        </p:txBody>
      </p:sp>
      <p:sp>
        <p:nvSpPr>
          <p:cNvPr id="141317" name="Text Box 6"/>
          <p:cNvSpPr txBox="1">
            <a:spLocks noChangeArrowheads="1"/>
          </p:cNvSpPr>
          <p:nvPr/>
        </p:nvSpPr>
        <p:spPr bwMode="auto">
          <a:xfrm>
            <a:off x="817563" y="2420938"/>
            <a:ext cx="136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4000"/>
              <a:t>list</a:t>
            </a:r>
          </a:p>
        </p:txBody>
      </p:sp>
      <p:sp>
        <p:nvSpPr>
          <p:cNvPr id="141318" name="Rectangle 7"/>
          <p:cNvSpPr>
            <a:spLocks noChangeArrowheads="1"/>
          </p:cNvSpPr>
          <p:nvPr/>
        </p:nvSpPr>
        <p:spPr bwMode="auto">
          <a:xfrm>
            <a:off x="3986213" y="2205038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5400"/>
              <a:t>32</a:t>
            </a:r>
          </a:p>
        </p:txBody>
      </p:sp>
      <p:cxnSp>
        <p:nvCxnSpPr>
          <p:cNvPr id="141319" name="AutoShape 9"/>
          <p:cNvCxnSpPr>
            <a:cxnSpLocks noChangeShapeType="1"/>
            <a:stCxn id="141316" idx="3"/>
            <a:endCxn id="141318" idx="1"/>
          </p:cNvCxnSpPr>
          <p:nvPr/>
        </p:nvCxnSpPr>
        <p:spPr bwMode="auto">
          <a:xfrm>
            <a:off x="3265488" y="2744788"/>
            <a:ext cx="7207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Método Insert()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2339" name="Rectangle 4"/>
          <p:cNvSpPr>
            <a:spLocks noChangeArrowheads="1"/>
          </p:cNvSpPr>
          <p:nvPr/>
        </p:nvSpPr>
        <p:spPr bwMode="auto">
          <a:xfrm>
            <a:off x="2185988" y="2420938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12</a:t>
            </a:r>
          </a:p>
        </p:txBody>
      </p:sp>
      <p:sp>
        <p:nvSpPr>
          <p:cNvPr id="142340" name="Rectangle 7"/>
          <p:cNvSpPr>
            <a:spLocks noChangeArrowheads="1"/>
          </p:cNvSpPr>
          <p:nvPr/>
        </p:nvSpPr>
        <p:spPr bwMode="auto">
          <a:xfrm>
            <a:off x="5353050" y="2420938"/>
            <a:ext cx="935038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5400"/>
              <a:t>32</a:t>
            </a:r>
          </a:p>
        </p:txBody>
      </p:sp>
      <p:cxnSp>
        <p:nvCxnSpPr>
          <p:cNvPr id="142341" name="AutoShape 9"/>
          <p:cNvCxnSpPr>
            <a:cxnSpLocks noChangeShapeType="1"/>
            <a:stCxn id="826378" idx="3"/>
            <a:endCxn id="142340" idx="1"/>
          </p:cNvCxnSpPr>
          <p:nvPr/>
        </p:nvCxnSpPr>
        <p:spPr bwMode="auto">
          <a:xfrm>
            <a:off x="4778375" y="2960688"/>
            <a:ext cx="5746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3843338" y="2420938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50</a:t>
            </a:r>
          </a:p>
        </p:txBody>
      </p:sp>
      <p:cxnSp>
        <p:nvCxnSpPr>
          <p:cNvPr id="826380" name="AutoShape 12"/>
          <p:cNvCxnSpPr>
            <a:cxnSpLocks noChangeShapeType="1"/>
            <a:stCxn id="142339" idx="3"/>
            <a:endCxn id="826378" idx="1"/>
          </p:cNvCxnSpPr>
          <p:nvPr/>
        </p:nvCxnSpPr>
        <p:spPr bwMode="auto">
          <a:xfrm>
            <a:off x="3121025" y="2960688"/>
            <a:ext cx="7223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42344" name="Rectangle 11"/>
          <p:cNvSpPr>
            <a:spLocks noChangeArrowheads="1"/>
          </p:cNvSpPr>
          <p:nvPr/>
        </p:nvSpPr>
        <p:spPr bwMode="auto">
          <a:xfrm>
            <a:off x="950913" y="3500438"/>
            <a:ext cx="8229600" cy="263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 dirty="0" err="1">
                <a:latin typeface="Consolas" pitchFamily="49" charset="0"/>
              </a:rPr>
              <a:t>list</a:t>
            </a:r>
            <a:r>
              <a:rPr lang="pt-BR" sz="2400" dirty="0">
                <a:latin typeface="Consolas" pitchFamily="49" charset="0"/>
              </a:rPr>
              <a:t>.</a:t>
            </a:r>
            <a:r>
              <a:rPr lang="pt-BR" sz="2400" dirty="0" err="1">
                <a:latin typeface="Consolas" pitchFamily="49" charset="0"/>
              </a:rPr>
              <a:t>Insert</a:t>
            </a:r>
            <a:r>
              <a:rPr lang="pt-BR" sz="2400" dirty="0">
                <a:latin typeface="Consolas" pitchFamily="49" charset="0"/>
              </a:rPr>
              <a:t>(0, 12);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 dirty="0" err="1">
                <a:latin typeface="Consolas" pitchFamily="49" charset="0"/>
              </a:rPr>
              <a:t>list</a:t>
            </a:r>
            <a:r>
              <a:rPr lang="pt-BR" sz="2400" dirty="0">
                <a:latin typeface="Consolas" pitchFamily="49" charset="0"/>
              </a:rPr>
              <a:t>.</a:t>
            </a:r>
            <a:r>
              <a:rPr lang="pt-BR" sz="2400" dirty="0" err="1">
                <a:latin typeface="Consolas" pitchFamily="49" charset="0"/>
              </a:rPr>
              <a:t>Insert</a:t>
            </a:r>
            <a:r>
              <a:rPr lang="pt-BR" sz="2400" dirty="0">
                <a:latin typeface="Consolas" pitchFamily="49" charset="0"/>
              </a:rPr>
              <a:t>(1, 32);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 dirty="0" err="1">
                <a:latin typeface="Consolas" pitchFamily="49" charset="0"/>
              </a:rPr>
              <a:t>list</a:t>
            </a:r>
            <a:r>
              <a:rPr lang="pt-BR" sz="2400" dirty="0">
                <a:latin typeface="Consolas" pitchFamily="49" charset="0"/>
              </a:rPr>
              <a:t>.</a:t>
            </a:r>
            <a:r>
              <a:rPr lang="pt-BR" sz="2400" dirty="0" err="1">
                <a:latin typeface="Consolas" pitchFamily="49" charset="0"/>
              </a:rPr>
              <a:t>Insert</a:t>
            </a:r>
            <a:r>
              <a:rPr lang="pt-BR" sz="2400" dirty="0">
                <a:latin typeface="Consolas" pitchFamily="49" charset="0"/>
              </a:rPr>
              <a:t>(1, 50);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 dirty="0" err="1">
                <a:latin typeface="Consolas" pitchFamily="49" charset="0"/>
              </a:rPr>
              <a:t>list</a:t>
            </a:r>
            <a:r>
              <a:rPr lang="pt-BR" sz="2400" dirty="0">
                <a:latin typeface="Consolas" pitchFamily="49" charset="0"/>
              </a:rPr>
              <a:t>.</a:t>
            </a:r>
            <a:r>
              <a:rPr lang="pt-BR" sz="2400" dirty="0" err="1">
                <a:latin typeface="Consolas" pitchFamily="49" charset="0"/>
              </a:rPr>
              <a:t>Insert</a:t>
            </a:r>
            <a:r>
              <a:rPr lang="pt-BR" sz="2400" dirty="0">
                <a:latin typeface="Consolas" pitchFamily="49" charset="0"/>
              </a:rPr>
              <a:t>(3, 44);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 dirty="0" err="1">
                <a:latin typeface="Consolas" pitchFamily="49" charset="0"/>
              </a:rPr>
              <a:t>l</a:t>
            </a:r>
            <a:r>
              <a:rPr lang="pt-BR" sz="2400" dirty="0" err="1" smtClean="0">
                <a:latin typeface="Consolas" pitchFamily="49" charset="0"/>
              </a:rPr>
              <a:t>ist</a:t>
            </a:r>
            <a:r>
              <a:rPr lang="pt-BR" sz="2400" dirty="0" smtClean="0">
                <a:latin typeface="Consolas" pitchFamily="49" charset="0"/>
              </a:rPr>
              <a:t>.</a:t>
            </a:r>
            <a:r>
              <a:rPr lang="pt-BR" sz="2400" dirty="0" err="1" smtClean="0">
                <a:latin typeface="Consolas" pitchFamily="49" charset="0"/>
              </a:rPr>
              <a:t>Insert</a:t>
            </a:r>
            <a:r>
              <a:rPr lang="pt-BR" sz="2400" dirty="0" smtClean="0">
                <a:latin typeface="Consolas" pitchFamily="49" charset="0"/>
              </a:rPr>
              <a:t>(10,100</a:t>
            </a:r>
            <a:r>
              <a:rPr lang="pt-BR" sz="2400" dirty="0">
                <a:latin typeface="Consolas" pitchFamily="49" charset="0"/>
              </a:rPr>
              <a:t>);  // Funciona ?</a:t>
            </a:r>
          </a:p>
        </p:txBody>
      </p:sp>
      <p:sp>
        <p:nvSpPr>
          <p:cNvPr id="142345" name="Text Box 6"/>
          <p:cNvSpPr txBox="1">
            <a:spLocks noChangeArrowheads="1"/>
          </p:cNvSpPr>
          <p:nvPr/>
        </p:nvSpPr>
        <p:spPr bwMode="auto">
          <a:xfrm>
            <a:off x="673100" y="2636838"/>
            <a:ext cx="136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4000"/>
              <a:t>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26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826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78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Introdução ao </a:t>
            </a:r>
            <a:r>
              <a:rPr lang="pt-BR" dirty="0" err="1" smtClean="0"/>
              <a:t>asp</a:t>
            </a:r>
            <a:r>
              <a:rPr lang="pt-BR" dirty="0" smtClean="0"/>
              <a:t>.net</a:t>
            </a:r>
            <a:endParaRPr lang="pt-BR" dirty="0"/>
          </a:p>
        </p:txBody>
      </p:sp>
      <p:sp>
        <p:nvSpPr>
          <p:cNvPr id="14339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Método Insert()</a:t>
            </a:r>
          </a:p>
        </p:txBody>
      </p:sp>
      <p:sp>
        <p:nvSpPr>
          <p:cNvPr id="13" name="Espaço Reservado para Conteúdo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3363" name="Rectangle 4"/>
          <p:cNvSpPr>
            <a:spLocks noChangeArrowheads="1"/>
          </p:cNvSpPr>
          <p:nvPr/>
        </p:nvSpPr>
        <p:spPr bwMode="auto">
          <a:xfrm>
            <a:off x="2185988" y="2420938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12</a:t>
            </a:r>
          </a:p>
        </p:txBody>
      </p:sp>
      <p:sp>
        <p:nvSpPr>
          <p:cNvPr id="143364" name="Rectangle 7"/>
          <p:cNvSpPr>
            <a:spLocks noChangeArrowheads="1"/>
          </p:cNvSpPr>
          <p:nvPr/>
        </p:nvSpPr>
        <p:spPr bwMode="auto">
          <a:xfrm>
            <a:off x="5424488" y="2420938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5400"/>
              <a:t>32</a:t>
            </a:r>
          </a:p>
        </p:txBody>
      </p:sp>
      <p:cxnSp>
        <p:nvCxnSpPr>
          <p:cNvPr id="143365" name="AutoShape 9"/>
          <p:cNvCxnSpPr>
            <a:cxnSpLocks noChangeShapeType="1"/>
            <a:stCxn id="143366" idx="3"/>
            <a:endCxn id="143364" idx="1"/>
          </p:cNvCxnSpPr>
          <p:nvPr/>
        </p:nvCxnSpPr>
        <p:spPr bwMode="auto">
          <a:xfrm>
            <a:off x="4778375" y="2960688"/>
            <a:ext cx="6461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43366" name="Rectangle 10"/>
          <p:cNvSpPr>
            <a:spLocks noChangeArrowheads="1"/>
          </p:cNvSpPr>
          <p:nvPr/>
        </p:nvSpPr>
        <p:spPr bwMode="auto">
          <a:xfrm>
            <a:off x="3843338" y="2420938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50</a:t>
            </a:r>
          </a:p>
        </p:txBody>
      </p:sp>
      <p:cxnSp>
        <p:nvCxnSpPr>
          <p:cNvPr id="143367" name="AutoShape 12"/>
          <p:cNvCxnSpPr>
            <a:cxnSpLocks noChangeShapeType="1"/>
            <a:stCxn id="143363" idx="3"/>
            <a:endCxn id="143366" idx="1"/>
          </p:cNvCxnSpPr>
          <p:nvPr/>
        </p:nvCxnSpPr>
        <p:spPr bwMode="auto">
          <a:xfrm>
            <a:off x="3121025" y="2960688"/>
            <a:ext cx="7223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827405" name="Rectangle 13"/>
          <p:cNvSpPr>
            <a:spLocks noChangeArrowheads="1"/>
          </p:cNvSpPr>
          <p:nvPr/>
        </p:nvSpPr>
        <p:spPr bwMode="auto">
          <a:xfrm>
            <a:off x="7010400" y="2420938"/>
            <a:ext cx="935038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5400"/>
              <a:t>44</a:t>
            </a:r>
          </a:p>
        </p:txBody>
      </p:sp>
      <p:cxnSp>
        <p:nvCxnSpPr>
          <p:cNvPr id="827407" name="AutoShape 15"/>
          <p:cNvCxnSpPr>
            <a:cxnSpLocks noChangeShapeType="1"/>
            <a:endCxn id="827405" idx="1"/>
          </p:cNvCxnSpPr>
          <p:nvPr/>
        </p:nvCxnSpPr>
        <p:spPr bwMode="auto">
          <a:xfrm>
            <a:off x="6364288" y="2960688"/>
            <a:ext cx="6461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43370" name="Rectangle 11"/>
          <p:cNvSpPr>
            <a:spLocks noChangeArrowheads="1"/>
          </p:cNvSpPr>
          <p:nvPr/>
        </p:nvSpPr>
        <p:spPr bwMode="auto">
          <a:xfrm>
            <a:off x="950913" y="3500438"/>
            <a:ext cx="8229600" cy="263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 dirty="0" err="1">
                <a:latin typeface="Consolas" pitchFamily="49" charset="0"/>
              </a:rPr>
              <a:t>list</a:t>
            </a:r>
            <a:r>
              <a:rPr lang="pt-BR" sz="2400" dirty="0">
                <a:latin typeface="Consolas" pitchFamily="49" charset="0"/>
              </a:rPr>
              <a:t>.</a:t>
            </a:r>
            <a:r>
              <a:rPr lang="pt-BR" sz="2400" dirty="0" err="1">
                <a:latin typeface="Consolas" pitchFamily="49" charset="0"/>
              </a:rPr>
              <a:t>Insert</a:t>
            </a:r>
            <a:r>
              <a:rPr lang="pt-BR" sz="2400" dirty="0">
                <a:latin typeface="Consolas" pitchFamily="49" charset="0"/>
              </a:rPr>
              <a:t>(0, 12);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 dirty="0" err="1">
                <a:latin typeface="Consolas" pitchFamily="49" charset="0"/>
              </a:rPr>
              <a:t>list</a:t>
            </a:r>
            <a:r>
              <a:rPr lang="pt-BR" sz="2400" dirty="0">
                <a:latin typeface="Consolas" pitchFamily="49" charset="0"/>
              </a:rPr>
              <a:t>.</a:t>
            </a:r>
            <a:r>
              <a:rPr lang="pt-BR" sz="2400" dirty="0" err="1">
                <a:latin typeface="Consolas" pitchFamily="49" charset="0"/>
              </a:rPr>
              <a:t>Insert</a:t>
            </a:r>
            <a:r>
              <a:rPr lang="pt-BR" sz="2400" dirty="0">
                <a:latin typeface="Consolas" pitchFamily="49" charset="0"/>
              </a:rPr>
              <a:t>(1, 32);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 dirty="0" err="1">
                <a:latin typeface="Consolas" pitchFamily="49" charset="0"/>
              </a:rPr>
              <a:t>list</a:t>
            </a:r>
            <a:r>
              <a:rPr lang="pt-BR" sz="2400" dirty="0">
                <a:latin typeface="Consolas" pitchFamily="49" charset="0"/>
              </a:rPr>
              <a:t>.</a:t>
            </a:r>
            <a:r>
              <a:rPr lang="pt-BR" sz="2400" dirty="0" err="1">
                <a:latin typeface="Consolas" pitchFamily="49" charset="0"/>
              </a:rPr>
              <a:t>Insert</a:t>
            </a:r>
            <a:r>
              <a:rPr lang="pt-BR" sz="2400" dirty="0">
                <a:latin typeface="Consolas" pitchFamily="49" charset="0"/>
              </a:rPr>
              <a:t>(1, 50);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 dirty="0" err="1">
                <a:latin typeface="Consolas" pitchFamily="49" charset="0"/>
              </a:rPr>
              <a:t>list</a:t>
            </a:r>
            <a:r>
              <a:rPr lang="pt-BR" sz="2400" dirty="0">
                <a:latin typeface="Consolas" pitchFamily="49" charset="0"/>
              </a:rPr>
              <a:t>.</a:t>
            </a:r>
            <a:r>
              <a:rPr lang="pt-BR" sz="2400" dirty="0" err="1">
                <a:latin typeface="Consolas" pitchFamily="49" charset="0"/>
              </a:rPr>
              <a:t>Insert</a:t>
            </a:r>
            <a:r>
              <a:rPr lang="pt-BR" sz="2400" dirty="0">
                <a:latin typeface="Consolas" pitchFamily="49" charset="0"/>
              </a:rPr>
              <a:t>(3, 44);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sz="2400" dirty="0" err="1">
                <a:latin typeface="Consolas" pitchFamily="49" charset="0"/>
              </a:rPr>
              <a:t>l</a:t>
            </a:r>
            <a:r>
              <a:rPr lang="pt-BR" sz="2400" dirty="0" err="1" smtClean="0">
                <a:latin typeface="Consolas" pitchFamily="49" charset="0"/>
              </a:rPr>
              <a:t>ist</a:t>
            </a:r>
            <a:r>
              <a:rPr lang="pt-BR" sz="2400" dirty="0" smtClean="0">
                <a:latin typeface="Consolas" pitchFamily="49" charset="0"/>
              </a:rPr>
              <a:t>.</a:t>
            </a:r>
            <a:r>
              <a:rPr lang="pt-BR" sz="2400" dirty="0" err="1" smtClean="0">
                <a:latin typeface="Consolas" pitchFamily="49" charset="0"/>
              </a:rPr>
              <a:t>Insert</a:t>
            </a:r>
            <a:r>
              <a:rPr lang="pt-BR" sz="2400" dirty="0" smtClean="0">
                <a:latin typeface="Consolas" pitchFamily="49" charset="0"/>
              </a:rPr>
              <a:t>(10,100</a:t>
            </a:r>
            <a:r>
              <a:rPr lang="pt-BR" sz="2400" dirty="0">
                <a:latin typeface="Consolas" pitchFamily="49" charset="0"/>
              </a:rPr>
              <a:t>);  // Funciona ?</a:t>
            </a:r>
          </a:p>
        </p:txBody>
      </p:sp>
      <p:sp>
        <p:nvSpPr>
          <p:cNvPr id="143371" name="Text Box 6"/>
          <p:cNvSpPr txBox="1">
            <a:spLocks noChangeArrowheads="1"/>
          </p:cNvSpPr>
          <p:nvPr/>
        </p:nvSpPr>
        <p:spPr bwMode="auto">
          <a:xfrm>
            <a:off x="673100" y="2636838"/>
            <a:ext cx="136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4000"/>
              <a:t>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27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827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405" grpId="0" animBg="1" autoUpdateAnimBg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Método Insert()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4387" name="Rectangle 11"/>
          <p:cNvSpPr>
            <a:spLocks noChangeArrowheads="1"/>
          </p:cNvSpPr>
          <p:nvPr/>
        </p:nvSpPr>
        <p:spPr bwMode="auto">
          <a:xfrm>
            <a:off x="914400" y="2563813"/>
            <a:ext cx="8229600" cy="263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dirty="0" err="1">
                <a:latin typeface="Consolas" pitchFamily="49" charset="0"/>
              </a:rPr>
              <a:t>list</a:t>
            </a:r>
            <a:r>
              <a:rPr lang="pt-BR" dirty="0">
                <a:latin typeface="Consolas" pitchFamily="49" charset="0"/>
              </a:rPr>
              <a:t>.</a:t>
            </a:r>
            <a:r>
              <a:rPr lang="pt-BR" dirty="0" err="1">
                <a:latin typeface="Consolas" pitchFamily="49" charset="0"/>
              </a:rPr>
              <a:t>Insert</a:t>
            </a:r>
            <a:r>
              <a:rPr lang="pt-BR" dirty="0">
                <a:latin typeface="Consolas" pitchFamily="49" charset="0"/>
              </a:rPr>
              <a:t>(0, 12);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dirty="0" err="1">
                <a:latin typeface="Consolas" pitchFamily="49" charset="0"/>
              </a:rPr>
              <a:t>list</a:t>
            </a:r>
            <a:r>
              <a:rPr lang="pt-BR" dirty="0">
                <a:latin typeface="Consolas" pitchFamily="49" charset="0"/>
              </a:rPr>
              <a:t>.</a:t>
            </a:r>
            <a:r>
              <a:rPr lang="pt-BR" dirty="0" err="1">
                <a:latin typeface="Consolas" pitchFamily="49" charset="0"/>
              </a:rPr>
              <a:t>Insert</a:t>
            </a:r>
            <a:r>
              <a:rPr lang="pt-BR" dirty="0">
                <a:latin typeface="Consolas" pitchFamily="49" charset="0"/>
              </a:rPr>
              <a:t>(1, 32);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dirty="0" err="1">
                <a:latin typeface="Consolas" pitchFamily="49" charset="0"/>
              </a:rPr>
              <a:t>list</a:t>
            </a:r>
            <a:r>
              <a:rPr lang="pt-BR" dirty="0">
                <a:latin typeface="Consolas" pitchFamily="49" charset="0"/>
              </a:rPr>
              <a:t>.</a:t>
            </a:r>
            <a:r>
              <a:rPr lang="pt-BR" dirty="0" err="1">
                <a:latin typeface="Consolas" pitchFamily="49" charset="0"/>
              </a:rPr>
              <a:t>Insert</a:t>
            </a:r>
            <a:r>
              <a:rPr lang="pt-BR" dirty="0">
                <a:latin typeface="Consolas" pitchFamily="49" charset="0"/>
              </a:rPr>
              <a:t>(1, 50);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dirty="0" err="1">
                <a:latin typeface="Consolas" pitchFamily="49" charset="0"/>
              </a:rPr>
              <a:t>list</a:t>
            </a:r>
            <a:r>
              <a:rPr lang="pt-BR" dirty="0">
                <a:latin typeface="Consolas" pitchFamily="49" charset="0"/>
              </a:rPr>
              <a:t>.</a:t>
            </a:r>
            <a:r>
              <a:rPr lang="pt-BR" dirty="0" err="1">
                <a:latin typeface="Consolas" pitchFamily="49" charset="0"/>
              </a:rPr>
              <a:t>Insert</a:t>
            </a:r>
            <a:r>
              <a:rPr lang="pt-BR" dirty="0">
                <a:latin typeface="Consolas" pitchFamily="49" charset="0"/>
              </a:rPr>
              <a:t>(3, 44);</a:t>
            </a:r>
          </a:p>
          <a:p>
            <a:pPr marL="342900" indent="-342900">
              <a:spcBef>
                <a:spcPct val="20000"/>
              </a:spcBef>
              <a:buClr>
                <a:srgbClr val="92C368"/>
              </a:buClr>
              <a:buSzPct val="65000"/>
              <a:buFont typeface="Wingdings" pitchFamily="2" charset="2"/>
              <a:buNone/>
            </a:pPr>
            <a:r>
              <a:rPr lang="pt-BR" dirty="0" err="1">
                <a:latin typeface="Consolas" pitchFamily="49" charset="0"/>
              </a:rPr>
              <a:t>l</a:t>
            </a:r>
            <a:r>
              <a:rPr lang="pt-BR" dirty="0" err="1" smtClean="0">
                <a:latin typeface="Consolas" pitchFamily="49" charset="0"/>
              </a:rPr>
              <a:t>ist</a:t>
            </a:r>
            <a:r>
              <a:rPr lang="pt-BR" dirty="0" smtClean="0">
                <a:latin typeface="Consolas" pitchFamily="49" charset="0"/>
              </a:rPr>
              <a:t>.</a:t>
            </a:r>
            <a:r>
              <a:rPr lang="pt-BR" dirty="0" err="1" smtClean="0">
                <a:latin typeface="Consolas" pitchFamily="49" charset="0"/>
              </a:rPr>
              <a:t>Insert</a:t>
            </a:r>
            <a:r>
              <a:rPr lang="pt-BR" dirty="0" smtClean="0">
                <a:latin typeface="Consolas" pitchFamily="49" charset="0"/>
              </a:rPr>
              <a:t>(10,100</a:t>
            </a:r>
            <a:r>
              <a:rPr lang="pt-BR" dirty="0">
                <a:latin typeface="Consolas" pitchFamily="49" charset="0"/>
              </a:rPr>
              <a:t>);  // Funciona ?</a:t>
            </a:r>
          </a:p>
        </p:txBody>
      </p:sp>
      <p:sp>
        <p:nvSpPr>
          <p:cNvPr id="144388" name="Text Box 6"/>
          <p:cNvSpPr txBox="1">
            <a:spLocks noChangeArrowheads="1"/>
          </p:cNvSpPr>
          <p:nvPr/>
        </p:nvSpPr>
        <p:spPr bwMode="auto">
          <a:xfrm>
            <a:off x="636588" y="1700213"/>
            <a:ext cx="136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4000"/>
              <a:t>list</a:t>
            </a:r>
          </a:p>
        </p:txBody>
      </p:sp>
      <p:sp>
        <p:nvSpPr>
          <p:cNvPr id="144389" name="Rectangle 4"/>
          <p:cNvSpPr>
            <a:spLocks noChangeArrowheads="1"/>
          </p:cNvSpPr>
          <p:nvPr/>
        </p:nvSpPr>
        <p:spPr bwMode="auto">
          <a:xfrm>
            <a:off x="2149475" y="1484313"/>
            <a:ext cx="935038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12</a:t>
            </a:r>
          </a:p>
        </p:txBody>
      </p:sp>
      <p:sp>
        <p:nvSpPr>
          <p:cNvPr id="144390" name="Rectangle 7"/>
          <p:cNvSpPr>
            <a:spLocks noChangeArrowheads="1"/>
          </p:cNvSpPr>
          <p:nvPr/>
        </p:nvSpPr>
        <p:spPr bwMode="auto">
          <a:xfrm>
            <a:off x="5387975" y="1484313"/>
            <a:ext cx="935038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5400"/>
              <a:t>32</a:t>
            </a:r>
          </a:p>
        </p:txBody>
      </p:sp>
      <p:cxnSp>
        <p:nvCxnSpPr>
          <p:cNvPr id="144391" name="AutoShape 9"/>
          <p:cNvCxnSpPr>
            <a:cxnSpLocks noChangeShapeType="1"/>
            <a:stCxn id="144392" idx="3"/>
            <a:endCxn id="144390" idx="1"/>
          </p:cNvCxnSpPr>
          <p:nvPr/>
        </p:nvCxnSpPr>
        <p:spPr bwMode="auto">
          <a:xfrm>
            <a:off x="4741863" y="2024063"/>
            <a:ext cx="6461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44392" name="Rectangle 10"/>
          <p:cNvSpPr>
            <a:spLocks noChangeArrowheads="1"/>
          </p:cNvSpPr>
          <p:nvPr/>
        </p:nvSpPr>
        <p:spPr bwMode="auto">
          <a:xfrm>
            <a:off x="3806825" y="1484313"/>
            <a:ext cx="935038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6000"/>
              <a:t>50</a:t>
            </a:r>
          </a:p>
        </p:txBody>
      </p:sp>
      <p:cxnSp>
        <p:nvCxnSpPr>
          <p:cNvPr id="144393" name="AutoShape 12"/>
          <p:cNvCxnSpPr>
            <a:cxnSpLocks noChangeShapeType="1"/>
            <a:stCxn id="144389" idx="3"/>
            <a:endCxn id="144392" idx="1"/>
          </p:cNvCxnSpPr>
          <p:nvPr/>
        </p:nvCxnSpPr>
        <p:spPr bwMode="auto">
          <a:xfrm>
            <a:off x="3084513" y="2024063"/>
            <a:ext cx="7223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827405" name="Rectangle 13"/>
          <p:cNvSpPr>
            <a:spLocks noChangeArrowheads="1"/>
          </p:cNvSpPr>
          <p:nvPr/>
        </p:nvSpPr>
        <p:spPr bwMode="auto">
          <a:xfrm>
            <a:off x="6973888" y="1484313"/>
            <a:ext cx="935037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 sz="5400"/>
              <a:t>44</a:t>
            </a:r>
          </a:p>
        </p:txBody>
      </p:sp>
      <p:cxnSp>
        <p:nvCxnSpPr>
          <p:cNvPr id="827407" name="AutoShape 15"/>
          <p:cNvCxnSpPr>
            <a:cxnSpLocks noChangeShapeType="1"/>
            <a:endCxn id="827405" idx="1"/>
          </p:cNvCxnSpPr>
          <p:nvPr/>
        </p:nvCxnSpPr>
        <p:spPr bwMode="auto">
          <a:xfrm>
            <a:off x="6327775" y="2024063"/>
            <a:ext cx="6461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pic>
        <p:nvPicPr>
          <p:cNvPr id="829459" name="Picture 19" descr="E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4324350"/>
            <a:ext cx="70389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27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2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27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405" grpId="0" animBg="1" autoUpdateAnimBg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List</a:t>
            </a:r>
          </a:p>
        </p:txBody>
      </p:sp>
      <p:sp>
        <p:nvSpPr>
          <p:cNvPr id="14541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Ou utilize a maneira mais simples, via indexadores: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Para a remoção de itens existem três métodos, o Remove(</a:t>
            </a:r>
            <a:r>
              <a:rPr lang="pt-BR" dirty="0" err="1" smtClean="0"/>
              <a:t>int</a:t>
            </a:r>
            <a:r>
              <a:rPr lang="pt-BR" dirty="0" smtClean="0"/>
              <a:t> item), o </a:t>
            </a:r>
            <a:r>
              <a:rPr lang="pt-BR" dirty="0" err="1" smtClean="0"/>
              <a:t>RemoveAt</a:t>
            </a:r>
            <a:r>
              <a:rPr lang="pt-BR" dirty="0" smtClean="0"/>
              <a:t>(</a:t>
            </a:r>
            <a:r>
              <a:rPr lang="pt-BR" dirty="0" err="1" smtClean="0"/>
              <a:t>int</a:t>
            </a:r>
            <a:r>
              <a:rPr lang="pt-BR" dirty="0" smtClean="0"/>
              <a:t> </a:t>
            </a:r>
            <a:r>
              <a:rPr lang="pt-BR" dirty="0" err="1" smtClean="0"/>
              <a:t>index</a:t>
            </a:r>
            <a:r>
              <a:rPr lang="pt-BR" dirty="0" smtClean="0"/>
              <a:t>) e o </a:t>
            </a:r>
            <a:r>
              <a:rPr lang="pt-BR" dirty="0" err="1" smtClean="0"/>
              <a:t>RemoveRange</a:t>
            </a:r>
            <a:r>
              <a:rPr lang="pt-BR" dirty="0" smtClean="0"/>
              <a:t>(</a:t>
            </a:r>
            <a:r>
              <a:rPr lang="pt-BR" dirty="0" err="1" smtClean="0"/>
              <a:t>int</a:t>
            </a:r>
            <a:r>
              <a:rPr lang="pt-BR" dirty="0" smtClean="0"/>
              <a:t> </a:t>
            </a:r>
            <a:r>
              <a:rPr lang="pt-BR" dirty="0" err="1" smtClean="0"/>
              <a:t>ini</a:t>
            </a:r>
            <a:r>
              <a:rPr lang="pt-BR" dirty="0" smtClean="0"/>
              <a:t>, </a:t>
            </a:r>
            <a:r>
              <a:rPr lang="pt-BR" dirty="0" err="1" smtClean="0"/>
              <a:t>int</a:t>
            </a:r>
            <a:r>
              <a:rPr lang="pt-BR" dirty="0" smtClean="0"/>
              <a:t> fim).</a:t>
            </a:r>
          </a:p>
        </p:txBody>
      </p:sp>
      <p:sp>
        <p:nvSpPr>
          <p:cNvPr id="145412" name="Rectangle 7"/>
          <p:cNvSpPr>
            <a:spLocks noChangeArrowheads="1"/>
          </p:cNvSpPr>
          <p:nvPr/>
        </p:nvSpPr>
        <p:spPr bwMode="auto">
          <a:xfrm>
            <a:off x="888628" y="2780928"/>
            <a:ext cx="7643812" cy="8509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chemeClr val="bg1"/>
              </a:buClr>
              <a:buSzPct val="65000"/>
            </a:pPr>
            <a:r>
              <a:rPr lang="en-US" sz="2400">
                <a:latin typeface="Consolas" pitchFamily="49" charset="0"/>
              </a:rPr>
              <a:t>List&lt;</a:t>
            </a:r>
            <a:r>
              <a:rPr lang="en-US" sz="2400" b="1">
                <a:latin typeface="Consolas" pitchFamily="49" charset="0"/>
              </a:rPr>
              <a:t>int</a:t>
            </a:r>
            <a:r>
              <a:rPr lang="en-US" sz="2400">
                <a:latin typeface="Consolas" pitchFamily="49" charset="0"/>
              </a:rPr>
              <a:t>&gt; list = </a:t>
            </a:r>
            <a:r>
              <a:rPr lang="en-US" sz="2400" b="1">
                <a:latin typeface="Consolas" pitchFamily="49" charset="0"/>
              </a:rPr>
              <a:t>new</a:t>
            </a:r>
            <a:r>
              <a:rPr lang="en-US" sz="2400">
                <a:latin typeface="Consolas" pitchFamily="49" charset="0"/>
              </a:rPr>
              <a:t> List&lt;int&gt;();</a:t>
            </a:r>
          </a:p>
          <a:p>
            <a:pPr marL="342900" indent="-342900">
              <a:buClr>
                <a:schemeClr val="bg1"/>
              </a:buClr>
              <a:buSzPct val="65000"/>
            </a:pPr>
            <a:r>
              <a:rPr lang="pt-BR" sz="2400">
                <a:latin typeface="Consolas" pitchFamily="49" charset="0"/>
              </a:rPr>
              <a:t>list[3] = 17;</a:t>
            </a:r>
            <a:endParaRPr lang="en-US" sz="240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List</a:t>
            </a:r>
          </a:p>
        </p:txBody>
      </p:sp>
      <p:sp>
        <p:nvSpPr>
          <p:cNvPr id="14643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Existem ainda outros métodos que podem ser úteis:</a:t>
            </a:r>
          </a:p>
          <a:p>
            <a:pPr lvl="1"/>
            <a:r>
              <a:rPr lang="pt-BR" dirty="0" err="1" smtClean="0"/>
              <a:t>IndexOf</a:t>
            </a:r>
            <a:r>
              <a:rPr lang="pt-BR" dirty="0" smtClean="0"/>
              <a:t>(</a:t>
            </a:r>
            <a:r>
              <a:rPr lang="pt-BR" dirty="0" err="1" smtClean="0"/>
              <a:t>object</a:t>
            </a:r>
            <a:r>
              <a:rPr lang="pt-BR" dirty="0" smtClean="0"/>
              <a:t> item), que retorna o índice do objeto passado como parâmetro;</a:t>
            </a:r>
          </a:p>
          <a:p>
            <a:pPr lvl="1"/>
            <a:r>
              <a:rPr lang="pt-BR" dirty="0" err="1" smtClean="0"/>
              <a:t>Contains</a:t>
            </a:r>
            <a:r>
              <a:rPr lang="pt-BR" dirty="0" smtClean="0"/>
              <a:t>(</a:t>
            </a:r>
            <a:r>
              <a:rPr lang="pt-BR" dirty="0" err="1" smtClean="0"/>
              <a:t>object</a:t>
            </a:r>
            <a:r>
              <a:rPr lang="pt-BR" dirty="0" smtClean="0"/>
              <a:t> item), que verifica se o objeto existe na lista. Se existir, retorna </a:t>
            </a:r>
            <a:r>
              <a:rPr lang="pt-BR" dirty="0" err="1" smtClean="0"/>
              <a:t>True</a:t>
            </a:r>
            <a:r>
              <a:rPr lang="pt-BR" dirty="0" smtClean="0"/>
              <a:t>;</a:t>
            </a:r>
          </a:p>
          <a:p>
            <a:pPr lvl="1"/>
            <a:r>
              <a:rPr lang="pt-BR" dirty="0" err="1" smtClean="0"/>
              <a:t>Clear</a:t>
            </a:r>
            <a:r>
              <a:rPr lang="pt-BR" dirty="0" smtClean="0"/>
              <a:t>(), que apaga todos os itens da lista;</a:t>
            </a:r>
          </a:p>
          <a:p>
            <a:pPr lvl="1"/>
            <a:r>
              <a:rPr lang="pt-BR" dirty="0" err="1" smtClean="0"/>
              <a:t>Sort</a:t>
            </a:r>
            <a:r>
              <a:rPr lang="pt-BR" dirty="0" smtClean="0"/>
              <a:t>(), que ordena a lista;</a:t>
            </a:r>
          </a:p>
          <a:p>
            <a:pPr lvl="1"/>
            <a:r>
              <a:rPr lang="pt-BR" dirty="0" err="1" smtClean="0"/>
              <a:t>Count</a:t>
            </a:r>
            <a:r>
              <a:rPr lang="pt-BR" dirty="0" smtClean="0"/>
              <a:t>(), que retorna o número de itens na lista.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Dictionary</a:t>
            </a:r>
            <a:r>
              <a:rPr lang="pt-BR" dirty="0" smtClean="0"/>
              <a:t>&lt;K, V&gt;</a:t>
            </a:r>
            <a:endParaRPr lang="pt-BR" dirty="0"/>
          </a:p>
        </p:txBody>
      </p:sp>
      <p:sp>
        <p:nvSpPr>
          <p:cNvPr id="14745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Semelhante a </a:t>
            </a:r>
            <a:r>
              <a:rPr lang="pt-BR" dirty="0" err="1" smtClean="0"/>
              <a:t>List</a:t>
            </a:r>
            <a:r>
              <a:rPr lang="pt-BR" dirty="0" smtClean="0"/>
              <a:t>&lt;T&gt;, porem permite o uso de uma chave ‘K’ de um tipo predefinido, para referenciar um valor do tipo ‘V’.</a:t>
            </a:r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611188" y="3212976"/>
            <a:ext cx="8358187" cy="26431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pt-BR" sz="1600" b="1">
                <a:latin typeface="Courier New" pitchFamily="49" charset="0"/>
                <a:cs typeface="Courier New" pitchFamily="49" charset="0"/>
              </a:rPr>
              <a:t>Dictionary&lt;string, string&gt; dic = new Dictionary&lt;string, string&gt;();</a:t>
            </a:r>
          </a:p>
          <a:p>
            <a:r>
              <a:rPr lang="pt-BR" sz="1600" b="1">
                <a:latin typeface="Courier New" pitchFamily="49" charset="0"/>
                <a:cs typeface="Courier New" pitchFamily="49" charset="0"/>
              </a:rPr>
              <a:t>	//Instancia um dicionário string-string</a:t>
            </a:r>
          </a:p>
          <a:p>
            <a:endParaRPr lang="pt-BR" sz="1600" b="1">
              <a:latin typeface="Courier New" pitchFamily="49" charset="0"/>
              <a:cs typeface="Courier New" pitchFamily="49" charset="0"/>
            </a:endParaRPr>
          </a:p>
          <a:p>
            <a:r>
              <a:rPr lang="pt-BR" sz="1600" b="1">
                <a:latin typeface="Courier New" pitchFamily="49" charset="0"/>
                <a:cs typeface="Courier New" pitchFamily="49" charset="0"/>
              </a:rPr>
              <a:t>dic.Add(“Name”, “Nome”);</a:t>
            </a:r>
          </a:p>
          <a:p>
            <a:r>
              <a:rPr lang="pt-BR" sz="1600" b="1">
                <a:latin typeface="Courier New" pitchFamily="49" charset="0"/>
                <a:cs typeface="Courier New" pitchFamily="49" charset="0"/>
              </a:rPr>
              <a:t>dic.Add(“Day”, “Dia”);</a:t>
            </a:r>
          </a:p>
          <a:p>
            <a:endParaRPr lang="pt-BR" sz="1600" b="1">
              <a:latin typeface="Courier New" pitchFamily="49" charset="0"/>
              <a:cs typeface="Courier New" pitchFamily="49" charset="0"/>
            </a:endParaRPr>
          </a:p>
          <a:p>
            <a:r>
              <a:rPr lang="pt-BR" sz="1600" b="1">
                <a:latin typeface="Courier New" pitchFamily="49" charset="0"/>
                <a:cs typeface="Courier New" pitchFamily="49" charset="0"/>
              </a:rPr>
              <a:t>dic.Remove(“Day”);</a:t>
            </a:r>
          </a:p>
          <a:p>
            <a:endParaRPr lang="pt-BR" sz="1600" b="1">
              <a:latin typeface="Courier New" pitchFamily="49" charset="0"/>
              <a:cs typeface="Courier New" pitchFamily="49" charset="0"/>
            </a:endParaRPr>
          </a:p>
          <a:p>
            <a:r>
              <a:rPr lang="pt-BR" sz="1600" b="1">
                <a:latin typeface="Courier New" pitchFamily="49" charset="0"/>
                <a:cs typeface="Courier New" pitchFamily="49" charset="0"/>
              </a:rPr>
              <a:t>Response.Write(dic[“Name”]);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smtClean="0"/>
              <a:t>Laboratório 07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Desenvolvendo para internet</a:t>
            </a:r>
            <a:br>
              <a:rPr lang="pt-BR" dirty="0" smtClean="0"/>
            </a:br>
            <a:r>
              <a:rPr lang="pt-BR" dirty="0" smtClean="0"/>
              <a:t>parte I</a:t>
            </a:r>
            <a:endParaRPr lang="pt-BR" dirty="0"/>
          </a:p>
        </p:txBody>
      </p:sp>
      <p:sp>
        <p:nvSpPr>
          <p:cNvPr id="136195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C:\Users\leandro.rocha\AppData\Local\Microsoft\Windows\Temporary Internet Files\Content.IE5\I6NQBYIQ\MCj0433944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2664" y="2143116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3800" dirty="0" smtClean="0"/>
              <a:t>Como funciona um web site?</a:t>
            </a:r>
            <a:endParaRPr lang="pt-BR" sz="3800" dirty="0"/>
          </a:p>
        </p:txBody>
      </p:sp>
      <p:pic>
        <p:nvPicPr>
          <p:cNvPr id="6" name="Picture 2" descr="C:\Users\leandro.rocha\AppData\Local\Microsoft\Windows\Temporary Internet Files\Content.IE5\Y7X2G9KJ\MCj042479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2214554"/>
            <a:ext cx="170815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150533" name="TextBox 18"/>
          <p:cNvSpPr txBox="1">
            <a:spLocks noChangeArrowheads="1"/>
          </p:cNvSpPr>
          <p:nvPr/>
        </p:nvSpPr>
        <p:spPr bwMode="auto">
          <a:xfrm>
            <a:off x="1187450" y="4286250"/>
            <a:ext cx="15779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latin typeface="Trebuchet MS" pitchFamily="34" charset="0"/>
              </a:rPr>
              <a:t>Servidor Web</a:t>
            </a:r>
          </a:p>
        </p:txBody>
      </p:sp>
      <p:sp>
        <p:nvSpPr>
          <p:cNvPr id="150534" name="TextBox 22"/>
          <p:cNvSpPr txBox="1">
            <a:spLocks noChangeArrowheads="1"/>
          </p:cNvSpPr>
          <p:nvPr/>
        </p:nvSpPr>
        <p:spPr bwMode="auto">
          <a:xfrm>
            <a:off x="6902450" y="4143375"/>
            <a:ext cx="18573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>
                <a:latin typeface="Trebuchet MS" pitchFamily="34" charset="0"/>
              </a:rPr>
              <a:t>Navegador Cliente</a:t>
            </a:r>
          </a:p>
        </p:txBody>
      </p:sp>
      <p:pic>
        <p:nvPicPr>
          <p:cNvPr id="7" name="Picture 4" descr="C:\Users\leandro.rocha\AppData\Local\Microsoft\Windows\Temporary Internet Files\Content.IE5\RWL3ZRDL\MCj0431532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73706" y="2285992"/>
            <a:ext cx="214314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150536" name="TextBox 20"/>
          <p:cNvSpPr txBox="1">
            <a:spLocks noChangeArrowheads="1"/>
          </p:cNvSpPr>
          <p:nvPr/>
        </p:nvSpPr>
        <p:spPr bwMode="auto">
          <a:xfrm>
            <a:off x="4545013" y="4429125"/>
            <a:ext cx="9667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latin typeface="Trebuchet MS" pitchFamily="34" charset="0"/>
              </a:rPr>
              <a:t>Internet</a:t>
            </a: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3187700" y="3071813"/>
            <a:ext cx="571500" cy="15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rot="10800000">
            <a:off x="3187700" y="3357563"/>
            <a:ext cx="571500" cy="15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6259513" y="3143250"/>
            <a:ext cx="5715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rot="10800000">
            <a:off x="6259513" y="3429000"/>
            <a:ext cx="5715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Introdução</a:t>
            </a:r>
          </a:p>
        </p:txBody>
      </p:sp>
      <p:sp>
        <p:nvSpPr>
          <p:cNvPr id="1515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smtClean="0"/>
              <a:t>HTML foi originalmente desenvolvido por Tim Berners-Lee no CERN e popularizado pelo navegador NCSA Mosaic na década de 1990</a:t>
            </a:r>
          </a:p>
          <a:p>
            <a:r>
              <a:rPr lang="pt-BR" sz="2800" smtClean="0"/>
              <a:t>HTML 2.0 especificado em 1994</a:t>
            </a:r>
          </a:p>
          <a:p>
            <a:r>
              <a:rPr lang="pt-BR" sz="2800" smtClean="0"/>
              <a:t>HTML 3.0 especificado em 1995</a:t>
            </a:r>
          </a:p>
          <a:p>
            <a:r>
              <a:rPr lang="pt-BR" sz="2800" smtClean="0"/>
              <a:t>HTML 3.2 especificado em 1997</a:t>
            </a:r>
          </a:p>
          <a:p>
            <a:r>
              <a:rPr lang="pt-BR" sz="2800" smtClean="0"/>
              <a:t>HTML 4.0 especificado em 1998</a:t>
            </a:r>
          </a:p>
          <a:p>
            <a:r>
              <a:rPr lang="pt-BR" sz="2800" smtClean="0"/>
              <a:t>HTML 4.01 especificado em 1999</a:t>
            </a:r>
          </a:p>
          <a:p>
            <a:r>
              <a:rPr lang="pt-BR" sz="2800" smtClean="0"/>
              <a:t>HTML 5 em processo de especificação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html</a:t>
            </a:r>
            <a:endParaRPr lang="pt-BR" dirty="0" smtClean="0"/>
          </a:p>
        </p:txBody>
      </p:sp>
      <p:sp>
        <p:nvSpPr>
          <p:cNvPr id="15257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Nasceu com a finalidade de estabelecer uma forma simples para publicar sites na internet. </a:t>
            </a:r>
          </a:p>
          <a:p>
            <a:r>
              <a:rPr lang="pt-BR" smtClean="0"/>
              <a:t>Significa de forma literal, linguagem de marcação de hipertexto.</a:t>
            </a:r>
          </a:p>
          <a:p>
            <a:pPr lvl="1"/>
            <a:r>
              <a:rPr lang="pt-BR" smtClean="0"/>
              <a:t>Hypertext Markup Language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ASP.NET?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ASP = Active Server Pages</a:t>
            </a:r>
          </a:p>
          <a:p>
            <a:r>
              <a:rPr lang="pt-BR" smtClean="0"/>
              <a:t>ASP.Net é um framework para criação de aplicativos Web dinâmicos e interativos sobre o CLR (Common Language Runtime) do .Net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html</a:t>
            </a:r>
          </a:p>
        </p:txBody>
      </p:sp>
      <p:sp>
        <p:nvSpPr>
          <p:cNvPr id="15360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Documentos são compostos de elementos</a:t>
            </a:r>
          </a:p>
          <a:p>
            <a:r>
              <a:rPr lang="pt-BR" smtClean="0"/>
              <a:t>Um elemento consiste:</a:t>
            </a:r>
          </a:p>
          <a:p>
            <a:pPr lvl="1"/>
            <a:r>
              <a:rPr lang="pt-BR" smtClean="0"/>
              <a:t>Marcação (</a:t>
            </a:r>
            <a:r>
              <a:rPr lang="pt-BR" i="1" smtClean="0"/>
              <a:t>tag</a:t>
            </a:r>
            <a:r>
              <a:rPr lang="pt-BR" smtClean="0"/>
              <a:t>) de abertura</a:t>
            </a:r>
          </a:p>
          <a:p>
            <a:pPr lvl="1"/>
            <a:r>
              <a:rPr lang="pt-BR" smtClean="0"/>
              <a:t>Conteúdo</a:t>
            </a:r>
          </a:p>
          <a:p>
            <a:pPr lvl="1"/>
            <a:r>
              <a:rPr lang="pt-BR" smtClean="0"/>
              <a:t>Marcação de fechamento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html</a:t>
            </a:r>
          </a:p>
        </p:txBody>
      </p:sp>
      <p:sp>
        <p:nvSpPr>
          <p:cNvPr id="15462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Uma marcação de abertura consiste:</a:t>
            </a:r>
          </a:p>
          <a:p>
            <a:pPr lvl="1"/>
            <a:r>
              <a:rPr lang="pt-BR" smtClean="0"/>
              <a:t>Sinal &lt;</a:t>
            </a:r>
          </a:p>
          <a:p>
            <a:pPr lvl="1"/>
            <a:r>
              <a:rPr lang="pt-BR" smtClean="0"/>
              <a:t>Nome da marcação</a:t>
            </a:r>
          </a:p>
          <a:p>
            <a:pPr lvl="2"/>
            <a:r>
              <a:rPr lang="pt-BR" smtClean="0"/>
              <a:t>Atributos opcionais</a:t>
            </a:r>
          </a:p>
          <a:p>
            <a:pPr lvl="1"/>
            <a:r>
              <a:rPr lang="pt-BR" smtClean="0"/>
              <a:t>Sinal &gt;</a:t>
            </a:r>
          </a:p>
          <a:p>
            <a:r>
              <a:rPr lang="pt-BR" smtClean="0"/>
              <a:t>Uma marcação de fechamento consiste:</a:t>
            </a:r>
          </a:p>
          <a:p>
            <a:pPr lvl="1"/>
            <a:r>
              <a:rPr lang="pt-BR" smtClean="0"/>
              <a:t>Sinal &lt;/</a:t>
            </a:r>
          </a:p>
          <a:p>
            <a:pPr lvl="1"/>
            <a:r>
              <a:rPr lang="pt-BR" smtClean="0"/>
              <a:t>Nome da marcação</a:t>
            </a:r>
          </a:p>
          <a:p>
            <a:pPr lvl="1"/>
            <a:r>
              <a:rPr lang="pt-BR" smtClean="0"/>
              <a:t>Sinal &gt;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5580063" y="2205038"/>
            <a:ext cx="2198687" cy="708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html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rowspan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=“3”&gt;</a:t>
            </a:r>
            <a:endParaRPr lang="pt-BR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Retângulo 4"/>
          <p:cNvSpPr/>
          <p:nvPr/>
        </p:nvSpPr>
        <p:spPr bwMode="auto">
          <a:xfrm>
            <a:off x="4857750" y="3676650"/>
            <a:ext cx="1038225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html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ítulo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8229600" cy="1143000"/>
          </a:xfrm>
        </p:spPr>
        <p:txBody>
          <a:bodyPr/>
          <a:lstStyle/>
          <a:p>
            <a:r>
              <a:rPr lang="pt-BR" smtClean="0"/>
              <a:t>html</a:t>
            </a:r>
          </a:p>
        </p:txBody>
      </p:sp>
      <p:sp>
        <p:nvSpPr>
          <p:cNvPr id="155651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125538"/>
            <a:ext cx="8229600" cy="4525962"/>
          </a:xfrm>
        </p:spPr>
        <p:txBody>
          <a:bodyPr/>
          <a:lstStyle/>
          <a:p>
            <a:r>
              <a:rPr lang="pt-BR" sz="2800" smtClean="0"/>
              <a:t>Alguns elementos são vazios</a:t>
            </a:r>
          </a:p>
          <a:p>
            <a:pPr lvl="1"/>
            <a:r>
              <a:rPr lang="pt-BR" sz="2400" smtClean="0"/>
              <a:t>Não possuem conteúdo</a:t>
            </a:r>
          </a:p>
          <a:p>
            <a:r>
              <a:rPr lang="pt-BR" sz="2800" smtClean="0"/>
              <a:t>Um elemento vazio consiste:</a:t>
            </a:r>
          </a:p>
          <a:p>
            <a:pPr lvl="1"/>
            <a:r>
              <a:rPr lang="pt-BR" sz="2400" smtClean="0"/>
              <a:t>Sinal &lt;</a:t>
            </a:r>
          </a:p>
          <a:p>
            <a:pPr lvl="1"/>
            <a:r>
              <a:rPr lang="pt-BR" sz="2400" smtClean="0"/>
              <a:t>Nome da marcação</a:t>
            </a:r>
          </a:p>
          <a:p>
            <a:pPr lvl="2"/>
            <a:r>
              <a:rPr lang="pt-BR" sz="2000" smtClean="0"/>
              <a:t>Atributos opcionais</a:t>
            </a:r>
          </a:p>
          <a:p>
            <a:pPr lvl="1"/>
            <a:r>
              <a:rPr lang="pt-BR" sz="2400" smtClean="0"/>
              <a:t>Sinal /&gt;</a:t>
            </a:r>
          </a:p>
          <a:p>
            <a:r>
              <a:rPr lang="pt-BR" sz="2800" smtClean="0"/>
              <a:t>Um atributo consiste:</a:t>
            </a:r>
          </a:p>
          <a:p>
            <a:pPr lvl="1"/>
            <a:r>
              <a:rPr lang="pt-BR" sz="2400" smtClean="0"/>
              <a:t>Nome do atributo</a:t>
            </a:r>
          </a:p>
          <a:p>
            <a:pPr lvl="1"/>
            <a:r>
              <a:rPr lang="pt-BR" sz="2400" smtClean="0"/>
              <a:t>Sinal =</a:t>
            </a:r>
          </a:p>
          <a:p>
            <a:pPr lvl="1"/>
            <a:r>
              <a:rPr lang="pt-BR" sz="2400" smtClean="0"/>
              <a:t>Valor do atributo entre aspas</a:t>
            </a:r>
          </a:p>
          <a:p>
            <a:endParaRPr lang="pt-BR" sz="2800" smtClean="0"/>
          </a:p>
        </p:txBody>
      </p:sp>
      <p:sp>
        <p:nvSpPr>
          <p:cNvPr id="4" name="Retângulo 3"/>
          <p:cNvSpPr/>
          <p:nvPr/>
        </p:nvSpPr>
        <p:spPr bwMode="auto">
          <a:xfrm>
            <a:off x="2771775" y="2636838"/>
            <a:ext cx="850900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br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 /&gt;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ítulo 1"/>
          <p:cNvSpPr>
            <a:spLocks noGrp="1"/>
          </p:cNvSpPr>
          <p:nvPr>
            <p:ph type="title"/>
          </p:nvPr>
        </p:nvSpPr>
        <p:spPr>
          <a:xfrm>
            <a:off x="685800" y="44450"/>
            <a:ext cx="8229600" cy="1143000"/>
          </a:xfrm>
        </p:spPr>
        <p:txBody>
          <a:bodyPr/>
          <a:lstStyle/>
          <a:p>
            <a:r>
              <a:rPr lang="pt-BR" smtClean="0"/>
              <a:t>html</a:t>
            </a:r>
          </a:p>
        </p:txBody>
      </p:sp>
      <p:sp>
        <p:nvSpPr>
          <p:cNvPr id="15667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smtClean="0"/>
              <a:t>Um documento HTML é composto de 3 partes:</a:t>
            </a:r>
          </a:p>
          <a:p>
            <a:pPr lvl="1"/>
            <a:r>
              <a:rPr lang="pt-BR" sz="2400" smtClean="0"/>
              <a:t>Uma linha contendo o tipo do documento</a:t>
            </a:r>
          </a:p>
          <a:p>
            <a:pPr lvl="1"/>
            <a:r>
              <a:rPr lang="pt-BR" sz="2400" smtClean="0"/>
              <a:t>Uma seção declarativa de cabeçalho</a:t>
            </a:r>
          </a:p>
          <a:p>
            <a:pPr lvl="2"/>
            <a:r>
              <a:rPr lang="pt-BR" sz="2000" smtClean="0"/>
              <a:t>Elemento HEAD</a:t>
            </a:r>
          </a:p>
          <a:p>
            <a:pPr lvl="1"/>
            <a:r>
              <a:rPr lang="pt-BR" sz="2400" smtClean="0"/>
              <a:t>Uma seção de corpo que define o conteúdo do documento</a:t>
            </a:r>
          </a:p>
          <a:p>
            <a:pPr lvl="2"/>
            <a:r>
              <a:rPr lang="pt-BR" sz="2000" smtClean="0"/>
              <a:t>Elementos BODY ou FRAMESET</a:t>
            </a:r>
          </a:p>
          <a:p>
            <a:r>
              <a:rPr lang="pt-BR" sz="2800" smtClean="0"/>
              <a:t>As seções de cabeçalho e corpo deve estar aninhadas dentro do elemento HTML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html</a:t>
            </a:r>
          </a:p>
        </p:txBody>
      </p:sp>
      <p:sp>
        <p:nvSpPr>
          <p:cNvPr id="1576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A estrutura básica de um documento HTML apresenta as seguintes marcações:</a:t>
            </a:r>
          </a:p>
        </p:txBody>
      </p:sp>
      <p:sp>
        <p:nvSpPr>
          <p:cNvPr id="5" name="Retângulo 4"/>
          <p:cNvSpPr/>
          <p:nvPr/>
        </p:nvSpPr>
        <p:spPr bwMode="auto">
          <a:xfrm>
            <a:off x="1174750" y="3067050"/>
            <a:ext cx="7358063" cy="31702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&lt;!DOCTYPE html&gt;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&lt;html&gt;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&lt;head&gt;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</a:t>
            </a: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Marcações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que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definem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informações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sobre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 o </a:t>
            </a: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documento</a:t>
            </a: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&lt;title&gt;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Título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&lt;/title&gt;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&lt;/head&gt;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</a:t>
            </a: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Marcações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que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definem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 o </a:t>
            </a: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conteúdo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 do </a:t>
            </a: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documento</a:t>
            </a: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&lt;/html&gt;</a:t>
            </a:r>
            <a:endParaRPr lang="pt-BR" sz="2000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html</a:t>
            </a:r>
          </a:p>
        </p:txBody>
      </p:sp>
      <p:sp>
        <p:nvSpPr>
          <p:cNvPr id="158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Um comentário não é processado pelo navegador</a:t>
            </a:r>
          </a:p>
          <a:p>
            <a:r>
              <a:rPr lang="pt-BR" smtClean="0"/>
              <a:t>Um comentários consiste</a:t>
            </a:r>
          </a:p>
          <a:p>
            <a:pPr lvl="1"/>
            <a:r>
              <a:rPr lang="pt-BR" smtClean="0"/>
              <a:t>Símbolo &lt;!--</a:t>
            </a:r>
          </a:p>
          <a:p>
            <a:pPr lvl="1"/>
            <a:r>
              <a:rPr lang="pt-BR" smtClean="0"/>
              <a:t>Conteúdo</a:t>
            </a:r>
          </a:p>
          <a:p>
            <a:pPr lvl="2"/>
            <a:r>
              <a:rPr lang="pt-BR" smtClean="0"/>
              <a:t>Pode ser de múltiplas linhas</a:t>
            </a:r>
          </a:p>
          <a:p>
            <a:pPr lvl="2"/>
            <a:r>
              <a:rPr lang="pt-BR" smtClean="0"/>
              <a:t>Não pode conter --</a:t>
            </a:r>
          </a:p>
          <a:p>
            <a:pPr lvl="1"/>
            <a:r>
              <a:rPr lang="pt-BR" smtClean="0"/>
              <a:t>Símbolo --&gt;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5076825" y="2276475"/>
            <a:ext cx="2359025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&lt;!-- Comentário --&gt;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Texto</a:t>
            </a:r>
          </a:p>
        </p:txBody>
      </p:sp>
      <p:sp>
        <p:nvSpPr>
          <p:cNvPr id="15974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Quebra de linha forçada:</a:t>
            </a:r>
          </a:p>
          <a:p>
            <a:pPr lvl="1"/>
            <a:r>
              <a:rPr lang="pt-BR" smtClean="0"/>
              <a:t>Elemento vazio BR</a:t>
            </a:r>
          </a:p>
          <a:p>
            <a:pPr>
              <a:buFont typeface="Wingdings 2" pitchFamily="18" charset="2"/>
              <a:buNone/>
            </a:pPr>
            <a:endParaRPr lang="pt-BR" sz="1000" smtClean="0"/>
          </a:p>
          <a:p>
            <a:r>
              <a:rPr lang="pt-BR" smtClean="0"/>
              <a:t>Parágrafo:</a:t>
            </a:r>
          </a:p>
          <a:p>
            <a:pPr lvl="1"/>
            <a:r>
              <a:rPr lang="pt-BR" smtClean="0"/>
              <a:t>Elemento P</a:t>
            </a:r>
          </a:p>
          <a:p>
            <a:pPr lvl="1"/>
            <a:r>
              <a:rPr lang="pt-BR" smtClean="0"/>
              <a:t>Representa um parágrafo de texto com uma linha em branco após seu fechamento</a:t>
            </a:r>
          </a:p>
          <a:p>
            <a:pPr lvl="1"/>
            <a:r>
              <a:rPr lang="pt-BR" smtClean="0"/>
              <a:t>Não pode conter elementos de marcação de blocos (como P) aninhados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Listas</a:t>
            </a:r>
          </a:p>
        </p:txBody>
      </p:sp>
      <p:sp>
        <p:nvSpPr>
          <p:cNvPr id="16077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Elementos permitem a definição de</a:t>
            </a:r>
          </a:p>
          <a:p>
            <a:pPr lvl="1"/>
            <a:r>
              <a:rPr lang="pt-BR" smtClean="0"/>
              <a:t>Listas ordenadas</a:t>
            </a:r>
          </a:p>
          <a:p>
            <a:pPr lvl="1"/>
            <a:r>
              <a:rPr lang="pt-BR" smtClean="0"/>
              <a:t>Listas sem ordem</a:t>
            </a:r>
          </a:p>
          <a:p>
            <a:pPr lvl="1"/>
            <a:r>
              <a:rPr lang="pt-BR" smtClean="0"/>
              <a:t>Listas de definição</a:t>
            </a:r>
          </a:p>
          <a:p>
            <a:r>
              <a:rPr lang="pt-BR" smtClean="0"/>
              <a:t>Listas podem ser aninhadas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Listas</a:t>
            </a:r>
          </a:p>
        </p:txBody>
      </p:sp>
      <p:sp>
        <p:nvSpPr>
          <p:cNvPr id="16179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Listas ordenadas:</a:t>
            </a:r>
          </a:p>
          <a:p>
            <a:pPr lvl="1"/>
            <a:r>
              <a:rPr lang="pt-BR" smtClean="0"/>
              <a:t>Elemento OL especifica a lista</a:t>
            </a:r>
          </a:p>
          <a:p>
            <a:pPr lvl="1"/>
            <a:r>
              <a:rPr lang="pt-BR" smtClean="0"/>
              <a:t>Elemento LI especifica um item da lista</a:t>
            </a:r>
          </a:p>
          <a:p>
            <a:pPr lvl="1"/>
            <a:r>
              <a:rPr lang="pt-BR" smtClean="0"/>
              <a:t>Navegadores usualmente numeram os itens da lista pela ordem de definição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969963" y="4319588"/>
            <a:ext cx="2881312" cy="16303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&lt;ol&gt;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&lt;li&gt;Item 1&lt;/li&gt;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&lt;li&gt;Item 2&lt;/li&gt;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&lt;li&gt;Item 3&lt;/li&gt;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&lt;/ol&gt;</a:t>
            </a:r>
            <a:endParaRPr lang="pt-BR" sz="2000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Listas</a:t>
            </a:r>
          </a:p>
        </p:txBody>
      </p:sp>
      <p:sp>
        <p:nvSpPr>
          <p:cNvPr id="16281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Listas sem ordem:</a:t>
            </a:r>
          </a:p>
          <a:p>
            <a:pPr lvl="1"/>
            <a:r>
              <a:rPr lang="pt-BR" smtClean="0"/>
              <a:t>Elemento UL especifica a lista</a:t>
            </a:r>
          </a:p>
          <a:p>
            <a:pPr lvl="1"/>
            <a:r>
              <a:rPr lang="pt-BR" smtClean="0"/>
              <a:t>Elemento LI especifica um item da lista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1258888" y="3427413"/>
            <a:ext cx="2881312" cy="16319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&lt;ul&gt;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&lt;li&gt;Item 1&lt;/li&gt;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&lt;li&gt;Item 2&lt;/li&gt;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&lt;li&gt;Item 3&lt;/li&gt;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&lt;/ul&gt;</a:t>
            </a:r>
            <a:endParaRPr lang="pt-BR" sz="2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Retângulo 4"/>
          <p:cNvSpPr/>
          <p:nvPr/>
        </p:nvSpPr>
        <p:spPr bwMode="auto">
          <a:xfrm>
            <a:off x="4498975" y="3427413"/>
            <a:ext cx="4249738" cy="31702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&lt;ul&gt;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&lt;li&gt;Nível 1&lt;/li&gt;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&lt;li&gt;Nível 1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&lt;ul&gt;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	&lt;li&gt;Nível 2&lt;/li&gt;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	&lt;li&gt;Nível 2&lt;/li&gt;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&lt;/ul&gt;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&lt;/li&gt;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	&lt;li&gt;Nível 1&lt;/li&gt;</a:t>
            </a:r>
          </a:p>
          <a:p>
            <a:pPr>
              <a:defRPr/>
            </a:pPr>
            <a:r>
              <a:rPr lang="it-IT" sz="2000" dirty="0">
                <a:solidFill>
                  <a:schemeClr val="tx1"/>
                </a:solidFill>
                <a:latin typeface="Arial" charset="0"/>
              </a:rPr>
              <a:t>&lt;/ul&gt;</a:t>
            </a:r>
            <a:endParaRPr lang="pt-BR" sz="2000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ASP.NET?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Envolve várias tecnologias para soluções de sistemas na web:</a:t>
            </a:r>
          </a:p>
          <a:p>
            <a:pPr lvl="1"/>
            <a:r>
              <a:rPr lang="pt-BR" dirty="0" smtClean="0"/>
              <a:t>ASP.NET Web </a:t>
            </a:r>
            <a:r>
              <a:rPr lang="pt-BR" dirty="0" err="1" smtClean="0"/>
              <a:t>Forms</a:t>
            </a:r>
            <a:endParaRPr lang="pt-BR" dirty="0" smtClean="0"/>
          </a:p>
          <a:p>
            <a:pPr lvl="1"/>
            <a:r>
              <a:rPr lang="pt-BR" dirty="0" smtClean="0"/>
              <a:t>ASP.NET Web </a:t>
            </a:r>
            <a:r>
              <a:rPr lang="pt-BR" dirty="0" err="1" smtClean="0"/>
              <a:t>Forms</a:t>
            </a:r>
            <a:r>
              <a:rPr lang="pt-BR" dirty="0" smtClean="0"/>
              <a:t> com AJAX</a:t>
            </a:r>
          </a:p>
          <a:p>
            <a:pPr lvl="1"/>
            <a:r>
              <a:rPr lang="en-US" dirty="0" smtClean="0"/>
              <a:t>ASP.NET Web Forms com Silverlight</a:t>
            </a:r>
          </a:p>
          <a:p>
            <a:pPr lvl="1"/>
            <a:r>
              <a:rPr lang="pt-BR" dirty="0" smtClean="0"/>
              <a:t>ASP.NET MVC</a:t>
            </a:r>
          </a:p>
          <a:p>
            <a:pPr lvl="2"/>
            <a:r>
              <a:rPr lang="pt-BR" dirty="0" smtClean="0"/>
              <a:t>Arquitetura de sites </a:t>
            </a:r>
            <a:r>
              <a:rPr lang="pt-BR" dirty="0" err="1" smtClean="0"/>
              <a:t>Model-View-Controller</a:t>
            </a:r>
            <a:endParaRPr lang="pt-BR" dirty="0" smtClean="0"/>
          </a:p>
          <a:p>
            <a:pPr lvl="2"/>
            <a:r>
              <a:rPr lang="pt-BR" dirty="0" smtClean="0"/>
              <a:t>Separação entre processamento e </a:t>
            </a:r>
            <a:r>
              <a:rPr lang="pt-BR" dirty="0" err="1" smtClean="0"/>
              <a:t>renderização</a:t>
            </a:r>
            <a:endParaRPr lang="pt-BR" dirty="0" smtClean="0"/>
          </a:p>
          <a:p>
            <a:pPr lvl="2"/>
            <a:r>
              <a:rPr lang="pt-BR" dirty="0" smtClean="0"/>
              <a:t>Navegação é controlada através de arquivo de configuração</a:t>
            </a:r>
          </a:p>
          <a:p>
            <a:pPr lvl="1"/>
            <a:r>
              <a:rPr lang="pt-BR" dirty="0" smtClean="0"/>
              <a:t>ASP.NET Web </a:t>
            </a:r>
            <a:r>
              <a:rPr lang="pt-BR" dirty="0" err="1" smtClean="0"/>
              <a:t>Pages</a:t>
            </a:r>
            <a:endParaRPr lang="pt-BR" dirty="0" smtClean="0"/>
          </a:p>
          <a:p>
            <a:pPr lvl="2"/>
            <a:r>
              <a:rPr lang="pt-BR" dirty="0" smtClean="0"/>
              <a:t>Nova sintaxe </a:t>
            </a:r>
            <a:r>
              <a:rPr lang="pt-BR" dirty="0" err="1" smtClean="0"/>
              <a:t>Razor</a:t>
            </a:r>
            <a:endParaRPr lang="pt-BR" dirty="0" smtClean="0"/>
          </a:p>
          <a:p>
            <a:pPr lvl="2"/>
            <a:r>
              <a:rPr lang="pt-BR" dirty="0" smtClean="0"/>
              <a:t>Suportado pela ferramenta </a:t>
            </a:r>
            <a:r>
              <a:rPr lang="pt-BR" dirty="0" err="1" smtClean="0"/>
              <a:t>WebMatrix</a:t>
            </a:r>
            <a:endParaRPr lang="pt-BR" dirty="0" smtClean="0"/>
          </a:p>
        </p:txBody>
      </p:sp>
      <p:sp>
        <p:nvSpPr>
          <p:cNvPr id="4" name="Seta para a direita 3"/>
          <p:cNvSpPr/>
          <p:nvPr/>
        </p:nvSpPr>
        <p:spPr>
          <a:xfrm rot="10800000">
            <a:off x="4283968" y="2420888"/>
            <a:ext cx="86360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Links</a:t>
            </a:r>
          </a:p>
        </p:txBody>
      </p:sp>
      <p:sp>
        <p:nvSpPr>
          <p:cNvPr id="1638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smtClean="0"/>
              <a:t>Um hiperlink permite a vinculação de um recurso Web fonte com um recurso Web destino</a:t>
            </a:r>
          </a:p>
          <a:p>
            <a:r>
              <a:rPr lang="pt-BR" sz="2800" smtClean="0"/>
              <a:t>Um hiperlink possui</a:t>
            </a:r>
          </a:p>
          <a:p>
            <a:pPr lvl="1"/>
            <a:r>
              <a:rPr lang="pt-BR" sz="2400" smtClean="0"/>
              <a:t>Duas extremidades (fonte e destino), chamadas de âncoras</a:t>
            </a:r>
          </a:p>
          <a:p>
            <a:pPr lvl="1"/>
            <a:r>
              <a:rPr lang="pt-BR" sz="2400" smtClean="0"/>
              <a:t>Uma direção</a:t>
            </a:r>
          </a:p>
          <a:p>
            <a:r>
              <a:rPr lang="pt-BR" sz="2800" smtClean="0"/>
              <a:t>Comportamento padrão de um hiperlink é a recuperação do recurso Web destino</a:t>
            </a:r>
          </a:p>
          <a:p>
            <a:r>
              <a:rPr lang="pt-BR" sz="2800" smtClean="0"/>
              <a:t>Hiperlinks não podem ser aninhados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Links</a:t>
            </a:r>
          </a:p>
        </p:txBody>
      </p:sp>
      <p:sp>
        <p:nvSpPr>
          <p:cNvPr id="16486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Links para recursos:</a:t>
            </a:r>
          </a:p>
          <a:p>
            <a:pPr lvl="1"/>
            <a:r>
              <a:rPr lang="pt-BR" smtClean="0"/>
              <a:t>Para definir uma âncora fonte</a:t>
            </a:r>
          </a:p>
          <a:p>
            <a:pPr lvl="2"/>
            <a:r>
              <a:rPr lang="pt-BR" smtClean="0"/>
              <a:t>Elemento A</a:t>
            </a:r>
          </a:p>
          <a:p>
            <a:pPr lvl="3"/>
            <a:r>
              <a:rPr lang="pt-BR" smtClean="0"/>
              <a:t>Conteúdo define a posição da âncora</a:t>
            </a:r>
          </a:p>
          <a:p>
            <a:pPr lvl="3"/>
            <a:r>
              <a:rPr lang="pt-BR" smtClean="0"/>
              <a:t>Atributo </a:t>
            </a:r>
            <a:r>
              <a:rPr lang="pt-BR" i="1" smtClean="0"/>
              <a:t>href</a:t>
            </a:r>
            <a:r>
              <a:rPr lang="pt-BR" smtClean="0"/>
              <a:t> especifica o endereço da âncora destino via uma URI</a:t>
            </a:r>
          </a:p>
          <a:p>
            <a:pPr lvl="3"/>
            <a:r>
              <a:rPr lang="pt-BR" smtClean="0"/>
              <a:t>URIs que designam uma âncora possuem o caractere # seguido do nome/identificador da âncora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1403350" y="5013325"/>
            <a:ext cx="6769100" cy="1322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&lt;p&gt;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Isso é um &lt;a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href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="links2.html"&gt;link&lt;/a&gt; para um outro documento.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&lt;/p&gt;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ítulo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8229600" cy="1143000"/>
          </a:xfrm>
        </p:spPr>
        <p:txBody>
          <a:bodyPr/>
          <a:lstStyle/>
          <a:p>
            <a:r>
              <a:rPr lang="pt-BR" smtClean="0"/>
              <a:t>Elementos Básicos - Links</a:t>
            </a:r>
          </a:p>
        </p:txBody>
      </p:sp>
      <p:sp>
        <p:nvSpPr>
          <p:cNvPr id="165891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052513"/>
            <a:ext cx="8229600" cy="4525962"/>
          </a:xfrm>
        </p:spPr>
        <p:txBody>
          <a:bodyPr/>
          <a:lstStyle/>
          <a:p>
            <a:r>
              <a:rPr lang="pt-BR" sz="2400" smtClean="0"/>
              <a:t>Links para elementos do documento:</a:t>
            </a:r>
          </a:p>
          <a:p>
            <a:pPr lvl="1"/>
            <a:r>
              <a:rPr lang="pt-BR" sz="2000" smtClean="0"/>
              <a:t>Uma âncora de destino pode ser fragmentos do próprio documento onde está a âncora origem</a:t>
            </a:r>
          </a:p>
          <a:p>
            <a:pPr lvl="1"/>
            <a:r>
              <a:rPr lang="pt-BR" sz="2000" smtClean="0"/>
              <a:t>Para definir uma âncora de destino</a:t>
            </a:r>
          </a:p>
          <a:p>
            <a:pPr lvl="2"/>
            <a:r>
              <a:rPr lang="pt-BR" sz="1800" smtClean="0"/>
              <a:t>Elemento A com atributo </a:t>
            </a:r>
            <a:r>
              <a:rPr lang="pt-BR" sz="1800" i="1" smtClean="0"/>
              <a:t>name</a:t>
            </a:r>
            <a:r>
              <a:rPr lang="pt-BR" sz="1800" smtClean="0"/>
              <a:t> e/ou </a:t>
            </a:r>
            <a:r>
              <a:rPr lang="pt-BR" sz="1800" i="1" smtClean="0"/>
              <a:t>id</a:t>
            </a:r>
          </a:p>
          <a:p>
            <a:pPr lvl="2"/>
            <a:r>
              <a:rPr lang="pt-BR" sz="1800" smtClean="0"/>
              <a:t>Qualquer elemento com atributo </a:t>
            </a:r>
            <a:r>
              <a:rPr lang="pt-BR" sz="1800" i="1" smtClean="0"/>
              <a:t>id</a:t>
            </a:r>
          </a:p>
          <a:p>
            <a:pPr lvl="1"/>
            <a:r>
              <a:rPr lang="pt-BR" sz="2000" smtClean="0"/>
              <a:t>Elemento A define uma âncora fonte</a:t>
            </a:r>
          </a:p>
          <a:p>
            <a:pPr lvl="1"/>
            <a:r>
              <a:rPr lang="pt-BR" sz="2000" smtClean="0"/>
              <a:t>Atributo </a:t>
            </a:r>
            <a:r>
              <a:rPr lang="pt-BR" sz="2000" i="1" smtClean="0"/>
              <a:t>href</a:t>
            </a:r>
            <a:r>
              <a:rPr lang="pt-BR" sz="2000" smtClean="0"/>
              <a:t> especifica o endereço da âncora destino via uma referência para o identificador do fragmento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1258888" y="5202238"/>
            <a:ext cx="6769100" cy="1322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&lt;p&gt;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Isso é um &lt;a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href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="links2.html#destino1"&gt;link&lt;/a&gt; para um pedaço de outro documento.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&lt;/p&gt;</a:t>
            </a:r>
          </a:p>
        </p:txBody>
      </p:sp>
      <p:sp>
        <p:nvSpPr>
          <p:cNvPr id="5" name="Retângulo 4"/>
          <p:cNvSpPr/>
          <p:nvPr/>
        </p:nvSpPr>
        <p:spPr bwMode="auto">
          <a:xfrm>
            <a:off x="1258888" y="4554538"/>
            <a:ext cx="6769100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&lt;a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name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="destino1"&gt;Outro parágrafo de texto.&lt;/a&gt;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Tabelas</a:t>
            </a:r>
          </a:p>
        </p:txBody>
      </p:sp>
      <p:sp>
        <p:nvSpPr>
          <p:cNvPr id="16691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Tabelas permitem organizar conteúdo em células por linhas e colunas</a:t>
            </a:r>
          </a:p>
          <a:p>
            <a:r>
              <a:rPr lang="pt-BR" smtClean="0"/>
              <a:t>Recomendação W3C:</a:t>
            </a:r>
          </a:p>
          <a:p>
            <a:pPr lvl="1"/>
            <a:r>
              <a:rPr lang="pt-BR" smtClean="0"/>
              <a:t>Não utilizar tabelas para realizar puramente o layout de documentos, para isso existem folhas de estilo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Tabelas</a:t>
            </a:r>
          </a:p>
        </p:txBody>
      </p:sp>
      <p:sp>
        <p:nvSpPr>
          <p:cNvPr id="16793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Tabela:</a:t>
            </a:r>
          </a:p>
          <a:p>
            <a:pPr lvl="1"/>
            <a:r>
              <a:rPr lang="pt-BR" smtClean="0"/>
              <a:t>Elemento TABLE</a:t>
            </a:r>
          </a:p>
          <a:p>
            <a:pPr lvl="1"/>
            <a:r>
              <a:rPr lang="pt-BR" smtClean="0"/>
              <a:t>Contêm todos os demais elementos da tabela</a:t>
            </a:r>
          </a:p>
          <a:p>
            <a:pPr lvl="1"/>
            <a:r>
              <a:rPr lang="pt-BR" smtClean="0"/>
              <a:t>Atributo </a:t>
            </a:r>
            <a:r>
              <a:rPr lang="pt-BR" i="1" smtClean="0"/>
              <a:t>summary</a:t>
            </a:r>
            <a:r>
              <a:rPr lang="pt-BR" smtClean="0"/>
              <a:t> especifica um resumo do propósito da tabela (acessibilidade!)</a:t>
            </a:r>
          </a:p>
          <a:p>
            <a:pPr lvl="1"/>
            <a:r>
              <a:rPr lang="pt-BR" smtClean="0"/>
              <a:t>Atributo </a:t>
            </a:r>
            <a:r>
              <a:rPr lang="pt-BR" i="1" smtClean="0"/>
              <a:t>witdth</a:t>
            </a:r>
            <a:r>
              <a:rPr lang="pt-BR" smtClean="0"/>
              <a:t> especifica a largura da tabela</a:t>
            </a:r>
          </a:p>
          <a:p>
            <a:pPr lvl="2"/>
            <a:r>
              <a:rPr lang="pt-BR" smtClean="0"/>
              <a:t>Percentagem</a:t>
            </a:r>
          </a:p>
          <a:p>
            <a:pPr lvl="2"/>
            <a:r>
              <a:rPr lang="pt-BR" smtClean="0"/>
              <a:t>Pixel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Tabelas</a:t>
            </a:r>
          </a:p>
        </p:txBody>
      </p:sp>
      <p:sp>
        <p:nvSpPr>
          <p:cNvPr id="16896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Título:</a:t>
            </a:r>
          </a:p>
          <a:p>
            <a:pPr lvl="1"/>
            <a:r>
              <a:rPr lang="pt-BR" smtClean="0"/>
              <a:t>Elemento CAPTION</a:t>
            </a:r>
          </a:p>
          <a:p>
            <a:pPr lvl="1"/>
            <a:r>
              <a:rPr lang="pt-BR" smtClean="0"/>
              <a:t>Especifica o título da tabela como seu conteúdo</a:t>
            </a:r>
          </a:p>
          <a:p>
            <a:pPr lvl="1"/>
            <a:r>
              <a:rPr lang="pt-BR" smtClean="0"/>
              <a:t>Deve aparecer como primeiro elemento aninhado ao elemento da tabela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539750" y="4581525"/>
            <a:ext cx="8424863" cy="19383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table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summary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="um exemplo de tabela simples com linhas e colunas"&gt;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caption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&gt;Tabela básica&lt;/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caption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&gt;Ano&lt;/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&gt;Vendas&lt;/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&gt;2008&lt;/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&gt;1,1m&lt;/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&gt;2009&lt;/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&gt;1,9m&lt;/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	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table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Tabelas</a:t>
            </a:r>
          </a:p>
        </p:txBody>
      </p:sp>
      <p:sp>
        <p:nvSpPr>
          <p:cNvPr id="16998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Linhas:</a:t>
            </a:r>
          </a:p>
          <a:p>
            <a:pPr lvl="1"/>
            <a:r>
              <a:rPr lang="pt-BR" smtClean="0"/>
              <a:t>Elemento TR</a:t>
            </a:r>
          </a:p>
          <a:p>
            <a:pPr lvl="1"/>
            <a:r>
              <a:rPr lang="pt-BR" smtClean="0"/>
              <a:t>Atua como um contêiner para uma linha de células de uma tabela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539750" y="3933825"/>
            <a:ext cx="8424863" cy="19383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table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summary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="um exemplo de tabela simples com linhas e colunas"&gt;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caption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&gt;Tabela básica&lt;/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caption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&gt;Ano&lt;/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&gt;Vendas&lt;/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&gt;2008&lt;/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&gt;1,1m&lt;/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&gt;2009&lt;/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&gt;1,9m&lt;/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	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table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Tabelas</a:t>
            </a:r>
          </a:p>
        </p:txBody>
      </p:sp>
      <p:sp>
        <p:nvSpPr>
          <p:cNvPr id="17101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smtClean="0"/>
              <a:t>Células:</a:t>
            </a:r>
          </a:p>
          <a:p>
            <a:pPr lvl="1"/>
            <a:r>
              <a:rPr lang="pt-BR" sz="2000" smtClean="0"/>
              <a:t>Podem conter dois tipos de informação: cabeçalho e dados</a:t>
            </a:r>
          </a:p>
          <a:p>
            <a:pPr lvl="1"/>
            <a:r>
              <a:rPr lang="pt-BR" sz="2000" smtClean="0"/>
              <a:t>Podem ser vazias</a:t>
            </a:r>
          </a:p>
          <a:p>
            <a:pPr lvl="1"/>
            <a:r>
              <a:rPr lang="pt-BR" sz="2000" smtClean="0"/>
              <a:t>Elemento TH</a:t>
            </a:r>
          </a:p>
          <a:p>
            <a:pPr lvl="2"/>
            <a:r>
              <a:rPr lang="pt-BR" sz="1800" smtClean="0"/>
              <a:t>Define uma célula que possui informação de cabeçalho</a:t>
            </a:r>
          </a:p>
          <a:p>
            <a:pPr lvl="1"/>
            <a:r>
              <a:rPr lang="pt-BR" sz="2000" smtClean="0"/>
              <a:t>Elemento TD</a:t>
            </a:r>
          </a:p>
          <a:p>
            <a:pPr lvl="2"/>
            <a:r>
              <a:rPr lang="pt-BR" sz="1800" smtClean="0"/>
              <a:t>Define uma célula que possui informação de dados</a:t>
            </a:r>
          </a:p>
          <a:p>
            <a:pPr lvl="1"/>
            <a:r>
              <a:rPr lang="pt-BR" sz="2000" smtClean="0"/>
              <a:t>O conjunto de células da linha define o número de colunas da tabela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539750" y="4652963"/>
            <a:ext cx="8424863" cy="19399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table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summary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="um exemplo de tabela simples com linhas e colunas"&gt;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caption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&gt;Tabela básica&lt;/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caption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&gt;Ano&lt;/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&gt;Vendas&lt;/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&gt;2008&lt;/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&gt;1,1m&lt;/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&gt;2009&lt;/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&gt;1,9m&lt;/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	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table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ítulo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8229600" cy="1143000"/>
          </a:xfrm>
        </p:spPr>
        <p:txBody>
          <a:bodyPr/>
          <a:lstStyle/>
          <a:p>
            <a:r>
              <a:rPr lang="pt-BR" smtClean="0"/>
              <a:t>Elementos Básicos - Tabelas</a:t>
            </a:r>
          </a:p>
        </p:txBody>
      </p:sp>
      <p:sp>
        <p:nvSpPr>
          <p:cNvPr id="172035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196975"/>
            <a:ext cx="8229600" cy="4525963"/>
          </a:xfrm>
        </p:spPr>
        <p:txBody>
          <a:bodyPr/>
          <a:lstStyle/>
          <a:p>
            <a:r>
              <a:rPr lang="pt-BR" sz="2800" smtClean="0"/>
              <a:t>Células expandidas:</a:t>
            </a:r>
          </a:p>
          <a:p>
            <a:pPr lvl="1"/>
            <a:r>
              <a:rPr lang="pt-BR" sz="2400" smtClean="0"/>
              <a:t>Células podem se expandir por múltiplas linhas ou colunas</a:t>
            </a:r>
          </a:p>
          <a:p>
            <a:pPr lvl="1"/>
            <a:r>
              <a:rPr lang="pt-BR" sz="2400" smtClean="0"/>
              <a:t>Atributo </a:t>
            </a:r>
            <a:r>
              <a:rPr lang="pt-BR" sz="2400" i="1" smtClean="0"/>
              <a:t>rowspan</a:t>
            </a:r>
            <a:r>
              <a:rPr lang="pt-BR" sz="2400" smtClean="0"/>
              <a:t> especifica o número de linhas ocupada por uma célula</a:t>
            </a:r>
          </a:p>
          <a:p>
            <a:pPr lvl="1"/>
            <a:r>
              <a:rPr lang="pt-BR" sz="2400" smtClean="0"/>
              <a:t>Atributo </a:t>
            </a:r>
            <a:r>
              <a:rPr lang="pt-BR" sz="2400" i="1" smtClean="0"/>
              <a:t>colspan </a:t>
            </a:r>
            <a:r>
              <a:rPr lang="pt-BR" sz="2400" smtClean="0"/>
              <a:t>especifica o número de colunas ocupada por uma célula</a:t>
            </a:r>
          </a:p>
          <a:p>
            <a:pPr lvl="1"/>
            <a:r>
              <a:rPr lang="pt-BR" sz="2400" smtClean="0"/>
              <a:t>Cuidado para não definir células que se sobreponham!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539750" y="4365625"/>
            <a:ext cx="8424863" cy="2246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table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summary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="um exemplo de tabela simples com linhas e colunas expandidas"&gt;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caption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&gt;Tabela expandida&lt;/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caption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colspan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="2"&gt;Um cabeçalho expandido&lt;/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&gt;2008&lt;/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&gt;1,1m&lt;/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&gt;2009&lt;/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&gt;1,9m&lt;/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td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tr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	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table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Elementos Básicos - Imagens</a:t>
            </a:r>
          </a:p>
        </p:txBody>
      </p:sp>
      <p:sp>
        <p:nvSpPr>
          <p:cNvPr id="17305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Mecanismo para inclusão de imagens em documentos</a:t>
            </a:r>
          </a:p>
          <a:p>
            <a:pPr lvl="1"/>
            <a:r>
              <a:rPr lang="pt-BR" smtClean="0"/>
              <a:t>PNG, JPEG, GIF, etc</a:t>
            </a:r>
          </a:p>
          <a:p>
            <a:r>
              <a:rPr lang="pt-BR" smtClean="0"/>
              <a:t>Elemento IMG</a:t>
            </a:r>
          </a:p>
          <a:p>
            <a:pPr lvl="1"/>
            <a:r>
              <a:rPr lang="pt-BR" smtClean="0"/>
              <a:t>Atributo </a:t>
            </a:r>
            <a:r>
              <a:rPr lang="pt-BR" i="1" smtClean="0"/>
              <a:t>src</a:t>
            </a:r>
            <a:r>
              <a:rPr lang="pt-BR" smtClean="0"/>
              <a:t> especifica o endereço URI da imagem</a:t>
            </a:r>
          </a:p>
          <a:p>
            <a:pPr lvl="1"/>
            <a:r>
              <a:rPr lang="pt-BR" smtClean="0"/>
              <a:t>Atributo </a:t>
            </a:r>
            <a:r>
              <a:rPr lang="pt-BR" i="1" smtClean="0"/>
              <a:t>alt</a:t>
            </a:r>
            <a:r>
              <a:rPr lang="pt-BR" smtClean="0"/>
              <a:t> especifica uma descrição textual alternativa para a imagem (acessibilidade!)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395288" y="5516563"/>
            <a:ext cx="8424862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img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alt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="Uma imagem"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src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="image1.png"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height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="500" 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width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="870"&gt;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ASP.NET</a:t>
            </a:r>
          </a:p>
        </p:txBody>
      </p:sp>
      <p:sp>
        <p:nvSpPr>
          <p:cNvPr id="200707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Tecnologia mais evoluída e mais flexível, sucessora do </a:t>
            </a:r>
            <a:r>
              <a:rPr lang="pt-BR" dirty="0" err="1" smtClean="0"/>
              <a:t>Active</a:t>
            </a:r>
            <a:r>
              <a:rPr lang="pt-BR" dirty="0" smtClean="0"/>
              <a:t> Server </a:t>
            </a:r>
            <a:r>
              <a:rPr lang="pt-BR" dirty="0" err="1" smtClean="0"/>
              <a:t>Pages</a:t>
            </a:r>
            <a:r>
              <a:rPr lang="pt-BR" dirty="0" smtClean="0"/>
              <a:t> (ASP)</a:t>
            </a:r>
          </a:p>
          <a:p>
            <a:r>
              <a:rPr lang="pt-BR" dirty="0" smtClean="0"/>
              <a:t>O processamento dos formulários web (Web </a:t>
            </a:r>
            <a:r>
              <a:rPr lang="pt-BR" dirty="0" err="1" smtClean="0"/>
              <a:t>Forms</a:t>
            </a:r>
            <a:r>
              <a:rPr lang="pt-BR" dirty="0" smtClean="0"/>
              <a:t>) são feitos do lado do servidor (</a:t>
            </a:r>
            <a:r>
              <a:rPr lang="pt-BR" dirty="0" err="1" smtClean="0"/>
              <a:t>Server-side</a:t>
            </a:r>
            <a:r>
              <a:rPr lang="pt-BR" dirty="0" smtClean="0"/>
              <a:t>)</a:t>
            </a:r>
          </a:p>
          <a:p>
            <a:r>
              <a:rPr lang="pt-BR" dirty="0" smtClean="0"/>
              <a:t>Independente de linguagem</a:t>
            </a:r>
          </a:p>
          <a:p>
            <a:r>
              <a:rPr lang="pt-BR" dirty="0" smtClean="0"/>
              <a:t>Possui grande facilidade para interagir com Web </a:t>
            </a:r>
            <a:r>
              <a:rPr lang="pt-BR" dirty="0" err="1" smtClean="0"/>
              <a:t>Services</a:t>
            </a:r>
            <a:endParaRPr lang="pt-BR" dirty="0" smtClean="0"/>
          </a:p>
          <a:p>
            <a:r>
              <a:rPr lang="pt-BR" dirty="0" smtClean="0"/>
              <a:t>Independente de browser (o .NET Framework reconhece a versão do browser e envia o código </a:t>
            </a:r>
            <a:r>
              <a:rPr lang="pt-BR" dirty="0" err="1" smtClean="0"/>
              <a:t>html</a:t>
            </a:r>
            <a:r>
              <a:rPr lang="pt-BR" dirty="0" smtClean="0"/>
              <a:t> e script correspondente)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7408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Formulários representam fragmentos de documentos que contêm elementos de interação com o usuário chamados de controles</a:t>
            </a:r>
          </a:p>
          <a:p>
            <a:r>
              <a:rPr lang="pt-BR" smtClean="0"/>
              <a:t>Representam pontos de entrada de dados a serem enviados para processamento em um servidor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ítulo 1"/>
          <p:cNvSpPr>
            <a:spLocks noGrp="1"/>
          </p:cNvSpPr>
          <p:nvPr>
            <p:ph type="title"/>
          </p:nvPr>
        </p:nvSpPr>
        <p:spPr>
          <a:xfrm>
            <a:off x="685800" y="-171450"/>
            <a:ext cx="8229600" cy="1143000"/>
          </a:xfrm>
        </p:spPr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75107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836613"/>
            <a:ext cx="8229600" cy="4525962"/>
          </a:xfrm>
        </p:spPr>
        <p:txBody>
          <a:bodyPr/>
          <a:lstStyle/>
          <a:p>
            <a:r>
              <a:rPr lang="pt-BR" sz="2800" smtClean="0"/>
              <a:t>Formulário:</a:t>
            </a:r>
          </a:p>
          <a:p>
            <a:pPr lvl="1"/>
            <a:r>
              <a:rPr lang="pt-BR" sz="2400" smtClean="0"/>
              <a:t>Elemento FORM</a:t>
            </a:r>
          </a:p>
          <a:p>
            <a:pPr lvl="1"/>
            <a:r>
              <a:rPr lang="pt-BR" sz="2400" smtClean="0"/>
              <a:t>Atua como um contêiner para os controles</a:t>
            </a:r>
          </a:p>
          <a:p>
            <a:pPr lvl="1"/>
            <a:r>
              <a:rPr lang="pt-BR" sz="2400" smtClean="0"/>
              <a:t>Especifica</a:t>
            </a:r>
          </a:p>
          <a:p>
            <a:pPr lvl="2"/>
            <a:r>
              <a:rPr lang="pt-BR" sz="2000" smtClean="0"/>
              <a:t>A entidade que irá receber os dados do formulário através do atributo </a:t>
            </a:r>
            <a:r>
              <a:rPr lang="pt-BR" sz="2000" i="1" smtClean="0"/>
              <a:t>action</a:t>
            </a:r>
            <a:endParaRPr lang="pt-BR" sz="2000" smtClean="0"/>
          </a:p>
          <a:p>
            <a:pPr lvl="2"/>
            <a:r>
              <a:rPr lang="pt-BR" sz="2000" smtClean="0"/>
              <a:t>O método (</a:t>
            </a:r>
            <a:r>
              <a:rPr lang="pt-BR" sz="2000" i="1" smtClean="0"/>
              <a:t>get</a:t>
            </a:r>
            <a:r>
              <a:rPr lang="pt-BR" sz="2000" smtClean="0"/>
              <a:t> ou </a:t>
            </a:r>
            <a:r>
              <a:rPr lang="pt-BR" sz="2000" i="1" smtClean="0"/>
              <a:t>post</a:t>
            </a:r>
            <a:r>
              <a:rPr lang="pt-BR" sz="2000" smtClean="0"/>
              <a:t>) pelo qual os dados serão enviados ao servidor através do atributo </a:t>
            </a:r>
            <a:r>
              <a:rPr lang="pt-BR" sz="2000" i="1" smtClean="0"/>
              <a:t>method</a:t>
            </a:r>
          </a:p>
          <a:p>
            <a:pPr lvl="2"/>
            <a:r>
              <a:rPr lang="pt-BR" sz="2000" smtClean="0"/>
              <a:t>O formato de codificação dos dados enviados ao servidor através do atributo </a:t>
            </a:r>
            <a:r>
              <a:rPr lang="pt-BR" sz="2000" i="1" smtClean="0"/>
              <a:t>enctype</a:t>
            </a:r>
            <a:endParaRPr lang="pt-BR" sz="2000" smtClean="0"/>
          </a:p>
          <a:p>
            <a:pPr lvl="3"/>
            <a:r>
              <a:rPr lang="pt-BR" sz="1800" i="1" smtClean="0"/>
              <a:t>application/x-www-form-urlencoded</a:t>
            </a:r>
            <a:r>
              <a:rPr lang="pt-BR" sz="1800" smtClean="0"/>
              <a:t> é o valor padrão</a:t>
            </a:r>
            <a:endParaRPr lang="pt-BR" sz="1800" i="1" smtClean="0"/>
          </a:p>
        </p:txBody>
      </p:sp>
      <p:sp>
        <p:nvSpPr>
          <p:cNvPr id="4" name="Retângulo 3"/>
          <p:cNvSpPr/>
          <p:nvPr/>
        </p:nvSpPr>
        <p:spPr bwMode="auto">
          <a:xfrm>
            <a:off x="827088" y="5157788"/>
            <a:ext cx="2619375" cy="10144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000" dirty="0"/>
              <a:t>&lt;</a:t>
            </a:r>
            <a:r>
              <a:rPr lang="pt-BR" sz="2000" dirty="0" err="1"/>
              <a:t>form</a:t>
            </a:r>
            <a:r>
              <a:rPr lang="pt-BR" sz="2000" dirty="0"/>
              <a:t> </a:t>
            </a:r>
            <a:r>
              <a:rPr lang="pt-BR" sz="2000" dirty="0" err="1"/>
              <a:t>method</a:t>
            </a:r>
            <a:r>
              <a:rPr lang="pt-BR" sz="2000" dirty="0"/>
              <a:t>="</a:t>
            </a:r>
            <a:r>
              <a:rPr lang="pt-BR" sz="2000" dirty="0" err="1"/>
              <a:t>get</a:t>
            </a:r>
            <a:r>
              <a:rPr lang="pt-BR" sz="2000" dirty="0"/>
              <a:t>"&gt;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...</a:t>
            </a:r>
          </a:p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Arial" charset="0"/>
              </a:rPr>
              <a:t>&lt;/</a:t>
            </a:r>
            <a:r>
              <a:rPr lang="pt-BR" sz="2000" dirty="0" err="1">
                <a:solidFill>
                  <a:schemeClr val="tx1"/>
                </a:solidFill>
                <a:latin typeface="Arial" charset="0"/>
              </a:rPr>
              <a:t>form</a:t>
            </a:r>
            <a:r>
              <a:rPr lang="pt-BR" sz="2000" dirty="0">
                <a:solidFill>
                  <a:schemeClr val="tx1"/>
                </a:solidFill>
                <a:latin typeface="Arial" charset="0"/>
              </a:rPr>
              <a:t>&gt;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7613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Controles:</a:t>
            </a:r>
          </a:p>
          <a:p>
            <a:pPr lvl="1"/>
            <a:r>
              <a:rPr lang="pt-BR" smtClean="0"/>
              <a:t>HTML define vários controles: botões de ação, botões de seleção, botões de rádio, caixas de seleção, caixas de texto, seleção de arquivos, controles escondidos, objetos</a:t>
            </a:r>
          </a:p>
          <a:p>
            <a:pPr lvl="1"/>
            <a:r>
              <a:rPr lang="pt-BR" smtClean="0"/>
              <a:t>Controles possuem um valor inicial (que nunca muda) e um valor atual (que muda de acordo com a interação do usuário e scripts)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771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Caixas de texto:</a:t>
            </a:r>
          </a:p>
          <a:p>
            <a:pPr lvl="1"/>
            <a:r>
              <a:rPr lang="pt-BR" smtClean="0"/>
              <a:t>Dois tipos</a:t>
            </a:r>
          </a:p>
          <a:p>
            <a:pPr lvl="2"/>
            <a:r>
              <a:rPr lang="pt-BR" smtClean="0"/>
              <a:t>Elemento para entradas de linha única</a:t>
            </a:r>
          </a:p>
          <a:p>
            <a:pPr lvl="2"/>
            <a:r>
              <a:rPr lang="pt-BR" smtClean="0"/>
              <a:t>Elemento para entradas de múltiplas linhas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ítulo 1"/>
          <p:cNvSpPr>
            <a:spLocks noGrp="1"/>
          </p:cNvSpPr>
          <p:nvPr>
            <p:ph type="title"/>
          </p:nvPr>
        </p:nvSpPr>
        <p:spPr>
          <a:xfrm>
            <a:off x="685800" y="44450"/>
            <a:ext cx="8229600" cy="1143000"/>
          </a:xfrm>
        </p:spPr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78179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196975"/>
            <a:ext cx="8229600" cy="4525963"/>
          </a:xfrm>
        </p:spPr>
        <p:txBody>
          <a:bodyPr/>
          <a:lstStyle/>
          <a:p>
            <a:r>
              <a:rPr lang="pt-BR" sz="2800" smtClean="0"/>
              <a:t>Caixas de texto simples:</a:t>
            </a:r>
          </a:p>
          <a:p>
            <a:pPr lvl="1"/>
            <a:r>
              <a:rPr lang="pt-BR" sz="2400" smtClean="0"/>
              <a:t>Elemento INPUT com atributo </a:t>
            </a:r>
            <a:r>
              <a:rPr lang="pt-BR" sz="2400" i="1" smtClean="0"/>
              <a:t>type</a:t>
            </a:r>
            <a:r>
              <a:rPr lang="pt-BR" sz="2400" smtClean="0"/>
              <a:t> </a:t>
            </a:r>
            <a:r>
              <a:rPr lang="pt-BR" sz="2400" i="1" smtClean="0"/>
              <a:t>text</a:t>
            </a:r>
            <a:endParaRPr lang="pt-BR" sz="2400" smtClean="0"/>
          </a:p>
          <a:p>
            <a:pPr lvl="1"/>
            <a:r>
              <a:rPr lang="pt-BR" sz="2400" smtClean="0"/>
              <a:t>Elemento INPUT com atributo </a:t>
            </a:r>
            <a:r>
              <a:rPr lang="pt-BR" sz="2400" i="1" smtClean="0"/>
              <a:t>type password</a:t>
            </a:r>
            <a:endParaRPr lang="pt-BR" sz="2400" smtClean="0"/>
          </a:p>
          <a:p>
            <a:pPr lvl="2"/>
            <a:r>
              <a:rPr lang="pt-BR" sz="2000" smtClean="0"/>
              <a:t>Texto é renderizado com os caracteres obfuscados</a:t>
            </a:r>
          </a:p>
          <a:p>
            <a:pPr lvl="1"/>
            <a:r>
              <a:rPr lang="pt-BR" sz="2400" smtClean="0"/>
              <a:t>Atributo </a:t>
            </a:r>
            <a:r>
              <a:rPr lang="pt-BR" sz="2400" i="1" smtClean="0"/>
              <a:t>size</a:t>
            </a:r>
            <a:r>
              <a:rPr lang="pt-BR" sz="2400" smtClean="0"/>
              <a:t> especifica o número de caracteres do tamanho do controle</a:t>
            </a:r>
          </a:p>
          <a:p>
            <a:pPr lvl="1"/>
            <a:r>
              <a:rPr lang="pt-BR" sz="2400" smtClean="0"/>
              <a:t>Atributo </a:t>
            </a:r>
            <a:r>
              <a:rPr lang="pt-BR" sz="2400" i="1" smtClean="0"/>
              <a:t>value</a:t>
            </a:r>
            <a:r>
              <a:rPr lang="pt-BR" sz="2400" smtClean="0"/>
              <a:t> especifica o valor inicial do controle</a:t>
            </a:r>
          </a:p>
          <a:p>
            <a:pPr lvl="1"/>
            <a:r>
              <a:rPr lang="pt-BR" sz="2400" smtClean="0"/>
              <a:t>Atributo </a:t>
            </a:r>
            <a:r>
              <a:rPr lang="pt-BR" sz="2400" i="1" smtClean="0"/>
              <a:t>maxlenght</a:t>
            </a:r>
            <a:r>
              <a:rPr lang="pt-BR" sz="2400" smtClean="0"/>
              <a:t> especifica o número máximo de caracteres que pode ser fornecido para o controle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827088" y="5373688"/>
            <a:ext cx="5329237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000" dirty="0"/>
              <a:t>&lt;input name="</a:t>
            </a:r>
            <a:r>
              <a:rPr lang="en-US" sz="2000" dirty="0" err="1"/>
              <a:t>texto</a:t>
            </a:r>
            <a:r>
              <a:rPr lang="en-US" sz="2000" dirty="0"/>
              <a:t>" id="</a:t>
            </a:r>
            <a:r>
              <a:rPr lang="en-US" sz="2000" dirty="0" err="1"/>
              <a:t>texto</a:t>
            </a:r>
            <a:r>
              <a:rPr lang="en-US" sz="2000" dirty="0"/>
              <a:t>" type="text"&gt;</a:t>
            </a:r>
            <a:endParaRPr lang="pt-BR" sz="2000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7920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Caixas de texto múltiplo:</a:t>
            </a:r>
          </a:p>
          <a:p>
            <a:pPr lvl="1"/>
            <a:r>
              <a:rPr lang="pt-BR" smtClean="0"/>
              <a:t>Elemento TEXTAREA</a:t>
            </a:r>
          </a:p>
          <a:p>
            <a:pPr lvl="1"/>
            <a:r>
              <a:rPr lang="pt-BR" smtClean="0"/>
              <a:t>Conteúdo do elemento define o valor inicial</a:t>
            </a:r>
          </a:p>
          <a:p>
            <a:pPr lvl="1"/>
            <a:r>
              <a:rPr lang="pt-BR" smtClean="0"/>
              <a:t>Atributo </a:t>
            </a:r>
            <a:r>
              <a:rPr lang="pt-BR" i="1" smtClean="0"/>
              <a:t>cols</a:t>
            </a:r>
            <a:r>
              <a:rPr lang="pt-BR" smtClean="0"/>
              <a:t> especifica a quantidade de caracteres na horizontal</a:t>
            </a:r>
          </a:p>
          <a:p>
            <a:pPr lvl="1"/>
            <a:r>
              <a:rPr lang="pt-BR" smtClean="0"/>
              <a:t>Atributo </a:t>
            </a:r>
            <a:r>
              <a:rPr lang="pt-BR" i="1" smtClean="0"/>
              <a:t>rows</a:t>
            </a:r>
            <a:r>
              <a:rPr lang="pt-BR" smtClean="0"/>
              <a:t> especifica o número de linhas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827088" y="4716463"/>
            <a:ext cx="3600450" cy="101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dirty="0"/>
              <a:t>&lt;</a:t>
            </a:r>
            <a:r>
              <a:rPr lang="pt-BR" sz="2000" dirty="0" err="1"/>
              <a:t>textarea</a:t>
            </a:r>
            <a:r>
              <a:rPr lang="pt-BR" sz="2000" dirty="0"/>
              <a:t> </a:t>
            </a:r>
            <a:r>
              <a:rPr lang="pt-BR" sz="2000" dirty="0" err="1"/>
              <a:t>rows</a:t>
            </a:r>
            <a:r>
              <a:rPr lang="pt-BR" sz="2000" dirty="0"/>
              <a:t>="5" </a:t>
            </a:r>
            <a:r>
              <a:rPr lang="pt-BR" sz="2000" dirty="0" err="1"/>
              <a:t>cols</a:t>
            </a:r>
            <a:r>
              <a:rPr lang="pt-BR" sz="2000" dirty="0"/>
              <a:t>="30"&gt;</a:t>
            </a:r>
          </a:p>
          <a:p>
            <a:pPr>
              <a:defRPr/>
            </a:pPr>
            <a:r>
              <a:rPr lang="pt-BR" sz="2000" dirty="0"/>
              <a:t>Valor inicial</a:t>
            </a:r>
          </a:p>
          <a:p>
            <a:pPr>
              <a:defRPr/>
            </a:pPr>
            <a:r>
              <a:rPr lang="pt-BR" sz="2000" dirty="0"/>
              <a:t>&lt;/</a:t>
            </a:r>
            <a:r>
              <a:rPr lang="pt-BR" sz="2000" dirty="0" err="1"/>
              <a:t>textarea</a:t>
            </a:r>
            <a:r>
              <a:rPr lang="pt-BR" sz="2000" dirty="0"/>
              <a:t>&gt; </a:t>
            </a:r>
            <a:endParaRPr lang="pt-BR" sz="2000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ítulo 1"/>
          <p:cNvSpPr>
            <a:spLocks noGrp="1"/>
          </p:cNvSpPr>
          <p:nvPr>
            <p:ph type="title"/>
          </p:nvPr>
        </p:nvSpPr>
        <p:spPr>
          <a:xfrm>
            <a:off x="685800" y="-26988"/>
            <a:ext cx="8229600" cy="1143001"/>
          </a:xfrm>
        </p:spPr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80227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125538"/>
            <a:ext cx="8229600" cy="4525962"/>
          </a:xfrm>
        </p:spPr>
        <p:txBody>
          <a:bodyPr/>
          <a:lstStyle/>
          <a:p>
            <a:r>
              <a:rPr lang="pt-BR" sz="2400" smtClean="0"/>
              <a:t>Caixas de seleção:</a:t>
            </a:r>
          </a:p>
          <a:p>
            <a:pPr lvl="1"/>
            <a:r>
              <a:rPr lang="pt-BR" sz="2000" smtClean="0"/>
              <a:t>Elemento SELECT</a:t>
            </a:r>
          </a:p>
          <a:p>
            <a:pPr lvl="1"/>
            <a:r>
              <a:rPr lang="pt-BR" sz="2000" smtClean="0"/>
              <a:t>Fornecem um meio se selecionar valores dentro de um conjunto de opções</a:t>
            </a:r>
          </a:p>
          <a:p>
            <a:pPr lvl="1"/>
            <a:r>
              <a:rPr lang="pt-BR" sz="2000" smtClean="0"/>
              <a:t>Atributo </a:t>
            </a:r>
            <a:r>
              <a:rPr lang="pt-BR" sz="2000" i="1" smtClean="0"/>
              <a:t>size</a:t>
            </a:r>
            <a:r>
              <a:rPr lang="pt-BR" sz="2000" smtClean="0"/>
              <a:t> especifica o número de linhas de opções que é mostrado pelo navegador</a:t>
            </a:r>
          </a:p>
          <a:p>
            <a:pPr lvl="2"/>
            <a:r>
              <a:rPr lang="pt-BR" sz="1800" smtClean="0"/>
              <a:t>Navegador usualmente escolhe o tipo de elemento visual que será mostrado em função deste número</a:t>
            </a:r>
          </a:p>
          <a:p>
            <a:pPr lvl="3"/>
            <a:r>
              <a:rPr lang="pt-BR" sz="1600" smtClean="0"/>
              <a:t>Ex.: lista de seleção ou menu drop-down</a:t>
            </a:r>
          </a:p>
          <a:p>
            <a:pPr lvl="1"/>
            <a:r>
              <a:rPr lang="pt-BR" sz="2000" smtClean="0"/>
              <a:t>Atributo </a:t>
            </a:r>
            <a:r>
              <a:rPr lang="pt-BR" sz="2000" i="1" smtClean="0"/>
              <a:t>multiple</a:t>
            </a:r>
            <a:r>
              <a:rPr lang="pt-BR" sz="2000" smtClean="0"/>
              <a:t> especifica se é permitida a seleção de múltiplos valores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3492500" y="4868863"/>
            <a:ext cx="4535488" cy="1600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&lt;select name="</a:t>
            </a:r>
            <a:r>
              <a:rPr lang="en-US" sz="1600" dirty="0" err="1"/>
              <a:t>selecao</a:t>
            </a:r>
            <a:r>
              <a:rPr lang="en-US" sz="1600" dirty="0"/>
              <a:t>" id="</a:t>
            </a:r>
            <a:r>
              <a:rPr lang="en-US" sz="1600" dirty="0" err="1"/>
              <a:t>selecao</a:t>
            </a:r>
            <a:r>
              <a:rPr lang="en-US" sz="1600" dirty="0"/>
              <a:t>" size="3" multiple="multiple"&gt;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&lt;option&gt;1&lt;/option&gt;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&lt;option&gt;2&lt;/option&gt;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&lt;option&gt;3&lt;/option&gt;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&lt;/select&gt;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ítulo 1"/>
          <p:cNvSpPr>
            <a:spLocks noGrp="1"/>
          </p:cNvSpPr>
          <p:nvPr>
            <p:ph type="title"/>
          </p:nvPr>
        </p:nvSpPr>
        <p:spPr>
          <a:xfrm>
            <a:off x="685800" y="44450"/>
            <a:ext cx="8229600" cy="1143000"/>
          </a:xfrm>
        </p:spPr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81251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268413"/>
            <a:ext cx="8229600" cy="4525962"/>
          </a:xfrm>
        </p:spPr>
        <p:txBody>
          <a:bodyPr/>
          <a:lstStyle/>
          <a:p>
            <a:r>
              <a:rPr lang="pt-BR" sz="2400" smtClean="0"/>
              <a:t>Caixas de seleção:</a:t>
            </a:r>
          </a:p>
          <a:p>
            <a:pPr lvl="1"/>
            <a:r>
              <a:rPr lang="pt-BR" sz="2000" smtClean="0"/>
              <a:t>Elemento OPTION especifica as opções que podem ser selecionadas</a:t>
            </a:r>
          </a:p>
          <a:p>
            <a:pPr lvl="1"/>
            <a:r>
              <a:rPr lang="pt-BR" sz="2000" smtClean="0"/>
              <a:t>Conteúdo do elemento especifica o texto que é apresentado como opção de seleção</a:t>
            </a:r>
          </a:p>
          <a:p>
            <a:pPr lvl="1"/>
            <a:r>
              <a:rPr lang="pt-BR" sz="2000" smtClean="0"/>
              <a:t>Atributo </a:t>
            </a:r>
            <a:r>
              <a:rPr lang="pt-BR" sz="2000" i="1" smtClean="0"/>
              <a:t>label</a:t>
            </a:r>
            <a:r>
              <a:rPr lang="pt-BR" sz="2000" smtClean="0"/>
              <a:t> especifica um valor a ser utiliza como texto de apresentação ao invés do conteúdo do elemento</a:t>
            </a:r>
          </a:p>
          <a:p>
            <a:pPr lvl="1"/>
            <a:r>
              <a:rPr lang="pt-BR" sz="2000" smtClean="0"/>
              <a:t>Atributo </a:t>
            </a:r>
            <a:r>
              <a:rPr lang="pt-BR" sz="2000" i="1" smtClean="0"/>
              <a:t>value</a:t>
            </a:r>
            <a:r>
              <a:rPr lang="pt-BR" sz="2000" smtClean="0"/>
              <a:t> especifica o valor inicial do elemento, se não utiliza o valor do conteúdo</a:t>
            </a:r>
          </a:p>
          <a:p>
            <a:pPr lvl="1"/>
            <a:r>
              <a:rPr lang="pt-BR" sz="2000" smtClean="0"/>
              <a:t>Atributo </a:t>
            </a:r>
            <a:r>
              <a:rPr lang="pt-BR" sz="2000" i="1" smtClean="0"/>
              <a:t>selected</a:t>
            </a:r>
            <a:r>
              <a:rPr lang="pt-BR" sz="2000" smtClean="0"/>
              <a:t> especifica que a opção está pré-selecionada</a:t>
            </a:r>
          </a:p>
          <a:p>
            <a:pPr lvl="2"/>
            <a:r>
              <a:rPr lang="pt-BR" sz="1800" smtClean="0"/>
              <a:t>Deve existir pelo menos uma opção pré-selecionada para evitar erros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ítulo 1"/>
          <p:cNvSpPr>
            <a:spLocks noGrp="1"/>
          </p:cNvSpPr>
          <p:nvPr>
            <p:ph type="title"/>
          </p:nvPr>
        </p:nvSpPr>
        <p:spPr>
          <a:xfrm>
            <a:off x="685800" y="-100013"/>
            <a:ext cx="8229600" cy="1143001"/>
          </a:xfrm>
        </p:spPr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82275" name="Espaço Reservado para Conteúdo 2"/>
          <p:cNvSpPr>
            <a:spLocks noGrp="1"/>
          </p:cNvSpPr>
          <p:nvPr>
            <p:ph idx="1"/>
          </p:nvPr>
        </p:nvSpPr>
        <p:spPr>
          <a:xfrm>
            <a:off x="735013" y="692150"/>
            <a:ext cx="8229600" cy="4525963"/>
          </a:xfrm>
        </p:spPr>
        <p:txBody>
          <a:bodyPr/>
          <a:lstStyle/>
          <a:p>
            <a:r>
              <a:rPr lang="pt-BR" sz="2800" smtClean="0"/>
              <a:t>Botões de seleção:</a:t>
            </a:r>
          </a:p>
          <a:p>
            <a:pPr lvl="1"/>
            <a:r>
              <a:rPr lang="pt-BR" sz="2400" smtClean="0"/>
              <a:t>Elemento INPUT com atributo </a:t>
            </a:r>
            <a:r>
              <a:rPr lang="pt-BR" sz="2400" i="1" smtClean="0"/>
              <a:t>type checkbox</a:t>
            </a:r>
            <a:endParaRPr lang="pt-BR" sz="2400" smtClean="0"/>
          </a:p>
          <a:p>
            <a:pPr lvl="1"/>
            <a:r>
              <a:rPr lang="pt-BR" sz="2400" smtClean="0"/>
              <a:t>Representa controles de seleção binária (ligado ou desligado)</a:t>
            </a:r>
          </a:p>
          <a:p>
            <a:pPr lvl="1"/>
            <a:r>
              <a:rPr lang="pt-BR" sz="2400" smtClean="0"/>
              <a:t>Atributo </a:t>
            </a:r>
            <a:r>
              <a:rPr lang="pt-BR" sz="2400" i="1" smtClean="0"/>
              <a:t>value</a:t>
            </a:r>
            <a:r>
              <a:rPr lang="pt-BR" sz="2400" smtClean="0"/>
              <a:t> especifica o valor inicial do controle (obrigatório)</a:t>
            </a:r>
          </a:p>
          <a:p>
            <a:pPr lvl="1"/>
            <a:r>
              <a:rPr lang="pt-BR" sz="2400" smtClean="0"/>
              <a:t>Atributo </a:t>
            </a:r>
            <a:r>
              <a:rPr lang="pt-BR" sz="2400" i="1" smtClean="0"/>
              <a:t>checked</a:t>
            </a:r>
            <a:r>
              <a:rPr lang="pt-BR" sz="2400" smtClean="0"/>
              <a:t> especifica se o controle está ligado ou desligado</a:t>
            </a:r>
          </a:p>
          <a:p>
            <a:pPr lvl="1"/>
            <a:r>
              <a:rPr lang="pt-BR" sz="2400" smtClean="0"/>
              <a:t>Botões de seleção são agrupados pelo valor do atributo </a:t>
            </a:r>
            <a:r>
              <a:rPr lang="pt-BR" sz="2400" i="1" smtClean="0"/>
              <a:t>id</a:t>
            </a:r>
            <a:endParaRPr lang="pt-BR" sz="2400" smtClean="0"/>
          </a:p>
          <a:p>
            <a:pPr lvl="2"/>
            <a:r>
              <a:rPr lang="pt-BR" sz="2000" smtClean="0"/>
              <a:t>Permite que múltiplos botões estejam ligados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1116013" y="5294313"/>
            <a:ext cx="7488237" cy="10144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/>
              <a:t>&lt;input </a:t>
            </a:r>
            <a:r>
              <a:rPr lang="pt-BR" sz="2000" dirty="0" err="1"/>
              <a:t>name</a:t>
            </a:r>
            <a:r>
              <a:rPr lang="pt-BR" sz="2000" dirty="0"/>
              <a:t>="cidade" </a:t>
            </a:r>
            <a:r>
              <a:rPr lang="pt-BR" sz="2000" dirty="0" err="1"/>
              <a:t>type</a:t>
            </a:r>
            <a:r>
              <a:rPr lang="pt-BR" sz="2000" dirty="0"/>
              <a:t>="</a:t>
            </a:r>
            <a:r>
              <a:rPr lang="pt-BR" sz="2000" dirty="0" err="1"/>
              <a:t>checkbox</a:t>
            </a:r>
            <a:r>
              <a:rPr lang="pt-BR" sz="2000" dirty="0"/>
              <a:t>" </a:t>
            </a:r>
            <a:r>
              <a:rPr lang="pt-BR" sz="2000" dirty="0" err="1"/>
              <a:t>value</a:t>
            </a:r>
            <a:r>
              <a:rPr lang="pt-BR" sz="2000" dirty="0"/>
              <a:t>="1"&gt;Porto Alegre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/>
              <a:t>&lt;input </a:t>
            </a:r>
            <a:r>
              <a:rPr lang="pt-BR" sz="2000" dirty="0" err="1"/>
              <a:t>name</a:t>
            </a:r>
            <a:r>
              <a:rPr lang="pt-BR" sz="2000" dirty="0"/>
              <a:t>="cidade" </a:t>
            </a:r>
            <a:r>
              <a:rPr lang="pt-BR" sz="2000" dirty="0" err="1"/>
              <a:t>type</a:t>
            </a:r>
            <a:r>
              <a:rPr lang="pt-BR" sz="2000" dirty="0"/>
              <a:t>="</a:t>
            </a:r>
            <a:r>
              <a:rPr lang="pt-BR" sz="2000" dirty="0" err="1"/>
              <a:t>checkbox</a:t>
            </a:r>
            <a:r>
              <a:rPr lang="pt-BR" sz="2000" dirty="0"/>
              <a:t>" </a:t>
            </a:r>
            <a:r>
              <a:rPr lang="pt-BR" sz="2000" dirty="0" err="1"/>
              <a:t>value</a:t>
            </a:r>
            <a:r>
              <a:rPr lang="pt-BR" sz="2000" dirty="0"/>
              <a:t>="2"&gt;Florianópolis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/>
              <a:t>&lt;input </a:t>
            </a:r>
            <a:r>
              <a:rPr lang="pt-BR" sz="2000" dirty="0" err="1"/>
              <a:t>name</a:t>
            </a:r>
            <a:r>
              <a:rPr lang="pt-BR" sz="2000" dirty="0"/>
              <a:t>="cidade" </a:t>
            </a:r>
            <a:r>
              <a:rPr lang="pt-BR" sz="2000" dirty="0" err="1"/>
              <a:t>type</a:t>
            </a:r>
            <a:r>
              <a:rPr lang="pt-BR" sz="2000" dirty="0"/>
              <a:t>="</a:t>
            </a:r>
            <a:r>
              <a:rPr lang="pt-BR" sz="2000" dirty="0" err="1"/>
              <a:t>checkbox</a:t>
            </a:r>
            <a:r>
              <a:rPr lang="pt-BR" sz="2000" dirty="0"/>
              <a:t>" </a:t>
            </a:r>
            <a:r>
              <a:rPr lang="pt-BR" sz="2000" dirty="0" err="1"/>
              <a:t>value</a:t>
            </a:r>
            <a:r>
              <a:rPr lang="pt-BR" sz="2000" dirty="0"/>
              <a:t>="3"&gt;Curitiba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ítulo 1"/>
          <p:cNvSpPr>
            <a:spLocks noGrp="1"/>
          </p:cNvSpPr>
          <p:nvPr>
            <p:ph type="title"/>
          </p:nvPr>
        </p:nvSpPr>
        <p:spPr>
          <a:xfrm>
            <a:off x="685800" y="-26988"/>
            <a:ext cx="8229600" cy="1143001"/>
          </a:xfrm>
        </p:spPr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83299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125538"/>
            <a:ext cx="8229600" cy="4525962"/>
          </a:xfrm>
        </p:spPr>
        <p:txBody>
          <a:bodyPr/>
          <a:lstStyle/>
          <a:p>
            <a:r>
              <a:rPr lang="pt-BR" sz="2400" smtClean="0"/>
              <a:t>Botões de rádio:</a:t>
            </a:r>
          </a:p>
          <a:p>
            <a:pPr lvl="1"/>
            <a:r>
              <a:rPr lang="pt-BR" sz="2000" smtClean="0"/>
              <a:t>Elemento INPUT com atributo </a:t>
            </a:r>
            <a:r>
              <a:rPr lang="pt-BR" sz="2000" i="1" smtClean="0"/>
              <a:t>type radio</a:t>
            </a:r>
            <a:endParaRPr lang="pt-BR" sz="2000" smtClean="0"/>
          </a:p>
          <a:p>
            <a:pPr lvl="1"/>
            <a:r>
              <a:rPr lang="pt-BR" sz="2000" smtClean="0"/>
              <a:t>Representa controles de seleção binária (ligado ou desligado)</a:t>
            </a:r>
          </a:p>
          <a:p>
            <a:pPr lvl="1"/>
            <a:r>
              <a:rPr lang="pt-BR" sz="2000" smtClean="0"/>
              <a:t>Atributo </a:t>
            </a:r>
            <a:r>
              <a:rPr lang="pt-BR" sz="2000" i="1" smtClean="0"/>
              <a:t>value</a:t>
            </a:r>
            <a:r>
              <a:rPr lang="pt-BR" sz="2000" smtClean="0"/>
              <a:t> especifica o valor inicial do controle (obrigatório)</a:t>
            </a:r>
          </a:p>
          <a:p>
            <a:pPr lvl="1"/>
            <a:r>
              <a:rPr lang="pt-BR" sz="2000" smtClean="0"/>
              <a:t>Atributo </a:t>
            </a:r>
            <a:r>
              <a:rPr lang="pt-BR" sz="2000" i="1" smtClean="0"/>
              <a:t>checked</a:t>
            </a:r>
            <a:r>
              <a:rPr lang="pt-BR" sz="2000" smtClean="0"/>
              <a:t> especifica se o controle está ligado ou desligado</a:t>
            </a:r>
          </a:p>
          <a:p>
            <a:pPr lvl="2"/>
            <a:r>
              <a:rPr lang="pt-BR" sz="1800" smtClean="0"/>
              <a:t>Deve existir um dos botões ligado para evitar erros</a:t>
            </a:r>
          </a:p>
          <a:p>
            <a:pPr lvl="1"/>
            <a:r>
              <a:rPr lang="pt-BR" sz="2000" smtClean="0"/>
              <a:t>Botões de seleção são agrupados pelo valor do atributo </a:t>
            </a:r>
            <a:r>
              <a:rPr lang="pt-BR" sz="2000" i="1" smtClean="0"/>
              <a:t>id</a:t>
            </a:r>
            <a:endParaRPr lang="pt-BR" sz="2000" smtClean="0"/>
          </a:p>
          <a:p>
            <a:pPr lvl="2"/>
            <a:r>
              <a:rPr lang="pt-BR" sz="1800" smtClean="0"/>
              <a:t>Somente um botão do grupo pode estar ligado, ou seja, são mutuamente exclusivos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1185863" y="4652963"/>
            <a:ext cx="6265862" cy="101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/>
              <a:t>&lt;input </a:t>
            </a:r>
            <a:r>
              <a:rPr lang="pt-BR" sz="2000" dirty="0" err="1"/>
              <a:t>type</a:t>
            </a:r>
            <a:r>
              <a:rPr lang="pt-BR" sz="2000" dirty="0"/>
              <a:t>="radio" </a:t>
            </a:r>
            <a:r>
              <a:rPr lang="pt-BR" sz="2000" dirty="0" err="1"/>
              <a:t>name</a:t>
            </a:r>
            <a:r>
              <a:rPr lang="pt-BR" sz="2000" dirty="0"/>
              <a:t>="sexo" </a:t>
            </a:r>
            <a:r>
              <a:rPr lang="pt-BR" sz="2000" dirty="0" err="1"/>
              <a:t>value</a:t>
            </a:r>
            <a:r>
              <a:rPr lang="pt-BR" sz="2000" dirty="0"/>
              <a:t>="m" </a:t>
            </a:r>
            <a:r>
              <a:rPr lang="pt-BR" sz="2000" dirty="0" err="1"/>
              <a:t>checked</a:t>
            </a:r>
            <a:r>
              <a:rPr lang="pt-BR" sz="2000" dirty="0"/>
              <a:t>="</a:t>
            </a:r>
            <a:r>
              <a:rPr lang="pt-BR" sz="2000" dirty="0" err="1"/>
              <a:t>checked</a:t>
            </a:r>
            <a:r>
              <a:rPr lang="pt-BR" sz="2000" dirty="0"/>
              <a:t>"&gt;Masculino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/>
              <a:t>&lt;input </a:t>
            </a:r>
            <a:r>
              <a:rPr lang="pt-BR" sz="2000" dirty="0" err="1"/>
              <a:t>type</a:t>
            </a:r>
            <a:r>
              <a:rPr lang="pt-BR" sz="2000" dirty="0"/>
              <a:t>="radio" </a:t>
            </a:r>
            <a:r>
              <a:rPr lang="pt-BR" sz="2000" dirty="0" err="1"/>
              <a:t>name</a:t>
            </a:r>
            <a:r>
              <a:rPr lang="pt-BR" sz="2000" dirty="0"/>
              <a:t>="sexo" </a:t>
            </a:r>
            <a:r>
              <a:rPr lang="pt-BR" sz="2000" dirty="0" err="1"/>
              <a:t>value</a:t>
            </a:r>
            <a:r>
              <a:rPr lang="pt-BR" sz="2000" dirty="0"/>
              <a:t>="f"&gt;Feminino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ASP.NET</a:t>
            </a:r>
          </a:p>
        </p:txBody>
      </p:sp>
      <p:sp>
        <p:nvSpPr>
          <p:cNvPr id="20173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O ASP.NET pode ser utilizado com qualquer linguagem suportada pelo CLR.</a:t>
            </a:r>
          </a:p>
          <a:p>
            <a:r>
              <a:rPr lang="pt-BR" smtClean="0"/>
              <a:t>Permite separação entre código e o design da página.</a:t>
            </a:r>
          </a:p>
          <a:p>
            <a:r>
              <a:rPr lang="pt-BR" smtClean="0"/>
              <a:t>Provê, além de muitas outras funcionalidades, facilidade de gerenciamento de persistência de estado no lado cliente (view state) e no lado servidor (session).</a:t>
            </a:r>
          </a:p>
          <a:p>
            <a:pPr>
              <a:buFont typeface="Wingdings 2" pitchFamily="18" charset="2"/>
              <a:buNone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8432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639888"/>
            <a:ext cx="8229600" cy="4525962"/>
          </a:xfrm>
        </p:spPr>
        <p:txBody>
          <a:bodyPr/>
          <a:lstStyle/>
          <a:p>
            <a:r>
              <a:rPr lang="pt-BR" smtClean="0"/>
              <a:t>Dados escondidos:</a:t>
            </a:r>
          </a:p>
          <a:p>
            <a:pPr lvl="1"/>
            <a:r>
              <a:rPr lang="pt-BR" smtClean="0"/>
              <a:t>Elemento INPUT com atributo </a:t>
            </a:r>
            <a:r>
              <a:rPr lang="pt-BR" i="1" smtClean="0"/>
              <a:t>type hidden</a:t>
            </a:r>
            <a:endParaRPr lang="pt-BR" smtClean="0"/>
          </a:p>
          <a:p>
            <a:pPr lvl="1"/>
            <a:r>
              <a:rPr lang="pt-BR" smtClean="0"/>
              <a:t>Não representa um controle que é visual</a:t>
            </a:r>
          </a:p>
          <a:p>
            <a:pPr lvl="1"/>
            <a:r>
              <a:rPr lang="pt-BR" smtClean="0"/>
              <a:t>Utilizado para armazenar dados que são submetidos junto ao formulário como uma forma de implementação de mecanismo de seção</a:t>
            </a:r>
          </a:p>
          <a:p>
            <a:pPr lvl="1"/>
            <a:r>
              <a:rPr lang="pt-BR" smtClean="0"/>
              <a:t>Atributo </a:t>
            </a:r>
            <a:r>
              <a:rPr lang="pt-BR" i="1" smtClean="0"/>
              <a:t>value</a:t>
            </a:r>
            <a:r>
              <a:rPr lang="pt-BR" smtClean="0"/>
              <a:t> especifica o valor inicial do controle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1042988" y="5300663"/>
            <a:ext cx="6553200" cy="4000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dirty="0"/>
              <a:t>&lt;input </a:t>
            </a:r>
            <a:r>
              <a:rPr lang="pt-BR" sz="2000" dirty="0" err="1"/>
              <a:t>type</a:t>
            </a:r>
            <a:r>
              <a:rPr lang="pt-BR" sz="2000" dirty="0"/>
              <a:t>="</a:t>
            </a:r>
            <a:r>
              <a:rPr lang="pt-BR" sz="2000" dirty="0" err="1"/>
              <a:t>hidden</a:t>
            </a:r>
            <a:r>
              <a:rPr lang="pt-BR" sz="2000" dirty="0"/>
              <a:t>" </a:t>
            </a:r>
            <a:r>
              <a:rPr lang="pt-BR" sz="2000" dirty="0" err="1"/>
              <a:t>value</a:t>
            </a:r>
            <a:r>
              <a:rPr lang="pt-BR" sz="2000" dirty="0"/>
              <a:t>="Este texto é escondido!"&gt;</a:t>
            </a:r>
            <a:endParaRPr lang="pt-BR" sz="2000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ítulo 1"/>
          <p:cNvSpPr>
            <a:spLocks noGrp="1"/>
          </p:cNvSpPr>
          <p:nvPr>
            <p:ph type="title"/>
          </p:nvPr>
        </p:nvSpPr>
        <p:spPr>
          <a:xfrm>
            <a:off x="685800" y="44450"/>
            <a:ext cx="8229600" cy="1143000"/>
          </a:xfrm>
        </p:spPr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85347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125538"/>
            <a:ext cx="8229600" cy="4525962"/>
          </a:xfrm>
        </p:spPr>
        <p:txBody>
          <a:bodyPr/>
          <a:lstStyle/>
          <a:p>
            <a:r>
              <a:rPr lang="pt-BR" sz="2400" smtClean="0"/>
              <a:t>Botões de ação:</a:t>
            </a:r>
          </a:p>
          <a:p>
            <a:pPr lvl="1"/>
            <a:r>
              <a:rPr lang="pt-BR" sz="2000" smtClean="0"/>
              <a:t>Três tipos de botões</a:t>
            </a:r>
          </a:p>
          <a:p>
            <a:pPr lvl="2"/>
            <a:r>
              <a:rPr lang="pt-BR" sz="1800" smtClean="0"/>
              <a:t>Botão de submissão (</a:t>
            </a:r>
            <a:r>
              <a:rPr lang="pt-BR" sz="1800" i="1" smtClean="0"/>
              <a:t>submit</a:t>
            </a:r>
            <a:r>
              <a:rPr lang="pt-BR" sz="1800" smtClean="0"/>
              <a:t>) – enviar dados do formulários para o servidor</a:t>
            </a:r>
          </a:p>
          <a:p>
            <a:pPr lvl="2"/>
            <a:r>
              <a:rPr lang="pt-BR" sz="1800" smtClean="0"/>
              <a:t>Botão de reset (</a:t>
            </a:r>
            <a:r>
              <a:rPr lang="pt-BR" sz="1800" i="1" smtClean="0"/>
              <a:t>reset</a:t>
            </a:r>
            <a:r>
              <a:rPr lang="pt-BR" sz="1800" smtClean="0"/>
              <a:t>) – restaurar os valores inicias dos controles do formulário</a:t>
            </a:r>
          </a:p>
          <a:p>
            <a:pPr lvl="2"/>
            <a:r>
              <a:rPr lang="pt-BR" sz="1800" smtClean="0"/>
              <a:t>Botão de pressão (</a:t>
            </a:r>
            <a:r>
              <a:rPr lang="pt-BR" sz="1800" i="1" smtClean="0"/>
              <a:t>push</a:t>
            </a:r>
            <a:r>
              <a:rPr lang="pt-BR" sz="1800" smtClean="0"/>
              <a:t>) – sem ação padrão, com scripts associados a seus eventos</a:t>
            </a:r>
          </a:p>
          <a:p>
            <a:pPr lvl="1"/>
            <a:r>
              <a:rPr lang="pt-BR" sz="2000" smtClean="0"/>
              <a:t>Dois elementos diferentes</a:t>
            </a:r>
          </a:p>
          <a:p>
            <a:pPr lvl="2"/>
            <a:r>
              <a:rPr lang="pt-BR" sz="1800" smtClean="0"/>
              <a:t>Elemento INPUT</a:t>
            </a:r>
          </a:p>
          <a:p>
            <a:pPr lvl="2"/>
            <a:r>
              <a:rPr lang="pt-BR" sz="1800" smtClean="0"/>
              <a:t>Elemento BUTTON</a:t>
            </a:r>
          </a:p>
          <a:p>
            <a:pPr lvl="3"/>
            <a:r>
              <a:rPr lang="pt-BR" sz="1600" smtClean="0"/>
              <a:t>Provê possibilidades mais ricas de renderização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1258888" y="5373688"/>
            <a:ext cx="6265862" cy="101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/>
              <a:t>&lt;input </a:t>
            </a:r>
            <a:r>
              <a:rPr lang="pt-BR" sz="2000" dirty="0" err="1"/>
              <a:t>type</a:t>
            </a:r>
            <a:r>
              <a:rPr lang="pt-BR" sz="2000" dirty="0"/>
              <a:t>="</a:t>
            </a:r>
            <a:r>
              <a:rPr lang="pt-BR" sz="2000" dirty="0" err="1"/>
              <a:t>submit</a:t>
            </a:r>
            <a:r>
              <a:rPr lang="pt-BR" sz="2000" dirty="0"/>
              <a:t>" </a:t>
            </a:r>
            <a:r>
              <a:rPr lang="pt-BR" sz="2000" dirty="0" err="1"/>
              <a:t>value</a:t>
            </a:r>
            <a:r>
              <a:rPr lang="pt-BR" sz="2000" dirty="0"/>
              <a:t>="OK"&gt;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/>
              <a:t>&lt;</a:t>
            </a:r>
            <a:r>
              <a:rPr lang="pt-BR" sz="2000" dirty="0" err="1"/>
              <a:t>button</a:t>
            </a:r>
            <a:r>
              <a:rPr lang="pt-BR" sz="2000" dirty="0"/>
              <a:t> </a:t>
            </a:r>
            <a:r>
              <a:rPr lang="pt-BR" sz="2000" dirty="0" err="1"/>
              <a:t>type</a:t>
            </a:r>
            <a:r>
              <a:rPr lang="pt-BR" sz="2000" dirty="0"/>
              <a:t>="reset"&gt;Limpar&lt;/</a:t>
            </a:r>
            <a:r>
              <a:rPr lang="pt-BR" sz="2000" dirty="0" err="1"/>
              <a:t>button</a:t>
            </a:r>
            <a:r>
              <a:rPr lang="pt-BR" sz="2000" dirty="0"/>
              <a:t>&gt;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dirty="0"/>
              <a:t>&lt;</a:t>
            </a:r>
            <a:r>
              <a:rPr lang="pt-BR" sz="2000" dirty="0" err="1"/>
              <a:t>button</a:t>
            </a:r>
            <a:r>
              <a:rPr lang="pt-BR" sz="2000" dirty="0"/>
              <a:t> </a:t>
            </a:r>
            <a:r>
              <a:rPr lang="pt-BR" sz="2000" dirty="0" err="1"/>
              <a:t>type</a:t>
            </a:r>
            <a:r>
              <a:rPr lang="pt-BR" sz="2000" dirty="0"/>
              <a:t>="</a:t>
            </a:r>
            <a:r>
              <a:rPr lang="pt-BR" sz="2000" dirty="0" err="1"/>
              <a:t>button</a:t>
            </a:r>
            <a:r>
              <a:rPr lang="pt-BR" sz="2000" dirty="0"/>
              <a:t>"&gt;Clique Aqui!&lt;/</a:t>
            </a:r>
            <a:r>
              <a:rPr lang="pt-BR" sz="2000" dirty="0" err="1"/>
              <a:t>button</a:t>
            </a:r>
            <a:r>
              <a:rPr lang="pt-BR" sz="2000" dirty="0"/>
              <a:t>&gt;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8637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Botões de submissão:</a:t>
            </a:r>
          </a:p>
          <a:p>
            <a:pPr lvl="1"/>
            <a:r>
              <a:rPr lang="pt-BR" smtClean="0"/>
              <a:t>Elemento INPUT com atributo </a:t>
            </a:r>
            <a:r>
              <a:rPr lang="pt-BR" i="1" smtClean="0"/>
              <a:t>type submit</a:t>
            </a:r>
          </a:p>
          <a:p>
            <a:pPr lvl="1"/>
            <a:r>
              <a:rPr lang="pt-BR" smtClean="0"/>
              <a:t>Atributo </a:t>
            </a:r>
            <a:r>
              <a:rPr lang="pt-BR" i="1" smtClean="0"/>
              <a:t>value</a:t>
            </a:r>
            <a:r>
              <a:rPr lang="pt-BR" smtClean="0"/>
              <a:t> especifica o rótulo do botão</a:t>
            </a:r>
          </a:p>
          <a:p>
            <a:pPr lvl="1"/>
            <a:r>
              <a:rPr lang="pt-BR" smtClean="0"/>
              <a:t>Elemento BUTTON com atributo </a:t>
            </a:r>
            <a:r>
              <a:rPr lang="pt-BR" i="1" smtClean="0"/>
              <a:t>type submit</a:t>
            </a:r>
          </a:p>
          <a:p>
            <a:pPr lvl="1"/>
            <a:r>
              <a:rPr lang="pt-BR" smtClean="0"/>
              <a:t>Permite que o rótulo do botão seja definido pelo conteúdo do elemento</a:t>
            </a:r>
          </a:p>
          <a:p>
            <a:pPr lvl="2"/>
            <a:r>
              <a:rPr lang="pt-BR" smtClean="0"/>
              <a:t>Por exemplo, pode-se utilizar uma imagem como conteúdo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8739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Botões de reset:</a:t>
            </a:r>
          </a:p>
          <a:p>
            <a:pPr lvl="1"/>
            <a:r>
              <a:rPr lang="pt-BR" smtClean="0"/>
              <a:t>Elemento INPUT com atributo </a:t>
            </a:r>
            <a:r>
              <a:rPr lang="pt-BR" i="1" smtClean="0"/>
              <a:t>type reset</a:t>
            </a:r>
          </a:p>
          <a:p>
            <a:pPr lvl="1"/>
            <a:r>
              <a:rPr lang="pt-BR" smtClean="0"/>
              <a:t>Atributo </a:t>
            </a:r>
            <a:r>
              <a:rPr lang="pt-BR" i="1" smtClean="0"/>
              <a:t>value</a:t>
            </a:r>
            <a:r>
              <a:rPr lang="pt-BR" smtClean="0"/>
              <a:t> especifica o rótulo do botão</a:t>
            </a:r>
          </a:p>
          <a:p>
            <a:pPr lvl="1"/>
            <a:r>
              <a:rPr lang="pt-BR" smtClean="0"/>
              <a:t>Elemento BUTTON com atributo </a:t>
            </a:r>
            <a:r>
              <a:rPr lang="pt-BR" i="1" smtClean="0"/>
              <a:t>type reset</a:t>
            </a:r>
          </a:p>
          <a:p>
            <a:pPr lvl="1"/>
            <a:r>
              <a:rPr lang="pt-BR" smtClean="0"/>
              <a:t>Permite que o rótulo do botão seja definido pelo conteúdo do elemento</a:t>
            </a:r>
          </a:p>
          <a:p>
            <a:pPr lvl="2"/>
            <a:r>
              <a:rPr lang="pt-BR" smtClean="0"/>
              <a:t>Por exemplo, pode-se utilizar uma imagem como conteúdo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Formulários</a:t>
            </a:r>
          </a:p>
        </p:txBody>
      </p:sp>
      <p:sp>
        <p:nvSpPr>
          <p:cNvPr id="18841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Botões de pressão:</a:t>
            </a:r>
          </a:p>
          <a:p>
            <a:pPr lvl="1"/>
            <a:r>
              <a:rPr lang="pt-BR" smtClean="0"/>
              <a:t>Elemento INPUT com atributo </a:t>
            </a:r>
            <a:r>
              <a:rPr lang="pt-BR" i="1" smtClean="0"/>
              <a:t>type button</a:t>
            </a:r>
          </a:p>
          <a:p>
            <a:pPr lvl="1"/>
            <a:r>
              <a:rPr lang="pt-BR" smtClean="0"/>
              <a:t>Atributo </a:t>
            </a:r>
            <a:r>
              <a:rPr lang="pt-BR" i="1" smtClean="0"/>
              <a:t>value</a:t>
            </a:r>
            <a:r>
              <a:rPr lang="pt-BR" smtClean="0"/>
              <a:t> especifica o rótulo do botão</a:t>
            </a:r>
          </a:p>
          <a:p>
            <a:pPr lvl="1"/>
            <a:r>
              <a:rPr lang="pt-BR" smtClean="0"/>
              <a:t>Elemento BUTTON com atributo </a:t>
            </a:r>
            <a:r>
              <a:rPr lang="pt-BR" i="1" smtClean="0"/>
              <a:t>type button</a:t>
            </a:r>
          </a:p>
          <a:p>
            <a:pPr lvl="1"/>
            <a:r>
              <a:rPr lang="pt-BR" smtClean="0"/>
              <a:t>Permite que o rótulo do botão seja definido pelo conteúdo do elemento</a:t>
            </a:r>
          </a:p>
          <a:p>
            <a:pPr lvl="2"/>
            <a:r>
              <a:rPr lang="pt-BR" smtClean="0"/>
              <a:t>Por exemplo, pode-se utilizar uma imagem como conteúdo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Links Úteis</a:t>
            </a:r>
          </a:p>
        </p:txBody>
      </p:sp>
      <p:sp>
        <p:nvSpPr>
          <p:cNvPr id="1894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Maiores informações sobre HTML e suas tags:</a:t>
            </a:r>
          </a:p>
          <a:p>
            <a:pPr lvl="1"/>
            <a:r>
              <a:rPr lang="pt-BR" smtClean="0"/>
              <a:t>http://www.w3.org/</a:t>
            </a:r>
          </a:p>
          <a:p>
            <a:pPr lvl="1"/>
            <a:r>
              <a:rPr lang="pt-BR" smtClean="0"/>
              <a:t>http://www.w3schools.com/html/</a:t>
            </a:r>
          </a:p>
          <a:p>
            <a:pPr lvl="1"/>
            <a:r>
              <a:rPr lang="pt-BR" smtClean="0"/>
              <a:t>http://www.w3schools.com/tags/</a:t>
            </a:r>
            <a:br>
              <a:rPr lang="pt-BR" smtClean="0"/>
            </a:b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ítulo 1"/>
          <p:cNvSpPr>
            <a:spLocks noGrp="1"/>
          </p:cNvSpPr>
          <p:nvPr>
            <p:ph type="title"/>
          </p:nvPr>
        </p:nvSpPr>
        <p:spPr>
          <a:xfrm>
            <a:off x="685800" y="115888"/>
            <a:ext cx="8229600" cy="1143000"/>
          </a:xfrm>
        </p:spPr>
        <p:txBody>
          <a:bodyPr/>
          <a:lstStyle/>
          <a:p>
            <a:r>
              <a:rPr lang="pt-BR" dirty="0" err="1" smtClean="0"/>
              <a:t>javascript</a:t>
            </a:r>
            <a:endParaRPr lang="pt-BR" dirty="0" smtClean="0"/>
          </a:p>
        </p:txBody>
      </p:sp>
      <p:sp>
        <p:nvSpPr>
          <p:cNvPr id="190467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125538"/>
            <a:ext cx="8229600" cy="4525962"/>
          </a:xfrm>
        </p:spPr>
        <p:txBody>
          <a:bodyPr/>
          <a:lstStyle/>
          <a:p>
            <a:r>
              <a:rPr lang="pt-BR" sz="2800" smtClean="0"/>
              <a:t>JavaScript é</a:t>
            </a:r>
          </a:p>
          <a:p>
            <a:pPr lvl="1"/>
            <a:r>
              <a:rPr lang="pt-BR" sz="2400" smtClean="0"/>
              <a:t>Uma linguagem de script interpretada</a:t>
            </a:r>
          </a:p>
          <a:p>
            <a:pPr lvl="1"/>
            <a:r>
              <a:rPr lang="pt-BR" sz="2400" smtClean="0"/>
              <a:t>Orientada a objetos (baseada em protótipos)</a:t>
            </a:r>
          </a:p>
          <a:p>
            <a:pPr lvl="1"/>
            <a:r>
              <a:rPr lang="pt-BR" sz="2400" smtClean="0"/>
              <a:t>Dinâmica</a:t>
            </a:r>
          </a:p>
          <a:p>
            <a:pPr lvl="1"/>
            <a:r>
              <a:rPr lang="pt-BR" sz="2400" smtClean="0"/>
              <a:t>Fracamente tipada</a:t>
            </a:r>
          </a:p>
          <a:p>
            <a:r>
              <a:rPr lang="pt-BR" sz="2800" smtClean="0"/>
              <a:t>Navegadores suportam scripts que rodam código no lado-cliente</a:t>
            </a:r>
          </a:p>
          <a:p>
            <a:r>
              <a:rPr lang="pt-BR" sz="2800" smtClean="0"/>
              <a:t>JavaScript é o nome “comum” de versões da linguagem, que foi padronizada como ECMAScript</a:t>
            </a:r>
          </a:p>
          <a:p>
            <a:pPr lvl="1"/>
            <a:r>
              <a:rPr lang="pt-BR" sz="2400" smtClean="0"/>
              <a:t>Baseadas na versão padronizada, mas com funcionalidades adicionais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javascript</a:t>
            </a:r>
            <a:endParaRPr lang="pt-BR" dirty="0" smtClean="0"/>
          </a:p>
        </p:txBody>
      </p:sp>
      <p:sp>
        <p:nvSpPr>
          <p:cNvPr id="19149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JavaScript possui múltiplas versões, suportadas ou não pelos diversos navegadores</a:t>
            </a:r>
          </a:p>
          <a:p>
            <a:r>
              <a:rPr lang="pt-BR" smtClean="0"/>
              <a:t>Versão padrão:</a:t>
            </a:r>
          </a:p>
          <a:p>
            <a:pPr lvl="1"/>
            <a:r>
              <a:rPr lang="pt-BR" smtClean="0"/>
              <a:t>ECMAScript 262 5th Edition</a:t>
            </a:r>
          </a:p>
          <a:p>
            <a:r>
              <a:rPr lang="pt-BR" smtClean="0"/>
              <a:t>Outras versões:</a:t>
            </a:r>
          </a:p>
          <a:p>
            <a:pPr lvl="1"/>
            <a:r>
              <a:rPr lang="pt-BR" smtClean="0"/>
              <a:t>Microsoft JScript 5.8 (Internet Explorer 8)</a:t>
            </a:r>
          </a:p>
          <a:p>
            <a:pPr lvl="1"/>
            <a:r>
              <a:rPr lang="pt-BR" smtClean="0"/>
              <a:t>Microsoft JScript 9 (Internet Explorer 9)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javascript</a:t>
            </a:r>
          </a:p>
        </p:txBody>
      </p:sp>
      <p:sp>
        <p:nvSpPr>
          <p:cNvPr id="19251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JavaScript no documento:</a:t>
            </a:r>
          </a:p>
          <a:p>
            <a:pPr lvl="1"/>
            <a:r>
              <a:rPr lang="pt-BR" smtClean="0"/>
              <a:t>Código inline</a:t>
            </a:r>
          </a:p>
          <a:p>
            <a:pPr lvl="1"/>
            <a:endParaRPr lang="pt-BR" smtClean="0"/>
          </a:p>
          <a:p>
            <a:pPr lvl="1"/>
            <a:endParaRPr lang="pt-BR" smtClean="0"/>
          </a:p>
          <a:p>
            <a:pPr lvl="1"/>
            <a:endParaRPr lang="pt-BR" smtClean="0"/>
          </a:p>
          <a:p>
            <a:pPr lvl="1"/>
            <a:r>
              <a:rPr lang="pt-BR" smtClean="0"/>
              <a:t>Código em arquivo externo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714375" y="2636838"/>
            <a:ext cx="7358063" cy="10144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&lt;script type="text-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javascript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"&gt;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chemeClr val="tx1"/>
                </a:solidFill>
                <a:latin typeface="Arial" charset="0"/>
              </a:rPr>
              <a:t>Código</a:t>
            </a: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&lt;/script&gt;</a:t>
            </a:r>
          </a:p>
        </p:txBody>
      </p:sp>
      <p:sp>
        <p:nvSpPr>
          <p:cNvPr id="5" name="Retângulo 4"/>
          <p:cNvSpPr/>
          <p:nvPr/>
        </p:nvSpPr>
        <p:spPr bwMode="auto">
          <a:xfrm>
            <a:off x="714375" y="4953000"/>
            <a:ext cx="7358063" cy="708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&lt;script type="text-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javascript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"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src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="arquivo.js"&gt;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&lt;/script&gt;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javascript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pt-BR" dirty="0" smtClean="0"/>
              <a:t>Elemento SCRIPT:</a:t>
            </a:r>
          </a:p>
          <a:p>
            <a:pPr lvl="1">
              <a:defRPr/>
            </a:pPr>
            <a:r>
              <a:rPr lang="pt-BR" dirty="0" smtClean="0"/>
              <a:t>Pode aparecer múltiplas vezes dentro dos elementos HEAD e BODY</a:t>
            </a:r>
          </a:p>
          <a:p>
            <a:pPr lvl="2">
              <a:defRPr/>
            </a:pPr>
            <a:r>
              <a:rPr lang="pt-BR" dirty="0" smtClean="0"/>
              <a:t>No HEAD usualmente colocam-se funções</a:t>
            </a:r>
          </a:p>
          <a:p>
            <a:pPr lvl="2">
              <a:defRPr/>
            </a:pPr>
            <a:r>
              <a:rPr lang="pt-BR" dirty="0" smtClean="0"/>
              <a:t>No BODY usualmente colocam-se código e chamada a funções que geram conteúdo dinamicamente</a:t>
            </a:r>
          </a:p>
          <a:p>
            <a:pPr lvl="1">
              <a:defRPr/>
            </a:pPr>
            <a:r>
              <a:rPr lang="pt-BR" dirty="0" smtClean="0"/>
              <a:t>O script pode ser definido dentro do conteúdo do elemento ou através de referência via atributo </a:t>
            </a:r>
            <a:r>
              <a:rPr lang="pt-BR" i="1" dirty="0" err="1" smtClean="0"/>
              <a:t>src</a:t>
            </a:r>
            <a:endParaRPr lang="pt-BR" dirty="0" smtClean="0"/>
          </a:p>
          <a:p>
            <a:pPr lvl="1">
              <a:defRPr/>
            </a:pPr>
            <a:r>
              <a:rPr lang="pt-BR" dirty="0" smtClean="0"/>
              <a:t>A linguagem de script definida via atributo </a:t>
            </a:r>
            <a:r>
              <a:rPr lang="pt-BR" i="1" dirty="0" err="1" smtClean="0"/>
              <a:t>type</a:t>
            </a:r>
            <a:endParaRPr lang="pt-BR" dirty="0" smtClean="0"/>
          </a:p>
          <a:p>
            <a:pPr>
              <a:defRPr/>
            </a:pPr>
            <a:r>
              <a:rPr lang="pt-BR" dirty="0" smtClean="0"/>
              <a:t>Elemento NOSCRIPT:</a:t>
            </a:r>
          </a:p>
          <a:p>
            <a:pPr lvl="1">
              <a:defRPr/>
            </a:pPr>
            <a:r>
              <a:rPr lang="pt-BR" dirty="0" smtClean="0"/>
              <a:t>Deve ser avaliado no caso de scripts não suportados ou desabilitado no navegador</a:t>
            </a:r>
          </a:p>
          <a:p>
            <a:pPr lvl="1">
              <a:defRPr/>
            </a:pPr>
            <a:r>
              <a:rPr lang="pt-BR" dirty="0" smtClean="0"/>
              <a:t>Conteúdo do elemento é utilizado ao invés do elemento SCRIPT</a:t>
            </a:r>
            <a:endParaRPr lang="pt-B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ASP.NET Vantagens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/>
              <a:t>Permite criação de Web </a:t>
            </a:r>
            <a:r>
              <a:rPr lang="pt-BR" dirty="0" err="1" smtClean="0"/>
              <a:t>Forms</a:t>
            </a:r>
            <a:r>
              <a:rPr lang="pt-BR" dirty="0" smtClean="0"/>
              <a:t>, </a:t>
            </a:r>
            <a:r>
              <a:rPr lang="pt-BR" dirty="0" err="1" smtClean="0"/>
              <a:t>Mobile</a:t>
            </a:r>
            <a:r>
              <a:rPr lang="pt-BR" dirty="0" smtClean="0"/>
              <a:t> Web </a:t>
            </a:r>
            <a:r>
              <a:rPr lang="pt-BR" dirty="0" err="1" smtClean="0"/>
              <a:t>Forms</a:t>
            </a:r>
            <a:r>
              <a:rPr lang="pt-BR" dirty="0" smtClean="0"/>
              <a:t> e Web </a:t>
            </a:r>
            <a:r>
              <a:rPr lang="pt-BR" dirty="0" err="1" smtClean="0"/>
              <a:t>Services</a:t>
            </a:r>
            <a:r>
              <a:rPr lang="pt-BR" dirty="0" smtClean="0"/>
              <a:t>.</a:t>
            </a:r>
          </a:p>
          <a:p>
            <a:r>
              <a:rPr lang="pt-BR" dirty="0" smtClean="0"/>
              <a:t>ASP.NET é parte do .NET Framework.</a:t>
            </a:r>
          </a:p>
          <a:p>
            <a:r>
              <a:rPr lang="pt-BR" dirty="0" smtClean="0"/>
              <a:t>Múltiplas linguagens e programação orientada a objetos:</a:t>
            </a:r>
          </a:p>
          <a:p>
            <a:pPr lvl="1"/>
            <a:r>
              <a:rPr lang="pt-BR" dirty="0" smtClean="0"/>
              <a:t>C#,VB.Net, C++.Net, etc.</a:t>
            </a:r>
          </a:p>
          <a:p>
            <a:r>
              <a:rPr lang="pt-BR" dirty="0" smtClean="0"/>
              <a:t>Com o Visual Studio.NET:</a:t>
            </a:r>
          </a:p>
          <a:p>
            <a:pPr lvl="1"/>
            <a:r>
              <a:rPr lang="pt-BR" dirty="0" smtClean="0"/>
              <a:t>Ferramenta RAD para construção de aplicações web.</a:t>
            </a:r>
          </a:p>
          <a:p>
            <a:pPr lvl="1"/>
            <a:r>
              <a:rPr lang="pt-BR" dirty="0" smtClean="0"/>
              <a:t>Suporte </a:t>
            </a:r>
            <a:r>
              <a:rPr lang="pt-BR" dirty="0" err="1" smtClean="0"/>
              <a:t>Debugging</a:t>
            </a:r>
            <a:r>
              <a:rPr lang="pt-BR" dirty="0" smtClean="0"/>
              <a:t>.</a:t>
            </a:r>
          </a:p>
          <a:p>
            <a:r>
              <a:rPr lang="pt-BR" dirty="0" smtClean="0"/>
              <a:t>Separação de Código e Interface.</a:t>
            </a:r>
          </a:p>
          <a:p>
            <a:r>
              <a:rPr lang="pt-BR" dirty="0" smtClean="0"/>
              <a:t>Proteção de Código Fonte.</a:t>
            </a:r>
          </a:p>
          <a:p>
            <a:r>
              <a:rPr lang="pt-BR" dirty="0" smtClean="0"/>
              <a:t>Mantém automaticamente o estado da página.</a:t>
            </a:r>
          </a:p>
          <a:p>
            <a:r>
              <a:rPr lang="pt-BR" dirty="0" smtClean="0"/>
              <a:t>Suporte MultiBrowser.</a:t>
            </a:r>
          </a:p>
          <a:p>
            <a:r>
              <a:rPr lang="pt-BR" dirty="0" smtClean="0"/>
              <a:t>Simples Validação dos </a:t>
            </a:r>
            <a:r>
              <a:rPr lang="pt-BR" dirty="0" err="1" smtClean="0"/>
              <a:t>Forms</a:t>
            </a:r>
            <a:r>
              <a:rPr lang="pt-BR" dirty="0" smtClean="0"/>
              <a:t>.</a:t>
            </a:r>
          </a:p>
          <a:p>
            <a:r>
              <a:rPr lang="pt-BR" dirty="0" smtClean="0"/>
              <a:t>Para grande parte das aplicações não é necessário conhecer HTML e </a:t>
            </a:r>
            <a:r>
              <a:rPr lang="pt-BR" dirty="0" err="1" smtClean="0"/>
              <a:t>JavaScript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javascript</a:t>
            </a:r>
          </a:p>
        </p:txBody>
      </p:sp>
      <p:sp>
        <p:nvSpPr>
          <p:cNvPr id="194563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Exemplo:</a:t>
            </a:r>
          </a:p>
        </p:txBody>
      </p:sp>
      <p:sp>
        <p:nvSpPr>
          <p:cNvPr id="5" name="Retângulo 4"/>
          <p:cNvSpPr/>
          <p:nvPr/>
        </p:nvSpPr>
        <p:spPr bwMode="auto">
          <a:xfrm>
            <a:off x="1101725" y="2276475"/>
            <a:ext cx="7358063" cy="44021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&lt;!DOCTYPE html 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&lt;html&gt;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&lt;head&gt;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&lt;title&gt;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Título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&lt;/title&gt;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&lt;/head&gt;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&lt;script type="text/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javascript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"&gt;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document.write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("&lt;p&gt;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Alô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Mundo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!&lt;/p&gt;");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&lt;/script&gt;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noscript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   &lt;p&gt;Por favor, habilite o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JavaScript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em seu navegador.&lt;/p&gt;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&lt;/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noscript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&gt;</a:t>
            </a: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&lt;/html&gt;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javascript</a:t>
            </a:r>
          </a:p>
        </p:txBody>
      </p:sp>
      <p:sp>
        <p:nvSpPr>
          <p:cNvPr id="19558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smtClean="0"/>
              <a:t>Para escrever código que se comunica com os elementos dos navegadores, JavaScript faz uso de diversas APIs</a:t>
            </a:r>
          </a:p>
          <a:p>
            <a:pPr lvl="1"/>
            <a:r>
              <a:rPr lang="pt-BR" sz="2400" smtClean="0"/>
              <a:t>Algumas padronizadas pelo W3C</a:t>
            </a:r>
          </a:p>
          <a:p>
            <a:pPr lvl="2"/>
            <a:r>
              <a:rPr lang="pt-BR" sz="2000" smtClean="0"/>
              <a:t>DOM – Document Object Model</a:t>
            </a:r>
          </a:p>
          <a:p>
            <a:pPr lvl="3"/>
            <a:r>
              <a:rPr lang="pt-BR" sz="1800" smtClean="0"/>
              <a:t>Permite manipular elementos, conteúdos e estilos de documentos</a:t>
            </a:r>
          </a:p>
          <a:p>
            <a:pPr lvl="2"/>
            <a:r>
              <a:rPr lang="pt-BR" sz="2000" smtClean="0"/>
              <a:t>XMLHttpRequest</a:t>
            </a:r>
          </a:p>
          <a:p>
            <a:pPr lvl="3"/>
            <a:r>
              <a:rPr lang="pt-BR" sz="1800" smtClean="0"/>
              <a:t>Permite adicionar conteúdo adicional sem a necessidade de carregar um novo documento</a:t>
            </a:r>
          </a:p>
          <a:p>
            <a:pPr lvl="3"/>
            <a:r>
              <a:rPr lang="pt-BR" sz="1800" smtClean="0"/>
              <a:t>Elemento básico para o AJAX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javascript</a:t>
            </a:r>
            <a:endParaRPr lang="pt-BR" dirty="0" smtClean="0"/>
          </a:p>
        </p:txBody>
      </p:sp>
      <p:sp>
        <p:nvSpPr>
          <p:cNvPr id="19661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Exemplo: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46188" y="2525713"/>
            <a:ext cx="7286625" cy="414337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html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&lt;script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language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"&gt;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Carregar()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document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getElementById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("texto").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innerHTML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"Pronto...";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&lt;/script&gt;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head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body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&lt;a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="#"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onclick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="Carregar()"&gt;Próxima página&lt;/a&gt;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&lt;div id="texto"&gt;&lt;/div&gt;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body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html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Links Úteis</a:t>
            </a:r>
          </a:p>
        </p:txBody>
      </p:sp>
      <p:sp>
        <p:nvSpPr>
          <p:cNvPr id="19763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Maiores informações sobre JavaScript:</a:t>
            </a:r>
          </a:p>
          <a:p>
            <a:pPr lvl="1"/>
            <a:r>
              <a:rPr lang="pt-BR" smtClean="0"/>
              <a:t>http://www.ecma-international.org/publications/standards/Ecma-262.htm</a:t>
            </a:r>
            <a:endParaRPr lang="pt-BR" u="sng" smtClean="0"/>
          </a:p>
          <a:p>
            <a:pPr lvl="1"/>
            <a:r>
              <a:rPr lang="pt-BR" smtClean="0"/>
              <a:t>http://www.w3schools.com/js/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Internet Information Services (IIS)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Conjunto integrado de serviços para um servidor Web </a:t>
            </a:r>
          </a:p>
          <a:p>
            <a:r>
              <a:rPr lang="pt-BR" dirty="0" smtClean="0"/>
              <a:t>Permite publicar conteúdo e disponibilizar arquivos e aplicações em um ambiente Internet/Intranet</a:t>
            </a:r>
          </a:p>
          <a:p>
            <a:r>
              <a:rPr lang="pt-BR" dirty="0" smtClean="0"/>
              <a:t>Dotado de uma interface administrativa gráfica</a:t>
            </a:r>
          </a:p>
          <a:p>
            <a:r>
              <a:rPr lang="pt-BR" dirty="0" smtClean="0"/>
              <a:t>Hospedagem de web sites</a:t>
            </a:r>
          </a:p>
          <a:p>
            <a:pPr lvl="1"/>
            <a:r>
              <a:rPr lang="pt-BR" dirty="0" smtClean="0"/>
              <a:t>Site FTP, grupos de notícias, </a:t>
            </a:r>
            <a:r>
              <a:rPr lang="pt-BR" dirty="0" err="1" smtClean="0"/>
              <a:t>etc</a:t>
            </a:r>
            <a:endParaRPr lang="pt-BR" dirty="0" smtClean="0"/>
          </a:p>
          <a:p>
            <a:r>
              <a:rPr lang="pt-BR" dirty="0" smtClean="0"/>
              <a:t>Baseado no conceito de Diretório Virtual</a:t>
            </a:r>
          </a:p>
          <a:p>
            <a:r>
              <a:rPr lang="pt-BR" dirty="0" smtClean="0"/>
              <a:t>Meio indicado de instalação:</a:t>
            </a:r>
          </a:p>
          <a:p>
            <a:pPr lvl="1"/>
            <a:r>
              <a:rPr lang="pt-BR" dirty="0" smtClean="0"/>
              <a:t>Web </a:t>
            </a:r>
            <a:r>
              <a:rPr lang="pt-BR" dirty="0" err="1" smtClean="0"/>
              <a:t>Platform</a:t>
            </a:r>
            <a:r>
              <a:rPr lang="pt-BR" dirty="0" smtClean="0"/>
              <a:t> </a:t>
            </a:r>
            <a:r>
              <a:rPr lang="pt-BR" dirty="0" err="1" smtClean="0"/>
              <a:t>Installer</a:t>
            </a:r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Servidor Web Interno</a:t>
            </a:r>
          </a:p>
        </p:txBody>
      </p:sp>
      <p:sp>
        <p:nvSpPr>
          <p:cNvPr id="212995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600201"/>
            <a:ext cx="8229600" cy="1396752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Utilizado durante o desenvolvimento da aplicação</a:t>
            </a:r>
          </a:p>
          <a:p>
            <a:r>
              <a:rPr lang="pt-BR" dirty="0" smtClean="0"/>
              <a:t>Não necessita de configurações adicionais</a:t>
            </a:r>
          </a:p>
          <a:p>
            <a:r>
              <a:rPr lang="pt-BR" dirty="0" smtClean="0"/>
              <a:t>Não precisa IIS para o desenvolvimento e teste de aplicações na máquina do desenvolvedor</a:t>
            </a:r>
          </a:p>
        </p:txBody>
      </p:sp>
      <p:pic>
        <p:nvPicPr>
          <p:cNvPr id="21299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2974975"/>
            <a:ext cx="6715125" cy="3767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Seta para baixo 5"/>
          <p:cNvSpPr/>
          <p:nvPr/>
        </p:nvSpPr>
        <p:spPr>
          <a:xfrm>
            <a:off x="5929313" y="6072188"/>
            <a:ext cx="285750" cy="285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Web.config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1"/>
            <a:ext cx="8229600" cy="2044824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Arquivo no formato XML</a:t>
            </a:r>
          </a:p>
          <a:p>
            <a:r>
              <a:rPr lang="pt-BR" dirty="0" smtClean="0"/>
              <a:t>Informações de configuração da sua aplicação, tais como string de conexão a fontes de dados, páginas de erro, modo de compilação, etc. </a:t>
            </a:r>
          </a:p>
          <a:p>
            <a:r>
              <a:rPr lang="pt-BR" dirty="0" smtClean="0"/>
              <a:t>Armazenar valores e parâmetros que sejam comuns a toda nossa aplicação.</a:t>
            </a:r>
          </a:p>
          <a:p>
            <a:endParaRPr lang="pt-BR" dirty="0" smtClean="0"/>
          </a:p>
        </p:txBody>
      </p:sp>
      <p:pic>
        <p:nvPicPr>
          <p:cNvPr id="161796" name="Picture 4" descr="WebCon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3429000"/>
            <a:ext cx="8429625" cy="1376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6179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3" y="4933950"/>
            <a:ext cx="8429625" cy="10874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750" y="2822575"/>
            <a:ext cx="7429500" cy="13620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Desenvolvimento </a:t>
            </a:r>
            <a:br>
              <a:rPr lang="pt-BR" dirty="0" smtClean="0"/>
            </a:br>
            <a:r>
              <a:rPr lang="pt-BR" dirty="0" smtClean="0"/>
              <a:t>para Internet</a:t>
            </a:r>
            <a:br>
              <a:rPr lang="pt-BR" dirty="0" smtClean="0"/>
            </a:br>
            <a:r>
              <a:rPr lang="pt-BR" dirty="0" smtClean="0"/>
              <a:t>parte II</a:t>
            </a:r>
            <a:endParaRPr lang="pt-BR" dirty="0"/>
          </a:p>
        </p:txBody>
      </p:sp>
      <p:sp>
        <p:nvSpPr>
          <p:cNvPr id="20275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3000" y="2143125"/>
            <a:ext cx="6254750" cy="742950"/>
          </a:xfrm>
        </p:spPr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Ciclo de Vida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Uma página </a:t>
            </a:r>
            <a:r>
              <a:rPr lang="pt-BR" i="1" smtClean="0"/>
              <a:t>Web Forms</a:t>
            </a:r>
            <a:r>
              <a:rPr lang="pt-BR" smtClean="0"/>
              <a:t> passa por um ciclo de vida completo no servidor Web depois do pedido inicial do cliente (</a:t>
            </a:r>
            <a:r>
              <a:rPr lang="pt-BR" i="1" smtClean="0"/>
              <a:t>roundtrips</a:t>
            </a:r>
            <a:r>
              <a:rPr lang="pt-BR" smtClean="0"/>
              <a:t>)</a:t>
            </a:r>
          </a:p>
          <a:p>
            <a:r>
              <a:rPr lang="pt-BR" smtClean="0"/>
              <a:t>Ciclo é disparado no modelo </a:t>
            </a:r>
            <a:r>
              <a:rPr lang="pt-BR" i="1" smtClean="0"/>
              <a:t>request/response</a:t>
            </a:r>
            <a:r>
              <a:rPr lang="pt-BR" smtClean="0"/>
              <a:t> do protocolo HTTP</a:t>
            </a:r>
          </a:p>
        </p:txBody>
      </p:sp>
      <p:pic>
        <p:nvPicPr>
          <p:cNvPr id="2170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4149725"/>
            <a:ext cx="1657350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09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3663" y="4005263"/>
            <a:ext cx="1208087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eta para a direita 8"/>
          <p:cNvSpPr/>
          <p:nvPr/>
        </p:nvSpPr>
        <p:spPr>
          <a:xfrm>
            <a:off x="3348038" y="4292600"/>
            <a:ext cx="251936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requisição</a:t>
            </a:r>
          </a:p>
        </p:txBody>
      </p:sp>
      <p:sp>
        <p:nvSpPr>
          <p:cNvPr id="10" name="Seta para a esquerda 9"/>
          <p:cNvSpPr/>
          <p:nvPr/>
        </p:nvSpPr>
        <p:spPr>
          <a:xfrm>
            <a:off x="3276600" y="5013325"/>
            <a:ext cx="2590800" cy="431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resposta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Ciclo de Vida</a:t>
            </a:r>
          </a:p>
        </p:txBody>
      </p:sp>
      <p:sp>
        <p:nvSpPr>
          <p:cNvPr id="218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O ciclo de vida inclui diversos passos de processamento</a:t>
            </a:r>
          </a:p>
          <a:p>
            <a:pPr lvl="1"/>
            <a:r>
              <a:rPr lang="pt-BR" smtClean="0"/>
              <a:t>Relacionados à página</a:t>
            </a:r>
          </a:p>
          <a:p>
            <a:pPr lvl="1"/>
            <a:r>
              <a:rPr lang="pt-BR" smtClean="0"/>
              <a:t>Relacionados à aplicação Web</a:t>
            </a:r>
          </a:p>
          <a:p>
            <a:r>
              <a:rPr lang="pt-BR" smtClean="0"/>
              <a:t>Estrutura de eventos bastante longa e complexa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6632"/>
            <a:ext cx="8229600" cy="1143000"/>
          </a:xfrm>
        </p:spPr>
        <p:txBody>
          <a:bodyPr/>
          <a:lstStyle/>
          <a:p>
            <a:r>
              <a:rPr lang="en-US" sz="4000" dirty="0" err="1" smtClean="0"/>
              <a:t>Componentes</a:t>
            </a:r>
            <a:r>
              <a:rPr lang="en-US" sz="4000" dirty="0" smtClean="0"/>
              <a:t> de </a:t>
            </a:r>
            <a:r>
              <a:rPr lang="en-US" sz="4000" dirty="0" err="1" smtClean="0"/>
              <a:t>uma</a:t>
            </a:r>
            <a:r>
              <a:rPr lang="en-US" sz="4000" dirty="0" smtClean="0"/>
              <a:t> </a:t>
            </a:r>
            <a:r>
              <a:rPr lang="en-US" sz="4000" dirty="0" err="1" smtClean="0"/>
              <a:t>Página</a:t>
            </a:r>
            <a:r>
              <a:rPr lang="en-US" sz="4000" dirty="0" smtClean="0"/>
              <a:t> ASP.NET</a:t>
            </a:r>
            <a:endParaRPr lang="en-US" sz="4000" dirty="0"/>
          </a:p>
        </p:txBody>
      </p:sp>
      <p:sp>
        <p:nvSpPr>
          <p:cNvPr id="52" name="Espaço Reservado para Conteúdo 51"/>
          <p:cNvSpPr>
            <a:spLocks noGrp="1"/>
          </p:cNvSpPr>
          <p:nvPr>
            <p:ph idx="1"/>
          </p:nvPr>
        </p:nvSpPr>
        <p:spPr>
          <a:xfrm>
            <a:off x="685800" y="1052737"/>
            <a:ext cx="8229600" cy="1512167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Componente Visual</a:t>
            </a:r>
          </a:p>
          <a:p>
            <a:pPr lvl="1"/>
            <a:r>
              <a:rPr lang="pt-BR" dirty="0" smtClean="0"/>
              <a:t>Visão de Design</a:t>
            </a:r>
          </a:p>
          <a:p>
            <a:pPr lvl="1"/>
            <a:r>
              <a:rPr lang="pt-BR" dirty="0" smtClean="0"/>
              <a:t>Visão de HTML</a:t>
            </a:r>
          </a:p>
          <a:p>
            <a:r>
              <a:rPr lang="pt-BR" dirty="0" smtClean="0"/>
              <a:t>Lógica de interface de usuário</a:t>
            </a:r>
          </a:p>
          <a:p>
            <a:endParaRPr lang="pt-BR" dirty="0"/>
          </a:p>
        </p:txBody>
      </p:sp>
      <p:sp>
        <p:nvSpPr>
          <p:cNvPr id="204804" name="Rectangle 3"/>
          <p:cNvSpPr>
            <a:spLocks noChangeArrowheads="1"/>
          </p:cNvSpPr>
          <p:nvPr/>
        </p:nvSpPr>
        <p:spPr bwMode="auto">
          <a:xfrm>
            <a:off x="915988" y="1258888"/>
            <a:ext cx="7105650" cy="161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D60093"/>
              </a:buClr>
              <a:buSzPct val="70000"/>
              <a:buFont typeface="Wingdings" pitchFamily="2" charset="2"/>
              <a:buChar char="n"/>
            </a:pPr>
            <a:endParaRPr lang="pt-BR" sz="24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1085850" y="2879725"/>
            <a:ext cx="7158038" cy="3141663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04806" name="AutoShape 6"/>
          <p:cNvSpPr>
            <a:spLocks/>
          </p:cNvSpPr>
          <p:nvPr/>
        </p:nvSpPr>
        <p:spPr bwMode="auto">
          <a:xfrm>
            <a:off x="5416550" y="2997200"/>
            <a:ext cx="836613" cy="2397125"/>
          </a:xfrm>
          <a:prstGeom prst="rightBrace">
            <a:avLst>
              <a:gd name="adj1" fmla="val 23837"/>
              <a:gd name="adj2" fmla="val 50000"/>
            </a:avLst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>
              <a:latin typeface="Trebuchet MS" pitchFamily="34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405188" y="2997200"/>
            <a:ext cx="1466850" cy="1825625"/>
            <a:chOff x="2400" y="1536"/>
            <a:chExt cx="1023" cy="1274"/>
          </a:xfrm>
        </p:grpSpPr>
        <p:sp>
          <p:nvSpPr>
            <p:cNvPr id="179208" name="Rectangle 8"/>
            <p:cNvSpPr>
              <a:spLocks noChangeArrowheads="1"/>
            </p:cNvSpPr>
            <p:nvPr/>
          </p:nvSpPr>
          <p:spPr bwMode="auto">
            <a:xfrm>
              <a:off x="2400" y="1536"/>
              <a:ext cx="1023" cy="12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919191"/>
              </a:outerShdw>
            </a:effectLst>
          </p:spPr>
          <p:txBody>
            <a:bodyPr wrap="none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latin typeface="+mn-lt"/>
                </a:rPr>
                <a:t>Class MeuWebForm</a:t>
              </a:r>
            </a:p>
          </p:txBody>
        </p:sp>
        <p:sp>
          <p:nvSpPr>
            <p:cNvPr id="204851" name="Rectangle 9"/>
            <p:cNvSpPr>
              <a:spLocks noChangeArrowheads="1"/>
            </p:cNvSpPr>
            <p:nvPr/>
          </p:nvSpPr>
          <p:spPr bwMode="auto">
            <a:xfrm>
              <a:off x="2454" y="1797"/>
              <a:ext cx="672" cy="48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204852" name="Rectangle 10"/>
            <p:cNvSpPr>
              <a:spLocks noChangeArrowheads="1"/>
            </p:cNvSpPr>
            <p:nvPr/>
          </p:nvSpPr>
          <p:spPr bwMode="auto">
            <a:xfrm>
              <a:off x="2454" y="1941"/>
              <a:ext cx="912" cy="48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204853" name="Rectangle 11"/>
            <p:cNvSpPr>
              <a:spLocks noChangeArrowheads="1"/>
            </p:cNvSpPr>
            <p:nvPr/>
          </p:nvSpPr>
          <p:spPr bwMode="auto">
            <a:xfrm>
              <a:off x="2454" y="2085"/>
              <a:ext cx="768" cy="48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204854" name="Rectangle 12"/>
            <p:cNvSpPr>
              <a:spLocks noChangeArrowheads="1"/>
            </p:cNvSpPr>
            <p:nvPr/>
          </p:nvSpPr>
          <p:spPr bwMode="auto">
            <a:xfrm>
              <a:off x="2454" y="2229"/>
              <a:ext cx="576" cy="48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rebuchet MS" pitchFamily="34" charset="0"/>
              </a:endParaRP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595563" y="3470275"/>
            <a:ext cx="1466850" cy="1825625"/>
            <a:chOff x="1494" y="2375"/>
            <a:chExt cx="924" cy="1150"/>
          </a:xfrm>
        </p:grpSpPr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1494" y="2375"/>
              <a:ext cx="924" cy="115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919191"/>
              </a:outerShdw>
            </a:effectLst>
          </p:spPr>
          <p:txBody>
            <a:bodyPr wrap="none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>
                  <a:latin typeface="+mn-lt"/>
                </a:rPr>
                <a:t>Bem-Vindo!</a:t>
              </a:r>
            </a:p>
          </p:txBody>
        </p:sp>
        <p:sp>
          <p:nvSpPr>
            <p:cNvPr id="204843" name="Text Box 15"/>
            <p:cNvSpPr txBox="1">
              <a:spLocks noChangeArrowheads="1"/>
            </p:cNvSpPr>
            <p:nvPr/>
          </p:nvSpPr>
          <p:spPr bwMode="auto">
            <a:xfrm>
              <a:off x="1603" y="2518"/>
              <a:ext cx="407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en-US" sz="1400">
                  <a:latin typeface="Arial Narrow" pitchFamily="34" charset="0"/>
                </a:rPr>
                <a:t>Nome:</a:t>
              </a:r>
            </a:p>
            <a:p>
              <a:pPr algn="r">
                <a:lnSpc>
                  <a:spcPct val="125000"/>
                </a:lnSpc>
              </a:pPr>
              <a:r>
                <a:rPr lang="en-US" sz="1400">
                  <a:latin typeface="Arial Narrow" pitchFamily="34" charset="0"/>
                </a:rPr>
                <a:t>Senha:</a:t>
              </a:r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1966" y="2635"/>
              <a:ext cx="395" cy="217"/>
              <a:chOff x="4416" y="2256"/>
              <a:chExt cx="336" cy="240"/>
            </a:xfrm>
          </p:grpSpPr>
          <p:sp>
            <p:nvSpPr>
              <p:cNvPr id="204848" name="Rectangle 17"/>
              <p:cNvSpPr>
                <a:spLocks noChangeArrowheads="1"/>
              </p:cNvSpPr>
              <p:nvPr/>
            </p:nvSpPr>
            <p:spPr bwMode="auto">
              <a:xfrm>
                <a:off x="4416" y="2256"/>
                <a:ext cx="336" cy="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>
                  <a:latin typeface="Trebuchet MS" pitchFamily="34" charset="0"/>
                </a:endParaRPr>
              </a:p>
            </p:txBody>
          </p:sp>
          <p:sp>
            <p:nvSpPr>
              <p:cNvPr id="204849" name="Rectangle 18"/>
              <p:cNvSpPr>
                <a:spLocks noChangeArrowheads="1"/>
              </p:cNvSpPr>
              <p:nvPr/>
            </p:nvSpPr>
            <p:spPr bwMode="auto">
              <a:xfrm>
                <a:off x="4416" y="2400"/>
                <a:ext cx="336" cy="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>
                  <a:latin typeface="Trebuchet MS" pitchFamily="34" charset="0"/>
                </a:endParaRPr>
              </a:p>
            </p:txBody>
          </p:sp>
        </p:grpSp>
        <p:sp>
          <p:nvSpPr>
            <p:cNvPr id="179219" name="AutoShape 19"/>
            <p:cNvSpPr>
              <a:spLocks noChangeArrowheads="1"/>
            </p:cNvSpPr>
            <p:nvPr/>
          </p:nvSpPr>
          <p:spPr bwMode="auto">
            <a:xfrm>
              <a:off x="1804" y="3155"/>
              <a:ext cx="303" cy="21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/>
                <a:t>OK</a:t>
              </a:r>
            </a:p>
          </p:txBody>
        </p:sp>
      </p:grpSp>
      <p:sp>
        <p:nvSpPr>
          <p:cNvPr id="179220" name="Rectangle 20"/>
          <p:cNvSpPr>
            <a:spLocks noChangeArrowheads="1"/>
          </p:cNvSpPr>
          <p:nvPr/>
        </p:nvSpPr>
        <p:spPr bwMode="auto">
          <a:xfrm>
            <a:off x="1683244" y="4906268"/>
            <a:ext cx="1258887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/>
              <a:t>Componente Visual</a:t>
            </a:r>
          </a:p>
        </p:txBody>
      </p:sp>
      <p:sp>
        <p:nvSpPr>
          <p:cNvPr id="204812" name="Text Box 21"/>
          <p:cNvSpPr txBox="1">
            <a:spLocks noChangeArrowheads="1"/>
          </p:cNvSpPr>
          <p:nvPr/>
        </p:nvSpPr>
        <p:spPr bwMode="auto">
          <a:xfrm>
            <a:off x="2916238" y="2492375"/>
            <a:ext cx="2328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latin typeface="Trebuchet MS" pitchFamily="34" charset="0"/>
              </a:rPr>
              <a:t>MeuWebForm.aspx.cs</a:t>
            </a:r>
          </a:p>
        </p:txBody>
      </p:sp>
      <p:sp>
        <p:nvSpPr>
          <p:cNvPr id="204813" name="Text Box 22"/>
          <p:cNvSpPr txBox="1">
            <a:spLocks noChangeArrowheads="1"/>
          </p:cNvSpPr>
          <p:nvPr/>
        </p:nvSpPr>
        <p:spPr bwMode="auto">
          <a:xfrm>
            <a:off x="1455738" y="3113088"/>
            <a:ext cx="20462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latin typeface="Trebuchet MS" pitchFamily="34" charset="0"/>
              </a:rPr>
              <a:t>MeuWebForm.aspx</a:t>
            </a:r>
          </a:p>
        </p:txBody>
      </p:sp>
      <p:sp>
        <p:nvSpPr>
          <p:cNvPr id="179223" name="Rectangle 23"/>
          <p:cNvSpPr>
            <a:spLocks noChangeArrowheads="1"/>
          </p:cNvSpPr>
          <p:nvPr/>
        </p:nvSpPr>
        <p:spPr bwMode="auto">
          <a:xfrm>
            <a:off x="4174031" y="4450656"/>
            <a:ext cx="1411287" cy="4984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/>
              <a:t>Lógica de interface </a:t>
            </a:r>
            <a:endParaRPr lang="en-US" sz="1200"/>
          </a:p>
        </p:txBody>
      </p:sp>
      <p:sp>
        <p:nvSpPr>
          <p:cNvPr id="204817" name="Text Box 24"/>
          <p:cNvSpPr txBox="1">
            <a:spLocks noChangeArrowheads="1"/>
          </p:cNvSpPr>
          <p:nvPr/>
        </p:nvSpPr>
        <p:spPr bwMode="auto">
          <a:xfrm>
            <a:off x="6561138" y="2916238"/>
            <a:ext cx="1527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latin typeface="Trebuchet MS" pitchFamily="34" charset="0"/>
              </a:rPr>
              <a:t>MeuWebForm</a:t>
            </a:r>
          </a:p>
        </p:txBody>
      </p:sp>
      <p:sp>
        <p:nvSpPr>
          <p:cNvPr id="204818" name="Text Box 25"/>
          <p:cNvSpPr txBox="1">
            <a:spLocks noChangeArrowheads="1"/>
          </p:cNvSpPr>
          <p:nvPr/>
        </p:nvSpPr>
        <p:spPr bwMode="auto">
          <a:xfrm>
            <a:off x="1398588" y="5440363"/>
            <a:ext cx="3933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rebuchet MS" pitchFamily="34" charset="0"/>
              </a:rPr>
              <a:t>Ambos arquivos compõem MeuWebForm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6518275" y="3249613"/>
            <a:ext cx="1466850" cy="1825625"/>
            <a:chOff x="1494" y="2375"/>
            <a:chExt cx="924" cy="1150"/>
          </a:xfrm>
        </p:grpSpPr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1494" y="2375"/>
              <a:ext cx="924" cy="115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919191"/>
              </a:outerShdw>
            </a:effectLst>
          </p:spPr>
          <p:txBody>
            <a:bodyPr wrap="none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>
                  <a:latin typeface="+mn-lt"/>
                </a:rPr>
                <a:t>Bem-vindo!</a:t>
              </a:r>
            </a:p>
          </p:txBody>
        </p:sp>
        <p:sp>
          <p:nvSpPr>
            <p:cNvPr id="204835" name="Text Box 28"/>
            <p:cNvSpPr txBox="1">
              <a:spLocks noChangeArrowheads="1"/>
            </p:cNvSpPr>
            <p:nvPr/>
          </p:nvSpPr>
          <p:spPr bwMode="auto">
            <a:xfrm>
              <a:off x="1603" y="2518"/>
              <a:ext cx="407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en-US" sz="1400">
                  <a:latin typeface="Arial Narrow" pitchFamily="34" charset="0"/>
                </a:rPr>
                <a:t>Nome:</a:t>
              </a:r>
            </a:p>
            <a:p>
              <a:pPr algn="r">
                <a:lnSpc>
                  <a:spcPct val="125000"/>
                </a:lnSpc>
              </a:pPr>
              <a:r>
                <a:rPr lang="en-US" sz="1400">
                  <a:latin typeface="Arial Narrow" pitchFamily="34" charset="0"/>
                </a:rPr>
                <a:t>Senha:</a:t>
              </a:r>
            </a:p>
          </p:txBody>
        </p:sp>
        <p:grpSp>
          <p:nvGrpSpPr>
            <p:cNvPr id="6" name="Group 29"/>
            <p:cNvGrpSpPr>
              <a:grpSpLocks/>
            </p:cNvGrpSpPr>
            <p:nvPr/>
          </p:nvGrpSpPr>
          <p:grpSpPr bwMode="auto">
            <a:xfrm>
              <a:off x="1966" y="2635"/>
              <a:ext cx="395" cy="217"/>
              <a:chOff x="4416" y="2256"/>
              <a:chExt cx="336" cy="240"/>
            </a:xfrm>
          </p:grpSpPr>
          <p:sp>
            <p:nvSpPr>
              <p:cNvPr id="204840" name="Rectangle 30"/>
              <p:cNvSpPr>
                <a:spLocks noChangeArrowheads="1"/>
              </p:cNvSpPr>
              <p:nvPr/>
            </p:nvSpPr>
            <p:spPr bwMode="auto">
              <a:xfrm>
                <a:off x="4416" y="2256"/>
                <a:ext cx="336" cy="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>
                  <a:latin typeface="Trebuchet MS" pitchFamily="34" charset="0"/>
                </a:endParaRPr>
              </a:p>
            </p:txBody>
          </p:sp>
          <p:sp>
            <p:nvSpPr>
              <p:cNvPr id="204841" name="Rectangle 31"/>
              <p:cNvSpPr>
                <a:spLocks noChangeArrowheads="1"/>
              </p:cNvSpPr>
              <p:nvPr/>
            </p:nvSpPr>
            <p:spPr bwMode="auto">
              <a:xfrm>
                <a:off x="4416" y="2400"/>
                <a:ext cx="336" cy="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>
                  <a:latin typeface="Trebuchet MS" pitchFamily="34" charset="0"/>
                </a:endParaRPr>
              </a:p>
            </p:txBody>
          </p:sp>
        </p:grpSp>
        <p:sp>
          <p:nvSpPr>
            <p:cNvPr id="179232" name="AutoShape 32"/>
            <p:cNvSpPr>
              <a:spLocks noChangeArrowheads="1"/>
            </p:cNvSpPr>
            <p:nvPr/>
          </p:nvSpPr>
          <p:spPr bwMode="auto">
            <a:xfrm>
              <a:off x="1804" y="3155"/>
              <a:ext cx="303" cy="21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/>
                <a:t>OK</a:t>
              </a:r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6332538" y="4673600"/>
            <a:ext cx="596900" cy="588963"/>
            <a:chOff x="3239" y="1193"/>
            <a:chExt cx="822" cy="813"/>
          </a:xfrm>
        </p:grpSpPr>
        <p:sp>
          <p:nvSpPr>
            <p:cNvPr id="204821" name="Freeform 34"/>
            <p:cNvSpPr>
              <a:spLocks/>
            </p:cNvSpPr>
            <p:nvPr/>
          </p:nvSpPr>
          <p:spPr bwMode="auto">
            <a:xfrm>
              <a:off x="3242" y="1196"/>
              <a:ext cx="816" cy="807"/>
            </a:xfrm>
            <a:custGeom>
              <a:avLst/>
              <a:gdLst>
                <a:gd name="T0" fmla="*/ 128 w 1000"/>
                <a:gd name="T1" fmla="*/ 1 h 990"/>
                <a:gd name="T2" fmla="*/ 139 w 1000"/>
                <a:gd name="T3" fmla="*/ 2 h 990"/>
                <a:gd name="T4" fmla="*/ 143 w 1000"/>
                <a:gd name="T5" fmla="*/ 2 h 990"/>
                <a:gd name="T6" fmla="*/ 166 w 1000"/>
                <a:gd name="T7" fmla="*/ 9 h 990"/>
                <a:gd name="T8" fmla="*/ 180 w 1000"/>
                <a:gd name="T9" fmla="*/ 16 h 990"/>
                <a:gd name="T10" fmla="*/ 193 w 1000"/>
                <a:gd name="T11" fmla="*/ 24 h 990"/>
                <a:gd name="T12" fmla="*/ 211 w 1000"/>
                <a:gd name="T13" fmla="*/ 39 h 990"/>
                <a:gd name="T14" fmla="*/ 219 w 1000"/>
                <a:gd name="T15" fmla="*/ 50 h 990"/>
                <a:gd name="T16" fmla="*/ 223 w 1000"/>
                <a:gd name="T17" fmla="*/ 55 h 990"/>
                <a:gd name="T18" fmla="*/ 227 w 1000"/>
                <a:gd name="T19" fmla="*/ 64 h 990"/>
                <a:gd name="T20" fmla="*/ 235 w 1000"/>
                <a:gd name="T21" fmla="*/ 81 h 990"/>
                <a:gd name="T22" fmla="*/ 237 w 1000"/>
                <a:gd name="T23" fmla="*/ 92 h 990"/>
                <a:gd name="T24" fmla="*/ 241 w 1000"/>
                <a:gd name="T25" fmla="*/ 109 h 990"/>
                <a:gd name="T26" fmla="*/ 241 w 1000"/>
                <a:gd name="T27" fmla="*/ 130 h 990"/>
                <a:gd name="T28" fmla="*/ 235 w 1000"/>
                <a:gd name="T29" fmla="*/ 157 h 990"/>
                <a:gd name="T30" fmla="*/ 233 w 1000"/>
                <a:gd name="T31" fmla="*/ 162 h 990"/>
                <a:gd name="T32" fmla="*/ 227 w 1000"/>
                <a:gd name="T33" fmla="*/ 173 h 990"/>
                <a:gd name="T34" fmla="*/ 223 w 1000"/>
                <a:gd name="T35" fmla="*/ 182 h 990"/>
                <a:gd name="T36" fmla="*/ 223 w 1000"/>
                <a:gd name="T37" fmla="*/ 182 h 990"/>
                <a:gd name="T38" fmla="*/ 194 w 1000"/>
                <a:gd name="T39" fmla="*/ 212 h 990"/>
                <a:gd name="T40" fmla="*/ 192 w 1000"/>
                <a:gd name="T41" fmla="*/ 214 h 990"/>
                <a:gd name="T42" fmla="*/ 189 w 1000"/>
                <a:gd name="T43" fmla="*/ 215 h 990"/>
                <a:gd name="T44" fmla="*/ 175 w 1000"/>
                <a:gd name="T45" fmla="*/ 223 h 990"/>
                <a:gd name="T46" fmla="*/ 162 w 1000"/>
                <a:gd name="T47" fmla="*/ 230 h 990"/>
                <a:gd name="T48" fmla="*/ 157 w 1000"/>
                <a:gd name="T49" fmla="*/ 231 h 990"/>
                <a:gd name="T50" fmla="*/ 147 w 1000"/>
                <a:gd name="T51" fmla="*/ 234 h 990"/>
                <a:gd name="T52" fmla="*/ 126 w 1000"/>
                <a:gd name="T53" fmla="*/ 236 h 990"/>
                <a:gd name="T54" fmla="*/ 106 w 1000"/>
                <a:gd name="T55" fmla="*/ 236 h 990"/>
                <a:gd name="T56" fmla="*/ 100 w 1000"/>
                <a:gd name="T57" fmla="*/ 235 h 990"/>
                <a:gd name="T58" fmla="*/ 95 w 1000"/>
                <a:gd name="T59" fmla="*/ 235 h 990"/>
                <a:gd name="T60" fmla="*/ 86 w 1000"/>
                <a:gd name="T61" fmla="*/ 233 h 990"/>
                <a:gd name="T62" fmla="*/ 79 w 1000"/>
                <a:gd name="T63" fmla="*/ 230 h 990"/>
                <a:gd name="T64" fmla="*/ 76 w 1000"/>
                <a:gd name="T65" fmla="*/ 228 h 990"/>
                <a:gd name="T66" fmla="*/ 56 w 1000"/>
                <a:gd name="T67" fmla="*/ 218 h 990"/>
                <a:gd name="T68" fmla="*/ 41 w 1000"/>
                <a:gd name="T69" fmla="*/ 207 h 990"/>
                <a:gd name="T70" fmla="*/ 28 w 1000"/>
                <a:gd name="T71" fmla="*/ 196 h 990"/>
                <a:gd name="T72" fmla="*/ 20 w 1000"/>
                <a:gd name="T73" fmla="*/ 185 h 990"/>
                <a:gd name="T74" fmla="*/ 18 w 1000"/>
                <a:gd name="T75" fmla="*/ 180 h 990"/>
                <a:gd name="T76" fmla="*/ 13 w 1000"/>
                <a:gd name="T77" fmla="*/ 174 h 990"/>
                <a:gd name="T78" fmla="*/ 9 w 1000"/>
                <a:gd name="T79" fmla="*/ 161 h 990"/>
                <a:gd name="T80" fmla="*/ 2 w 1000"/>
                <a:gd name="T81" fmla="*/ 139 h 990"/>
                <a:gd name="T82" fmla="*/ 1 w 1000"/>
                <a:gd name="T83" fmla="*/ 125 h 990"/>
                <a:gd name="T84" fmla="*/ 1 w 1000"/>
                <a:gd name="T85" fmla="*/ 110 h 990"/>
                <a:gd name="T86" fmla="*/ 3 w 1000"/>
                <a:gd name="T87" fmla="*/ 91 h 990"/>
                <a:gd name="T88" fmla="*/ 11 w 1000"/>
                <a:gd name="T89" fmla="*/ 69 h 990"/>
                <a:gd name="T90" fmla="*/ 16 w 1000"/>
                <a:gd name="T91" fmla="*/ 59 h 990"/>
                <a:gd name="T92" fmla="*/ 27 w 1000"/>
                <a:gd name="T93" fmla="*/ 45 h 990"/>
                <a:gd name="T94" fmla="*/ 40 w 1000"/>
                <a:gd name="T95" fmla="*/ 31 h 990"/>
                <a:gd name="T96" fmla="*/ 53 w 1000"/>
                <a:gd name="T97" fmla="*/ 20 h 990"/>
                <a:gd name="T98" fmla="*/ 53 w 1000"/>
                <a:gd name="T99" fmla="*/ 20 h 990"/>
                <a:gd name="T100" fmla="*/ 55 w 1000"/>
                <a:gd name="T101" fmla="*/ 19 h 990"/>
                <a:gd name="T102" fmla="*/ 62 w 1000"/>
                <a:gd name="T103" fmla="*/ 15 h 990"/>
                <a:gd name="T104" fmla="*/ 78 w 1000"/>
                <a:gd name="T105" fmla="*/ 7 h 990"/>
                <a:gd name="T106" fmla="*/ 103 w 1000"/>
                <a:gd name="T107" fmla="*/ 2 h 990"/>
                <a:gd name="T108" fmla="*/ 114 w 1000"/>
                <a:gd name="T109" fmla="*/ 1 h 99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0"/>
                <a:gd name="T166" fmla="*/ 0 h 990"/>
                <a:gd name="T167" fmla="*/ 1000 w 1000"/>
                <a:gd name="T168" fmla="*/ 990 h 99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0" h="990">
                  <a:moveTo>
                    <a:pt x="486" y="1"/>
                  </a:moveTo>
                  <a:lnTo>
                    <a:pt x="500" y="0"/>
                  </a:lnTo>
                  <a:lnTo>
                    <a:pt x="508" y="1"/>
                  </a:lnTo>
                  <a:lnTo>
                    <a:pt x="516" y="1"/>
                  </a:lnTo>
                  <a:lnTo>
                    <a:pt x="525" y="1"/>
                  </a:lnTo>
                  <a:lnTo>
                    <a:pt x="533" y="1"/>
                  </a:lnTo>
                  <a:lnTo>
                    <a:pt x="540" y="3"/>
                  </a:lnTo>
                  <a:lnTo>
                    <a:pt x="549" y="3"/>
                  </a:lnTo>
                  <a:lnTo>
                    <a:pt x="557" y="4"/>
                  </a:lnTo>
                  <a:lnTo>
                    <a:pt x="566" y="5"/>
                  </a:lnTo>
                  <a:lnTo>
                    <a:pt x="569" y="5"/>
                  </a:lnTo>
                  <a:lnTo>
                    <a:pt x="573" y="6"/>
                  </a:lnTo>
                  <a:lnTo>
                    <a:pt x="576" y="6"/>
                  </a:lnTo>
                  <a:lnTo>
                    <a:pt x="578" y="6"/>
                  </a:lnTo>
                  <a:lnTo>
                    <a:pt x="582" y="8"/>
                  </a:lnTo>
                  <a:lnTo>
                    <a:pt x="585" y="8"/>
                  </a:lnTo>
                  <a:lnTo>
                    <a:pt x="587" y="8"/>
                  </a:lnTo>
                  <a:lnTo>
                    <a:pt x="591" y="9"/>
                  </a:lnTo>
                  <a:lnTo>
                    <a:pt x="607" y="12"/>
                  </a:lnTo>
                  <a:lnTo>
                    <a:pt x="624" y="16"/>
                  </a:lnTo>
                  <a:lnTo>
                    <a:pt x="641" y="21"/>
                  </a:lnTo>
                  <a:lnTo>
                    <a:pt x="656" y="26"/>
                  </a:lnTo>
                  <a:lnTo>
                    <a:pt x="672" y="31"/>
                  </a:lnTo>
                  <a:lnTo>
                    <a:pt x="689" y="36"/>
                  </a:lnTo>
                  <a:lnTo>
                    <a:pt x="703" y="43"/>
                  </a:lnTo>
                  <a:lnTo>
                    <a:pt x="719" y="49"/>
                  </a:lnTo>
                  <a:lnTo>
                    <a:pt x="727" y="53"/>
                  </a:lnTo>
                  <a:lnTo>
                    <a:pt x="734" y="57"/>
                  </a:lnTo>
                  <a:lnTo>
                    <a:pt x="742" y="62"/>
                  </a:lnTo>
                  <a:lnTo>
                    <a:pt x="750" y="66"/>
                  </a:lnTo>
                  <a:lnTo>
                    <a:pt x="758" y="70"/>
                  </a:lnTo>
                  <a:lnTo>
                    <a:pt x="766" y="75"/>
                  </a:lnTo>
                  <a:lnTo>
                    <a:pt x="773" y="79"/>
                  </a:lnTo>
                  <a:lnTo>
                    <a:pt x="781" y="85"/>
                  </a:lnTo>
                  <a:lnTo>
                    <a:pt x="793" y="92"/>
                  </a:lnTo>
                  <a:lnTo>
                    <a:pt x="805" y="102"/>
                  </a:lnTo>
                  <a:lnTo>
                    <a:pt x="816" y="111"/>
                  </a:lnTo>
                  <a:lnTo>
                    <a:pt x="828" y="120"/>
                  </a:lnTo>
                  <a:lnTo>
                    <a:pt x="840" y="130"/>
                  </a:lnTo>
                  <a:lnTo>
                    <a:pt x="852" y="141"/>
                  </a:lnTo>
                  <a:lnTo>
                    <a:pt x="862" y="152"/>
                  </a:lnTo>
                  <a:lnTo>
                    <a:pt x="872" y="163"/>
                  </a:lnTo>
                  <a:lnTo>
                    <a:pt x="879" y="171"/>
                  </a:lnTo>
                  <a:lnTo>
                    <a:pt x="885" y="178"/>
                  </a:lnTo>
                  <a:lnTo>
                    <a:pt x="892" y="186"/>
                  </a:lnTo>
                  <a:lnTo>
                    <a:pt x="897" y="193"/>
                  </a:lnTo>
                  <a:lnTo>
                    <a:pt x="902" y="201"/>
                  </a:lnTo>
                  <a:lnTo>
                    <a:pt x="908" y="208"/>
                  </a:lnTo>
                  <a:lnTo>
                    <a:pt x="913" y="215"/>
                  </a:lnTo>
                  <a:lnTo>
                    <a:pt x="918" y="223"/>
                  </a:lnTo>
                  <a:lnTo>
                    <a:pt x="919" y="225"/>
                  </a:lnTo>
                  <a:lnTo>
                    <a:pt x="922" y="228"/>
                  </a:lnTo>
                  <a:lnTo>
                    <a:pt x="923" y="231"/>
                  </a:lnTo>
                  <a:lnTo>
                    <a:pt x="925" y="233"/>
                  </a:lnTo>
                  <a:lnTo>
                    <a:pt x="926" y="236"/>
                  </a:lnTo>
                  <a:lnTo>
                    <a:pt x="928" y="240"/>
                  </a:lnTo>
                  <a:lnTo>
                    <a:pt x="930" y="242"/>
                  </a:lnTo>
                  <a:lnTo>
                    <a:pt x="932" y="245"/>
                  </a:lnTo>
                  <a:lnTo>
                    <a:pt x="938" y="255"/>
                  </a:lnTo>
                  <a:lnTo>
                    <a:pt x="943" y="267"/>
                  </a:lnTo>
                  <a:lnTo>
                    <a:pt x="949" y="277"/>
                  </a:lnTo>
                  <a:lnTo>
                    <a:pt x="955" y="289"/>
                  </a:lnTo>
                  <a:lnTo>
                    <a:pt x="960" y="301"/>
                  </a:lnTo>
                  <a:lnTo>
                    <a:pt x="964" y="313"/>
                  </a:lnTo>
                  <a:lnTo>
                    <a:pt x="969" y="324"/>
                  </a:lnTo>
                  <a:lnTo>
                    <a:pt x="973" y="336"/>
                  </a:lnTo>
                  <a:lnTo>
                    <a:pt x="975" y="345"/>
                  </a:lnTo>
                  <a:lnTo>
                    <a:pt x="978" y="353"/>
                  </a:lnTo>
                  <a:lnTo>
                    <a:pt x="981" y="362"/>
                  </a:lnTo>
                  <a:lnTo>
                    <a:pt x="983" y="370"/>
                  </a:lnTo>
                  <a:lnTo>
                    <a:pt x="986" y="379"/>
                  </a:lnTo>
                  <a:lnTo>
                    <a:pt x="988" y="387"/>
                  </a:lnTo>
                  <a:lnTo>
                    <a:pt x="990" y="396"/>
                  </a:lnTo>
                  <a:lnTo>
                    <a:pt x="992" y="404"/>
                  </a:lnTo>
                  <a:lnTo>
                    <a:pt x="994" y="417"/>
                  </a:lnTo>
                  <a:lnTo>
                    <a:pt x="995" y="430"/>
                  </a:lnTo>
                  <a:lnTo>
                    <a:pt x="996" y="443"/>
                  </a:lnTo>
                  <a:lnTo>
                    <a:pt x="997" y="456"/>
                  </a:lnTo>
                  <a:lnTo>
                    <a:pt x="999" y="469"/>
                  </a:lnTo>
                  <a:lnTo>
                    <a:pt x="999" y="482"/>
                  </a:lnTo>
                  <a:lnTo>
                    <a:pt x="1000" y="495"/>
                  </a:lnTo>
                  <a:lnTo>
                    <a:pt x="1000" y="509"/>
                  </a:lnTo>
                  <a:lnTo>
                    <a:pt x="999" y="528"/>
                  </a:lnTo>
                  <a:lnTo>
                    <a:pt x="997" y="545"/>
                  </a:lnTo>
                  <a:lnTo>
                    <a:pt x="995" y="563"/>
                  </a:lnTo>
                  <a:lnTo>
                    <a:pt x="992" y="581"/>
                  </a:lnTo>
                  <a:lnTo>
                    <a:pt x="988" y="598"/>
                  </a:lnTo>
                  <a:lnTo>
                    <a:pt x="984" y="616"/>
                  </a:lnTo>
                  <a:lnTo>
                    <a:pt x="979" y="634"/>
                  </a:lnTo>
                  <a:lnTo>
                    <a:pt x="974" y="651"/>
                  </a:lnTo>
                  <a:lnTo>
                    <a:pt x="971" y="657"/>
                  </a:lnTo>
                  <a:lnTo>
                    <a:pt x="970" y="660"/>
                  </a:lnTo>
                  <a:lnTo>
                    <a:pt x="969" y="664"/>
                  </a:lnTo>
                  <a:lnTo>
                    <a:pt x="968" y="668"/>
                  </a:lnTo>
                  <a:lnTo>
                    <a:pt x="966" y="672"/>
                  </a:lnTo>
                  <a:lnTo>
                    <a:pt x="964" y="677"/>
                  </a:lnTo>
                  <a:lnTo>
                    <a:pt x="962" y="681"/>
                  </a:lnTo>
                  <a:lnTo>
                    <a:pt x="961" y="685"/>
                  </a:lnTo>
                  <a:lnTo>
                    <a:pt x="957" y="694"/>
                  </a:lnTo>
                  <a:lnTo>
                    <a:pt x="952" y="705"/>
                  </a:lnTo>
                  <a:lnTo>
                    <a:pt x="948" y="714"/>
                  </a:lnTo>
                  <a:lnTo>
                    <a:pt x="943" y="723"/>
                  </a:lnTo>
                  <a:lnTo>
                    <a:pt x="938" y="732"/>
                  </a:lnTo>
                  <a:lnTo>
                    <a:pt x="932" y="741"/>
                  </a:lnTo>
                  <a:lnTo>
                    <a:pt x="928" y="750"/>
                  </a:lnTo>
                  <a:lnTo>
                    <a:pt x="923" y="759"/>
                  </a:lnTo>
                  <a:lnTo>
                    <a:pt x="922" y="761"/>
                  </a:lnTo>
                  <a:lnTo>
                    <a:pt x="921" y="761"/>
                  </a:lnTo>
                  <a:lnTo>
                    <a:pt x="915" y="771"/>
                  </a:lnTo>
                  <a:lnTo>
                    <a:pt x="871" y="829"/>
                  </a:lnTo>
                  <a:lnTo>
                    <a:pt x="861" y="838"/>
                  </a:lnTo>
                  <a:lnTo>
                    <a:pt x="811" y="883"/>
                  </a:lnTo>
                  <a:lnTo>
                    <a:pt x="809" y="885"/>
                  </a:lnTo>
                  <a:lnTo>
                    <a:pt x="807" y="886"/>
                  </a:lnTo>
                  <a:lnTo>
                    <a:pt x="805" y="887"/>
                  </a:lnTo>
                  <a:lnTo>
                    <a:pt x="803" y="888"/>
                  </a:lnTo>
                  <a:lnTo>
                    <a:pt x="802" y="890"/>
                  </a:lnTo>
                  <a:lnTo>
                    <a:pt x="801" y="891"/>
                  </a:lnTo>
                  <a:lnTo>
                    <a:pt x="798" y="892"/>
                  </a:lnTo>
                  <a:lnTo>
                    <a:pt x="797" y="894"/>
                  </a:lnTo>
                  <a:lnTo>
                    <a:pt x="794" y="895"/>
                  </a:lnTo>
                  <a:lnTo>
                    <a:pt x="793" y="896"/>
                  </a:lnTo>
                  <a:lnTo>
                    <a:pt x="790" y="898"/>
                  </a:lnTo>
                  <a:lnTo>
                    <a:pt x="789" y="899"/>
                  </a:lnTo>
                  <a:lnTo>
                    <a:pt x="787" y="900"/>
                  </a:lnTo>
                  <a:lnTo>
                    <a:pt x="785" y="901"/>
                  </a:lnTo>
                  <a:lnTo>
                    <a:pt x="784" y="903"/>
                  </a:lnTo>
                  <a:lnTo>
                    <a:pt x="783" y="904"/>
                  </a:lnTo>
                  <a:lnTo>
                    <a:pt x="770" y="912"/>
                  </a:lnTo>
                  <a:lnTo>
                    <a:pt x="757" y="920"/>
                  </a:lnTo>
                  <a:lnTo>
                    <a:pt x="744" y="928"/>
                  </a:lnTo>
                  <a:lnTo>
                    <a:pt x="731" y="934"/>
                  </a:lnTo>
                  <a:lnTo>
                    <a:pt x="717" y="941"/>
                  </a:lnTo>
                  <a:lnTo>
                    <a:pt x="703" y="947"/>
                  </a:lnTo>
                  <a:lnTo>
                    <a:pt x="689" y="954"/>
                  </a:lnTo>
                  <a:lnTo>
                    <a:pt x="675" y="959"/>
                  </a:lnTo>
                  <a:lnTo>
                    <a:pt x="672" y="959"/>
                  </a:lnTo>
                  <a:lnTo>
                    <a:pt x="671" y="960"/>
                  </a:lnTo>
                  <a:lnTo>
                    <a:pt x="668" y="960"/>
                  </a:lnTo>
                  <a:lnTo>
                    <a:pt x="665" y="961"/>
                  </a:lnTo>
                  <a:lnTo>
                    <a:pt x="664" y="963"/>
                  </a:lnTo>
                  <a:lnTo>
                    <a:pt x="661" y="963"/>
                  </a:lnTo>
                  <a:lnTo>
                    <a:pt x="660" y="964"/>
                  </a:lnTo>
                  <a:lnTo>
                    <a:pt x="658" y="964"/>
                  </a:lnTo>
                  <a:lnTo>
                    <a:pt x="650" y="967"/>
                  </a:lnTo>
                  <a:lnTo>
                    <a:pt x="642" y="969"/>
                  </a:lnTo>
                  <a:lnTo>
                    <a:pt x="634" y="972"/>
                  </a:lnTo>
                  <a:lnTo>
                    <a:pt x="626" y="973"/>
                  </a:lnTo>
                  <a:lnTo>
                    <a:pt x="619" y="976"/>
                  </a:lnTo>
                  <a:lnTo>
                    <a:pt x="611" y="978"/>
                  </a:lnTo>
                  <a:lnTo>
                    <a:pt x="604" y="980"/>
                  </a:lnTo>
                  <a:lnTo>
                    <a:pt x="596" y="981"/>
                  </a:lnTo>
                  <a:lnTo>
                    <a:pt x="577" y="985"/>
                  </a:lnTo>
                  <a:lnTo>
                    <a:pt x="559" y="986"/>
                  </a:lnTo>
                  <a:lnTo>
                    <a:pt x="540" y="989"/>
                  </a:lnTo>
                  <a:lnTo>
                    <a:pt x="522" y="990"/>
                  </a:lnTo>
                  <a:lnTo>
                    <a:pt x="503" y="990"/>
                  </a:lnTo>
                  <a:lnTo>
                    <a:pt x="484" y="990"/>
                  </a:lnTo>
                  <a:lnTo>
                    <a:pt x="466" y="989"/>
                  </a:lnTo>
                  <a:lnTo>
                    <a:pt x="448" y="989"/>
                  </a:lnTo>
                  <a:lnTo>
                    <a:pt x="444" y="987"/>
                  </a:lnTo>
                  <a:lnTo>
                    <a:pt x="440" y="986"/>
                  </a:lnTo>
                  <a:lnTo>
                    <a:pt x="436" y="986"/>
                  </a:lnTo>
                  <a:lnTo>
                    <a:pt x="431" y="986"/>
                  </a:lnTo>
                  <a:lnTo>
                    <a:pt x="427" y="985"/>
                  </a:lnTo>
                  <a:lnTo>
                    <a:pt x="423" y="985"/>
                  </a:lnTo>
                  <a:lnTo>
                    <a:pt x="419" y="984"/>
                  </a:lnTo>
                  <a:lnTo>
                    <a:pt x="415" y="982"/>
                  </a:lnTo>
                  <a:lnTo>
                    <a:pt x="410" y="982"/>
                  </a:lnTo>
                  <a:lnTo>
                    <a:pt x="406" y="982"/>
                  </a:lnTo>
                  <a:lnTo>
                    <a:pt x="402" y="981"/>
                  </a:lnTo>
                  <a:lnTo>
                    <a:pt x="400" y="981"/>
                  </a:lnTo>
                  <a:lnTo>
                    <a:pt x="396" y="980"/>
                  </a:lnTo>
                  <a:lnTo>
                    <a:pt x="392" y="980"/>
                  </a:lnTo>
                  <a:lnTo>
                    <a:pt x="388" y="978"/>
                  </a:lnTo>
                  <a:lnTo>
                    <a:pt x="384" y="978"/>
                  </a:lnTo>
                  <a:lnTo>
                    <a:pt x="379" y="976"/>
                  </a:lnTo>
                  <a:lnTo>
                    <a:pt x="372" y="974"/>
                  </a:lnTo>
                  <a:lnTo>
                    <a:pt x="366" y="972"/>
                  </a:lnTo>
                  <a:lnTo>
                    <a:pt x="358" y="971"/>
                  </a:lnTo>
                  <a:lnTo>
                    <a:pt x="352" y="968"/>
                  </a:lnTo>
                  <a:lnTo>
                    <a:pt x="345" y="967"/>
                  </a:lnTo>
                  <a:lnTo>
                    <a:pt x="340" y="964"/>
                  </a:lnTo>
                  <a:lnTo>
                    <a:pt x="333" y="961"/>
                  </a:lnTo>
                  <a:lnTo>
                    <a:pt x="331" y="961"/>
                  </a:lnTo>
                  <a:lnTo>
                    <a:pt x="328" y="960"/>
                  </a:lnTo>
                  <a:lnTo>
                    <a:pt x="325" y="959"/>
                  </a:lnTo>
                  <a:lnTo>
                    <a:pt x="324" y="959"/>
                  </a:lnTo>
                  <a:lnTo>
                    <a:pt x="322" y="958"/>
                  </a:lnTo>
                  <a:lnTo>
                    <a:pt x="319" y="956"/>
                  </a:lnTo>
                  <a:lnTo>
                    <a:pt x="318" y="956"/>
                  </a:lnTo>
                  <a:lnTo>
                    <a:pt x="315" y="955"/>
                  </a:lnTo>
                  <a:lnTo>
                    <a:pt x="301" y="950"/>
                  </a:lnTo>
                  <a:lnTo>
                    <a:pt x="288" y="943"/>
                  </a:lnTo>
                  <a:lnTo>
                    <a:pt x="275" y="937"/>
                  </a:lnTo>
                  <a:lnTo>
                    <a:pt x="262" y="930"/>
                  </a:lnTo>
                  <a:lnTo>
                    <a:pt x="249" y="924"/>
                  </a:lnTo>
                  <a:lnTo>
                    <a:pt x="236" y="916"/>
                  </a:lnTo>
                  <a:lnTo>
                    <a:pt x="224" y="908"/>
                  </a:lnTo>
                  <a:lnTo>
                    <a:pt x="212" y="900"/>
                  </a:lnTo>
                  <a:lnTo>
                    <a:pt x="200" y="892"/>
                  </a:lnTo>
                  <a:lnTo>
                    <a:pt x="190" y="885"/>
                  </a:lnTo>
                  <a:lnTo>
                    <a:pt x="180" y="877"/>
                  </a:lnTo>
                  <a:lnTo>
                    <a:pt x="169" y="869"/>
                  </a:lnTo>
                  <a:lnTo>
                    <a:pt x="160" y="861"/>
                  </a:lnTo>
                  <a:lnTo>
                    <a:pt x="151" y="852"/>
                  </a:lnTo>
                  <a:lnTo>
                    <a:pt x="141" y="843"/>
                  </a:lnTo>
                  <a:lnTo>
                    <a:pt x="131" y="832"/>
                  </a:lnTo>
                  <a:lnTo>
                    <a:pt x="125" y="825"/>
                  </a:lnTo>
                  <a:lnTo>
                    <a:pt x="118" y="818"/>
                  </a:lnTo>
                  <a:lnTo>
                    <a:pt x="112" y="810"/>
                  </a:lnTo>
                  <a:lnTo>
                    <a:pt x="107" y="802"/>
                  </a:lnTo>
                  <a:lnTo>
                    <a:pt x="100" y="796"/>
                  </a:lnTo>
                  <a:lnTo>
                    <a:pt x="95" y="788"/>
                  </a:lnTo>
                  <a:lnTo>
                    <a:pt x="90" y="780"/>
                  </a:lnTo>
                  <a:lnTo>
                    <a:pt x="83" y="774"/>
                  </a:lnTo>
                  <a:lnTo>
                    <a:pt x="82" y="770"/>
                  </a:lnTo>
                  <a:lnTo>
                    <a:pt x="81" y="766"/>
                  </a:lnTo>
                  <a:lnTo>
                    <a:pt x="78" y="763"/>
                  </a:lnTo>
                  <a:lnTo>
                    <a:pt x="77" y="761"/>
                  </a:lnTo>
                  <a:lnTo>
                    <a:pt x="74" y="757"/>
                  </a:lnTo>
                  <a:lnTo>
                    <a:pt x="73" y="754"/>
                  </a:lnTo>
                  <a:lnTo>
                    <a:pt x="70" y="750"/>
                  </a:lnTo>
                  <a:lnTo>
                    <a:pt x="69" y="748"/>
                  </a:lnTo>
                  <a:lnTo>
                    <a:pt x="66" y="743"/>
                  </a:lnTo>
                  <a:lnTo>
                    <a:pt x="62" y="737"/>
                  </a:lnTo>
                  <a:lnTo>
                    <a:pt x="60" y="732"/>
                  </a:lnTo>
                  <a:lnTo>
                    <a:pt x="57" y="727"/>
                  </a:lnTo>
                  <a:lnTo>
                    <a:pt x="55" y="722"/>
                  </a:lnTo>
                  <a:lnTo>
                    <a:pt x="52" y="716"/>
                  </a:lnTo>
                  <a:lnTo>
                    <a:pt x="49" y="711"/>
                  </a:lnTo>
                  <a:lnTo>
                    <a:pt x="47" y="707"/>
                  </a:lnTo>
                  <a:lnTo>
                    <a:pt x="40" y="692"/>
                  </a:lnTo>
                  <a:lnTo>
                    <a:pt x="34" y="676"/>
                  </a:lnTo>
                  <a:lnTo>
                    <a:pt x="27" y="660"/>
                  </a:lnTo>
                  <a:lnTo>
                    <a:pt x="22" y="644"/>
                  </a:lnTo>
                  <a:lnTo>
                    <a:pt x="18" y="628"/>
                  </a:lnTo>
                  <a:lnTo>
                    <a:pt x="13" y="611"/>
                  </a:lnTo>
                  <a:lnTo>
                    <a:pt x="9" y="594"/>
                  </a:lnTo>
                  <a:lnTo>
                    <a:pt x="6" y="578"/>
                  </a:lnTo>
                  <a:lnTo>
                    <a:pt x="5" y="569"/>
                  </a:lnTo>
                  <a:lnTo>
                    <a:pt x="4" y="559"/>
                  </a:lnTo>
                  <a:lnTo>
                    <a:pt x="3" y="550"/>
                  </a:lnTo>
                  <a:lnTo>
                    <a:pt x="3" y="541"/>
                  </a:lnTo>
                  <a:lnTo>
                    <a:pt x="1" y="531"/>
                  </a:lnTo>
                  <a:lnTo>
                    <a:pt x="1" y="522"/>
                  </a:lnTo>
                  <a:lnTo>
                    <a:pt x="0" y="513"/>
                  </a:lnTo>
                  <a:lnTo>
                    <a:pt x="0" y="504"/>
                  </a:lnTo>
                  <a:lnTo>
                    <a:pt x="0" y="494"/>
                  </a:lnTo>
                  <a:lnTo>
                    <a:pt x="0" y="482"/>
                  </a:lnTo>
                  <a:lnTo>
                    <a:pt x="1" y="470"/>
                  </a:lnTo>
                  <a:lnTo>
                    <a:pt x="1" y="460"/>
                  </a:lnTo>
                  <a:lnTo>
                    <a:pt x="3" y="448"/>
                  </a:lnTo>
                  <a:lnTo>
                    <a:pt x="4" y="438"/>
                  </a:lnTo>
                  <a:lnTo>
                    <a:pt x="5" y="426"/>
                  </a:lnTo>
                  <a:lnTo>
                    <a:pt x="6" y="416"/>
                  </a:lnTo>
                  <a:lnTo>
                    <a:pt x="10" y="399"/>
                  </a:lnTo>
                  <a:lnTo>
                    <a:pt x="14" y="382"/>
                  </a:lnTo>
                  <a:lnTo>
                    <a:pt x="19" y="365"/>
                  </a:lnTo>
                  <a:lnTo>
                    <a:pt x="23" y="349"/>
                  </a:lnTo>
                  <a:lnTo>
                    <a:pt x="29" y="332"/>
                  </a:lnTo>
                  <a:lnTo>
                    <a:pt x="35" y="317"/>
                  </a:lnTo>
                  <a:lnTo>
                    <a:pt x="42" y="302"/>
                  </a:lnTo>
                  <a:lnTo>
                    <a:pt x="48" y="287"/>
                  </a:lnTo>
                  <a:lnTo>
                    <a:pt x="51" y="279"/>
                  </a:lnTo>
                  <a:lnTo>
                    <a:pt x="55" y="272"/>
                  </a:lnTo>
                  <a:lnTo>
                    <a:pt x="59" y="264"/>
                  </a:lnTo>
                  <a:lnTo>
                    <a:pt x="62" y="258"/>
                  </a:lnTo>
                  <a:lnTo>
                    <a:pt x="66" y="251"/>
                  </a:lnTo>
                  <a:lnTo>
                    <a:pt x="70" y="245"/>
                  </a:lnTo>
                  <a:lnTo>
                    <a:pt x="74" y="238"/>
                  </a:lnTo>
                  <a:lnTo>
                    <a:pt x="79" y="232"/>
                  </a:lnTo>
                  <a:lnTo>
                    <a:pt x="86" y="220"/>
                  </a:lnTo>
                  <a:lnTo>
                    <a:pt x="94" y="210"/>
                  </a:lnTo>
                  <a:lnTo>
                    <a:pt x="101" y="199"/>
                  </a:lnTo>
                  <a:lnTo>
                    <a:pt x="109" y="189"/>
                  </a:lnTo>
                  <a:lnTo>
                    <a:pt x="117" y="180"/>
                  </a:lnTo>
                  <a:lnTo>
                    <a:pt x="126" y="169"/>
                  </a:lnTo>
                  <a:lnTo>
                    <a:pt x="135" y="159"/>
                  </a:lnTo>
                  <a:lnTo>
                    <a:pt x="144" y="148"/>
                  </a:lnTo>
                  <a:lnTo>
                    <a:pt x="154" y="139"/>
                  </a:lnTo>
                  <a:lnTo>
                    <a:pt x="163" y="131"/>
                  </a:lnTo>
                  <a:lnTo>
                    <a:pt x="172" y="122"/>
                  </a:lnTo>
                  <a:lnTo>
                    <a:pt x="182" y="115"/>
                  </a:lnTo>
                  <a:lnTo>
                    <a:pt x="191" y="107"/>
                  </a:lnTo>
                  <a:lnTo>
                    <a:pt x="200" y="99"/>
                  </a:lnTo>
                  <a:lnTo>
                    <a:pt x="211" y="92"/>
                  </a:lnTo>
                  <a:lnTo>
                    <a:pt x="220" y="85"/>
                  </a:lnTo>
                  <a:lnTo>
                    <a:pt x="221" y="85"/>
                  </a:lnTo>
                  <a:lnTo>
                    <a:pt x="224" y="83"/>
                  </a:lnTo>
                  <a:lnTo>
                    <a:pt x="225" y="82"/>
                  </a:lnTo>
                  <a:lnTo>
                    <a:pt x="228" y="81"/>
                  </a:lnTo>
                  <a:lnTo>
                    <a:pt x="229" y="79"/>
                  </a:lnTo>
                  <a:lnTo>
                    <a:pt x="232" y="78"/>
                  </a:lnTo>
                  <a:lnTo>
                    <a:pt x="233" y="77"/>
                  </a:lnTo>
                  <a:lnTo>
                    <a:pt x="234" y="75"/>
                  </a:lnTo>
                  <a:lnTo>
                    <a:pt x="237" y="73"/>
                  </a:lnTo>
                  <a:lnTo>
                    <a:pt x="247" y="68"/>
                  </a:lnTo>
                  <a:lnTo>
                    <a:pt x="256" y="62"/>
                  </a:lnTo>
                  <a:lnTo>
                    <a:pt x="268" y="57"/>
                  </a:lnTo>
                  <a:lnTo>
                    <a:pt x="279" y="52"/>
                  </a:lnTo>
                  <a:lnTo>
                    <a:pt x="289" y="47"/>
                  </a:lnTo>
                  <a:lnTo>
                    <a:pt x="301" y="43"/>
                  </a:lnTo>
                  <a:lnTo>
                    <a:pt x="312" y="38"/>
                  </a:lnTo>
                  <a:lnTo>
                    <a:pt x="323" y="32"/>
                  </a:lnTo>
                  <a:lnTo>
                    <a:pt x="341" y="27"/>
                  </a:lnTo>
                  <a:lnTo>
                    <a:pt x="358" y="22"/>
                  </a:lnTo>
                  <a:lnTo>
                    <a:pt x="375" y="17"/>
                  </a:lnTo>
                  <a:lnTo>
                    <a:pt x="393" y="13"/>
                  </a:lnTo>
                  <a:lnTo>
                    <a:pt x="410" y="9"/>
                  </a:lnTo>
                  <a:lnTo>
                    <a:pt x="427" y="6"/>
                  </a:lnTo>
                  <a:lnTo>
                    <a:pt x="444" y="4"/>
                  </a:lnTo>
                  <a:lnTo>
                    <a:pt x="462" y="3"/>
                  </a:lnTo>
                  <a:lnTo>
                    <a:pt x="465" y="1"/>
                  </a:lnTo>
                  <a:lnTo>
                    <a:pt x="469" y="1"/>
                  </a:lnTo>
                  <a:lnTo>
                    <a:pt x="471" y="1"/>
                  </a:lnTo>
                  <a:lnTo>
                    <a:pt x="474" y="1"/>
                  </a:lnTo>
                  <a:lnTo>
                    <a:pt x="478" y="1"/>
                  </a:lnTo>
                  <a:lnTo>
                    <a:pt x="480" y="1"/>
                  </a:lnTo>
                  <a:lnTo>
                    <a:pt x="483" y="1"/>
                  </a:lnTo>
                  <a:lnTo>
                    <a:pt x="486" y="1"/>
                  </a:lnTo>
                  <a:close/>
                </a:path>
              </a:pathLst>
            </a:custGeom>
            <a:gradFill rotWithShape="0">
              <a:gsLst>
                <a:gs pos="0">
                  <a:srgbClr val="6699FF"/>
                </a:gs>
                <a:gs pos="100000">
                  <a:srgbClr val="CADBFF"/>
                </a:gs>
              </a:gsLst>
              <a:path path="rect">
                <a:fillToRect t="100000" r="100000"/>
              </a:path>
            </a:gra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4822" name="Rectangle 35"/>
            <p:cNvSpPr>
              <a:spLocks noChangeArrowheads="1"/>
            </p:cNvSpPr>
            <p:nvPr/>
          </p:nvSpPr>
          <p:spPr bwMode="auto">
            <a:xfrm>
              <a:off x="3239" y="1193"/>
              <a:ext cx="822" cy="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204823" name="Freeform 36"/>
            <p:cNvSpPr>
              <a:spLocks/>
            </p:cNvSpPr>
            <p:nvPr/>
          </p:nvSpPr>
          <p:spPr bwMode="auto">
            <a:xfrm>
              <a:off x="3538" y="1206"/>
              <a:ext cx="274" cy="180"/>
            </a:xfrm>
            <a:custGeom>
              <a:avLst/>
              <a:gdLst>
                <a:gd name="T0" fmla="*/ 59 w 336"/>
                <a:gd name="T1" fmla="*/ 3 h 221"/>
                <a:gd name="T2" fmla="*/ 76 w 336"/>
                <a:gd name="T3" fmla="*/ 8 h 221"/>
                <a:gd name="T4" fmla="*/ 77 w 336"/>
                <a:gd name="T5" fmla="*/ 15 h 221"/>
                <a:gd name="T6" fmla="*/ 73 w 336"/>
                <a:gd name="T7" fmla="*/ 18 h 221"/>
                <a:gd name="T8" fmla="*/ 75 w 336"/>
                <a:gd name="T9" fmla="*/ 19 h 221"/>
                <a:gd name="T10" fmla="*/ 75 w 336"/>
                <a:gd name="T11" fmla="*/ 22 h 221"/>
                <a:gd name="T12" fmla="*/ 60 w 336"/>
                <a:gd name="T13" fmla="*/ 26 h 221"/>
                <a:gd name="T14" fmla="*/ 60 w 336"/>
                <a:gd name="T15" fmla="*/ 27 h 221"/>
                <a:gd name="T16" fmla="*/ 65 w 336"/>
                <a:gd name="T17" fmla="*/ 27 h 221"/>
                <a:gd name="T18" fmla="*/ 69 w 336"/>
                <a:gd name="T19" fmla="*/ 30 h 221"/>
                <a:gd name="T20" fmla="*/ 63 w 336"/>
                <a:gd name="T21" fmla="*/ 32 h 221"/>
                <a:gd name="T22" fmla="*/ 62 w 336"/>
                <a:gd name="T23" fmla="*/ 33 h 221"/>
                <a:gd name="T24" fmla="*/ 62 w 336"/>
                <a:gd name="T25" fmla="*/ 34 h 221"/>
                <a:gd name="T26" fmla="*/ 64 w 336"/>
                <a:gd name="T27" fmla="*/ 34 h 221"/>
                <a:gd name="T28" fmla="*/ 66 w 336"/>
                <a:gd name="T29" fmla="*/ 34 h 221"/>
                <a:gd name="T30" fmla="*/ 66 w 336"/>
                <a:gd name="T31" fmla="*/ 37 h 221"/>
                <a:gd name="T32" fmla="*/ 60 w 336"/>
                <a:gd name="T33" fmla="*/ 37 h 221"/>
                <a:gd name="T34" fmla="*/ 56 w 336"/>
                <a:gd name="T35" fmla="*/ 37 h 221"/>
                <a:gd name="T36" fmla="*/ 55 w 336"/>
                <a:gd name="T37" fmla="*/ 39 h 221"/>
                <a:gd name="T38" fmla="*/ 42 w 336"/>
                <a:gd name="T39" fmla="*/ 46 h 221"/>
                <a:gd name="T40" fmla="*/ 39 w 336"/>
                <a:gd name="T41" fmla="*/ 52 h 221"/>
                <a:gd name="T42" fmla="*/ 37 w 336"/>
                <a:gd name="T43" fmla="*/ 53 h 221"/>
                <a:gd name="T44" fmla="*/ 30 w 336"/>
                <a:gd name="T45" fmla="*/ 45 h 221"/>
                <a:gd name="T46" fmla="*/ 30 w 336"/>
                <a:gd name="T47" fmla="*/ 45 h 221"/>
                <a:gd name="T48" fmla="*/ 28 w 336"/>
                <a:gd name="T49" fmla="*/ 44 h 221"/>
                <a:gd name="T50" fmla="*/ 27 w 336"/>
                <a:gd name="T51" fmla="*/ 38 h 221"/>
                <a:gd name="T52" fmla="*/ 27 w 336"/>
                <a:gd name="T53" fmla="*/ 37 h 221"/>
                <a:gd name="T54" fmla="*/ 28 w 336"/>
                <a:gd name="T55" fmla="*/ 37 h 221"/>
                <a:gd name="T56" fmla="*/ 30 w 336"/>
                <a:gd name="T57" fmla="*/ 37 h 221"/>
                <a:gd name="T58" fmla="*/ 34 w 336"/>
                <a:gd name="T59" fmla="*/ 36 h 221"/>
                <a:gd name="T60" fmla="*/ 31 w 336"/>
                <a:gd name="T61" fmla="*/ 34 h 221"/>
                <a:gd name="T62" fmla="*/ 30 w 336"/>
                <a:gd name="T63" fmla="*/ 32 h 221"/>
                <a:gd name="T64" fmla="*/ 28 w 336"/>
                <a:gd name="T65" fmla="*/ 31 h 221"/>
                <a:gd name="T66" fmla="*/ 28 w 336"/>
                <a:gd name="T67" fmla="*/ 26 h 221"/>
                <a:gd name="T68" fmla="*/ 25 w 336"/>
                <a:gd name="T69" fmla="*/ 27 h 221"/>
                <a:gd name="T70" fmla="*/ 25 w 336"/>
                <a:gd name="T71" fmla="*/ 27 h 221"/>
                <a:gd name="T72" fmla="*/ 24 w 336"/>
                <a:gd name="T73" fmla="*/ 27 h 221"/>
                <a:gd name="T74" fmla="*/ 24 w 336"/>
                <a:gd name="T75" fmla="*/ 26 h 221"/>
                <a:gd name="T76" fmla="*/ 26 w 336"/>
                <a:gd name="T77" fmla="*/ 24 h 221"/>
                <a:gd name="T78" fmla="*/ 24 w 336"/>
                <a:gd name="T79" fmla="*/ 20 h 221"/>
                <a:gd name="T80" fmla="*/ 23 w 336"/>
                <a:gd name="T81" fmla="*/ 19 h 221"/>
                <a:gd name="T82" fmla="*/ 23 w 336"/>
                <a:gd name="T83" fmla="*/ 19 h 221"/>
                <a:gd name="T84" fmla="*/ 23 w 336"/>
                <a:gd name="T85" fmla="*/ 18 h 221"/>
                <a:gd name="T86" fmla="*/ 20 w 336"/>
                <a:gd name="T87" fmla="*/ 15 h 221"/>
                <a:gd name="T88" fmla="*/ 19 w 336"/>
                <a:gd name="T89" fmla="*/ 15 h 221"/>
                <a:gd name="T90" fmla="*/ 19 w 336"/>
                <a:gd name="T91" fmla="*/ 13 h 221"/>
                <a:gd name="T92" fmla="*/ 18 w 336"/>
                <a:gd name="T93" fmla="*/ 13 h 221"/>
                <a:gd name="T94" fmla="*/ 18 w 336"/>
                <a:gd name="T95" fmla="*/ 13 h 221"/>
                <a:gd name="T96" fmla="*/ 18 w 336"/>
                <a:gd name="T97" fmla="*/ 13 h 221"/>
                <a:gd name="T98" fmla="*/ 15 w 336"/>
                <a:gd name="T99" fmla="*/ 12 h 221"/>
                <a:gd name="T100" fmla="*/ 9 w 336"/>
                <a:gd name="T101" fmla="*/ 13 h 221"/>
                <a:gd name="T102" fmla="*/ 7 w 336"/>
                <a:gd name="T103" fmla="*/ 11 h 221"/>
                <a:gd name="T104" fmla="*/ 7 w 336"/>
                <a:gd name="T105" fmla="*/ 11 h 221"/>
                <a:gd name="T106" fmla="*/ 12 w 336"/>
                <a:gd name="T107" fmla="*/ 9 h 221"/>
                <a:gd name="T108" fmla="*/ 12 w 336"/>
                <a:gd name="T109" fmla="*/ 9 h 221"/>
                <a:gd name="T110" fmla="*/ 11 w 336"/>
                <a:gd name="T111" fmla="*/ 7 h 221"/>
                <a:gd name="T112" fmla="*/ 6 w 336"/>
                <a:gd name="T113" fmla="*/ 7 h 221"/>
                <a:gd name="T114" fmla="*/ 2 w 336"/>
                <a:gd name="T115" fmla="*/ 6 h 221"/>
                <a:gd name="T116" fmla="*/ 0 w 336"/>
                <a:gd name="T117" fmla="*/ 5 h 221"/>
                <a:gd name="T118" fmla="*/ 28 w 336"/>
                <a:gd name="T119" fmla="*/ 1 h 22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36"/>
                <a:gd name="T181" fmla="*/ 0 h 221"/>
                <a:gd name="T182" fmla="*/ 336 w 336"/>
                <a:gd name="T183" fmla="*/ 221 h 22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36" h="221">
                  <a:moveTo>
                    <a:pt x="134" y="0"/>
                  </a:moveTo>
                  <a:lnTo>
                    <a:pt x="153" y="1"/>
                  </a:lnTo>
                  <a:lnTo>
                    <a:pt x="172" y="1"/>
                  </a:lnTo>
                  <a:lnTo>
                    <a:pt x="189" y="4"/>
                  </a:lnTo>
                  <a:lnTo>
                    <a:pt x="207" y="5"/>
                  </a:lnTo>
                  <a:lnTo>
                    <a:pt x="226" y="9"/>
                  </a:lnTo>
                  <a:lnTo>
                    <a:pt x="244" y="13"/>
                  </a:lnTo>
                  <a:lnTo>
                    <a:pt x="262" y="17"/>
                  </a:lnTo>
                  <a:lnTo>
                    <a:pt x="280" y="22"/>
                  </a:lnTo>
                  <a:lnTo>
                    <a:pt x="288" y="24"/>
                  </a:lnTo>
                  <a:lnTo>
                    <a:pt x="295" y="27"/>
                  </a:lnTo>
                  <a:lnTo>
                    <a:pt x="302" y="30"/>
                  </a:lnTo>
                  <a:lnTo>
                    <a:pt x="309" y="31"/>
                  </a:lnTo>
                  <a:lnTo>
                    <a:pt x="317" y="34"/>
                  </a:lnTo>
                  <a:lnTo>
                    <a:pt x="323" y="37"/>
                  </a:lnTo>
                  <a:lnTo>
                    <a:pt x="330" y="40"/>
                  </a:lnTo>
                  <a:lnTo>
                    <a:pt x="336" y="43"/>
                  </a:lnTo>
                  <a:lnTo>
                    <a:pt x="331" y="63"/>
                  </a:lnTo>
                  <a:lnTo>
                    <a:pt x="327" y="63"/>
                  </a:lnTo>
                  <a:lnTo>
                    <a:pt x="325" y="63"/>
                  </a:lnTo>
                  <a:lnTo>
                    <a:pt x="322" y="62"/>
                  </a:lnTo>
                  <a:lnTo>
                    <a:pt x="318" y="62"/>
                  </a:lnTo>
                  <a:lnTo>
                    <a:pt x="315" y="63"/>
                  </a:lnTo>
                  <a:lnTo>
                    <a:pt x="313" y="63"/>
                  </a:lnTo>
                  <a:lnTo>
                    <a:pt x="310" y="65"/>
                  </a:lnTo>
                  <a:lnTo>
                    <a:pt x="308" y="67"/>
                  </a:lnTo>
                  <a:lnTo>
                    <a:pt x="306" y="74"/>
                  </a:lnTo>
                  <a:lnTo>
                    <a:pt x="308" y="75"/>
                  </a:lnTo>
                  <a:lnTo>
                    <a:pt x="309" y="75"/>
                  </a:lnTo>
                  <a:lnTo>
                    <a:pt x="309" y="77"/>
                  </a:lnTo>
                  <a:lnTo>
                    <a:pt x="310" y="77"/>
                  </a:lnTo>
                  <a:lnTo>
                    <a:pt x="312" y="77"/>
                  </a:lnTo>
                  <a:lnTo>
                    <a:pt x="312" y="78"/>
                  </a:lnTo>
                  <a:lnTo>
                    <a:pt x="313" y="79"/>
                  </a:lnTo>
                  <a:lnTo>
                    <a:pt x="314" y="82"/>
                  </a:lnTo>
                  <a:lnTo>
                    <a:pt x="314" y="83"/>
                  </a:lnTo>
                  <a:lnTo>
                    <a:pt x="314" y="86"/>
                  </a:lnTo>
                  <a:lnTo>
                    <a:pt x="313" y="88"/>
                  </a:lnTo>
                  <a:lnTo>
                    <a:pt x="313" y="90"/>
                  </a:lnTo>
                  <a:lnTo>
                    <a:pt x="312" y="92"/>
                  </a:lnTo>
                  <a:lnTo>
                    <a:pt x="312" y="95"/>
                  </a:lnTo>
                  <a:lnTo>
                    <a:pt x="301" y="104"/>
                  </a:lnTo>
                  <a:lnTo>
                    <a:pt x="272" y="100"/>
                  </a:lnTo>
                  <a:lnTo>
                    <a:pt x="250" y="110"/>
                  </a:lnTo>
                  <a:lnTo>
                    <a:pt x="250" y="112"/>
                  </a:lnTo>
                  <a:lnTo>
                    <a:pt x="249" y="112"/>
                  </a:lnTo>
                  <a:lnTo>
                    <a:pt x="249" y="113"/>
                  </a:lnTo>
                  <a:lnTo>
                    <a:pt x="249" y="114"/>
                  </a:lnTo>
                  <a:lnTo>
                    <a:pt x="250" y="114"/>
                  </a:lnTo>
                  <a:lnTo>
                    <a:pt x="252" y="116"/>
                  </a:lnTo>
                  <a:lnTo>
                    <a:pt x="271" y="114"/>
                  </a:lnTo>
                  <a:lnTo>
                    <a:pt x="280" y="121"/>
                  </a:lnTo>
                  <a:lnTo>
                    <a:pt x="288" y="118"/>
                  </a:lnTo>
                  <a:lnTo>
                    <a:pt x="293" y="118"/>
                  </a:lnTo>
                  <a:lnTo>
                    <a:pt x="297" y="125"/>
                  </a:lnTo>
                  <a:lnTo>
                    <a:pt x="296" y="129"/>
                  </a:lnTo>
                  <a:lnTo>
                    <a:pt x="291" y="130"/>
                  </a:lnTo>
                  <a:lnTo>
                    <a:pt x="287" y="130"/>
                  </a:lnTo>
                  <a:lnTo>
                    <a:pt x="282" y="130"/>
                  </a:lnTo>
                  <a:lnTo>
                    <a:pt x="278" y="130"/>
                  </a:lnTo>
                  <a:lnTo>
                    <a:pt x="274" y="131"/>
                  </a:lnTo>
                  <a:lnTo>
                    <a:pt x="270" y="133"/>
                  </a:lnTo>
                  <a:lnTo>
                    <a:pt x="266" y="134"/>
                  </a:lnTo>
                  <a:lnTo>
                    <a:pt x="262" y="136"/>
                  </a:lnTo>
                  <a:lnTo>
                    <a:pt x="261" y="136"/>
                  </a:lnTo>
                  <a:lnTo>
                    <a:pt x="261" y="138"/>
                  </a:lnTo>
                  <a:lnTo>
                    <a:pt x="259" y="138"/>
                  </a:lnTo>
                  <a:lnTo>
                    <a:pt x="259" y="139"/>
                  </a:lnTo>
                  <a:lnTo>
                    <a:pt x="259" y="140"/>
                  </a:lnTo>
                  <a:lnTo>
                    <a:pt x="259" y="142"/>
                  </a:lnTo>
                  <a:lnTo>
                    <a:pt x="261" y="143"/>
                  </a:lnTo>
                  <a:lnTo>
                    <a:pt x="262" y="143"/>
                  </a:lnTo>
                  <a:lnTo>
                    <a:pt x="263" y="143"/>
                  </a:lnTo>
                  <a:lnTo>
                    <a:pt x="265" y="144"/>
                  </a:lnTo>
                  <a:lnTo>
                    <a:pt x="266" y="144"/>
                  </a:lnTo>
                  <a:lnTo>
                    <a:pt x="267" y="144"/>
                  </a:lnTo>
                  <a:lnTo>
                    <a:pt x="269" y="146"/>
                  </a:lnTo>
                  <a:lnTo>
                    <a:pt x="270" y="146"/>
                  </a:lnTo>
                  <a:lnTo>
                    <a:pt x="271" y="146"/>
                  </a:lnTo>
                  <a:lnTo>
                    <a:pt x="272" y="146"/>
                  </a:lnTo>
                  <a:lnTo>
                    <a:pt x="274" y="146"/>
                  </a:lnTo>
                  <a:lnTo>
                    <a:pt x="275" y="146"/>
                  </a:lnTo>
                  <a:lnTo>
                    <a:pt x="276" y="146"/>
                  </a:lnTo>
                  <a:lnTo>
                    <a:pt x="284" y="147"/>
                  </a:lnTo>
                  <a:lnTo>
                    <a:pt x="282" y="149"/>
                  </a:lnTo>
                  <a:lnTo>
                    <a:pt x="279" y="151"/>
                  </a:lnTo>
                  <a:lnTo>
                    <a:pt x="275" y="152"/>
                  </a:lnTo>
                  <a:lnTo>
                    <a:pt x="272" y="153"/>
                  </a:lnTo>
                  <a:lnTo>
                    <a:pt x="269" y="153"/>
                  </a:lnTo>
                  <a:lnTo>
                    <a:pt x="265" y="155"/>
                  </a:lnTo>
                  <a:lnTo>
                    <a:pt x="261" y="155"/>
                  </a:lnTo>
                  <a:lnTo>
                    <a:pt x="257" y="153"/>
                  </a:lnTo>
                  <a:lnTo>
                    <a:pt x="248" y="160"/>
                  </a:lnTo>
                  <a:lnTo>
                    <a:pt x="246" y="160"/>
                  </a:lnTo>
                  <a:lnTo>
                    <a:pt x="245" y="160"/>
                  </a:lnTo>
                  <a:lnTo>
                    <a:pt x="242" y="160"/>
                  </a:lnTo>
                  <a:lnTo>
                    <a:pt x="241" y="160"/>
                  </a:lnTo>
                  <a:lnTo>
                    <a:pt x="240" y="160"/>
                  </a:lnTo>
                  <a:lnTo>
                    <a:pt x="239" y="161"/>
                  </a:lnTo>
                  <a:lnTo>
                    <a:pt x="237" y="160"/>
                  </a:lnTo>
                  <a:lnTo>
                    <a:pt x="236" y="160"/>
                  </a:lnTo>
                  <a:lnTo>
                    <a:pt x="231" y="162"/>
                  </a:lnTo>
                  <a:lnTo>
                    <a:pt x="229" y="162"/>
                  </a:lnTo>
                  <a:lnTo>
                    <a:pt x="228" y="162"/>
                  </a:lnTo>
                  <a:lnTo>
                    <a:pt x="220" y="174"/>
                  </a:lnTo>
                  <a:lnTo>
                    <a:pt x="194" y="174"/>
                  </a:lnTo>
                  <a:lnTo>
                    <a:pt x="190" y="181"/>
                  </a:lnTo>
                  <a:lnTo>
                    <a:pt x="180" y="182"/>
                  </a:lnTo>
                  <a:lnTo>
                    <a:pt x="173" y="196"/>
                  </a:lnTo>
                  <a:lnTo>
                    <a:pt x="170" y="212"/>
                  </a:lnTo>
                  <a:lnTo>
                    <a:pt x="163" y="216"/>
                  </a:lnTo>
                  <a:lnTo>
                    <a:pt x="163" y="217"/>
                  </a:lnTo>
                  <a:lnTo>
                    <a:pt x="162" y="217"/>
                  </a:lnTo>
                  <a:lnTo>
                    <a:pt x="162" y="219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58" y="220"/>
                  </a:lnTo>
                  <a:lnTo>
                    <a:pt x="157" y="221"/>
                  </a:lnTo>
                  <a:lnTo>
                    <a:pt x="154" y="221"/>
                  </a:lnTo>
                  <a:lnTo>
                    <a:pt x="153" y="221"/>
                  </a:lnTo>
                  <a:lnTo>
                    <a:pt x="150" y="221"/>
                  </a:lnTo>
                  <a:lnTo>
                    <a:pt x="149" y="220"/>
                  </a:lnTo>
                  <a:lnTo>
                    <a:pt x="146" y="219"/>
                  </a:lnTo>
                  <a:lnTo>
                    <a:pt x="145" y="219"/>
                  </a:lnTo>
                  <a:lnTo>
                    <a:pt x="142" y="213"/>
                  </a:lnTo>
                  <a:lnTo>
                    <a:pt x="125" y="200"/>
                  </a:lnTo>
                  <a:lnTo>
                    <a:pt x="123" y="192"/>
                  </a:lnTo>
                  <a:lnTo>
                    <a:pt x="123" y="191"/>
                  </a:lnTo>
                  <a:lnTo>
                    <a:pt x="123" y="190"/>
                  </a:lnTo>
                  <a:lnTo>
                    <a:pt x="124" y="190"/>
                  </a:lnTo>
                  <a:lnTo>
                    <a:pt x="123" y="189"/>
                  </a:lnTo>
                  <a:lnTo>
                    <a:pt x="123" y="187"/>
                  </a:lnTo>
                  <a:lnTo>
                    <a:pt x="121" y="187"/>
                  </a:lnTo>
                  <a:lnTo>
                    <a:pt x="120" y="187"/>
                  </a:lnTo>
                  <a:lnTo>
                    <a:pt x="119" y="186"/>
                  </a:lnTo>
                  <a:lnTo>
                    <a:pt x="117" y="186"/>
                  </a:lnTo>
                  <a:lnTo>
                    <a:pt x="123" y="174"/>
                  </a:lnTo>
                  <a:lnTo>
                    <a:pt x="112" y="162"/>
                  </a:lnTo>
                  <a:lnTo>
                    <a:pt x="112" y="161"/>
                  </a:lnTo>
                  <a:lnTo>
                    <a:pt x="112" y="160"/>
                  </a:lnTo>
                  <a:lnTo>
                    <a:pt x="112" y="159"/>
                  </a:lnTo>
                  <a:lnTo>
                    <a:pt x="114" y="157"/>
                  </a:lnTo>
                  <a:lnTo>
                    <a:pt x="115" y="157"/>
                  </a:lnTo>
                  <a:lnTo>
                    <a:pt x="116" y="156"/>
                  </a:lnTo>
                  <a:lnTo>
                    <a:pt x="117" y="157"/>
                  </a:lnTo>
                  <a:lnTo>
                    <a:pt x="119" y="157"/>
                  </a:lnTo>
                  <a:lnTo>
                    <a:pt x="120" y="157"/>
                  </a:lnTo>
                  <a:lnTo>
                    <a:pt x="121" y="157"/>
                  </a:lnTo>
                  <a:lnTo>
                    <a:pt x="123" y="156"/>
                  </a:lnTo>
                  <a:lnTo>
                    <a:pt x="137" y="161"/>
                  </a:lnTo>
                  <a:lnTo>
                    <a:pt x="141" y="159"/>
                  </a:lnTo>
                  <a:lnTo>
                    <a:pt x="144" y="151"/>
                  </a:lnTo>
                  <a:lnTo>
                    <a:pt x="142" y="149"/>
                  </a:lnTo>
                  <a:lnTo>
                    <a:pt x="142" y="148"/>
                  </a:lnTo>
                  <a:lnTo>
                    <a:pt x="141" y="148"/>
                  </a:lnTo>
                  <a:lnTo>
                    <a:pt x="140" y="147"/>
                  </a:lnTo>
                  <a:lnTo>
                    <a:pt x="138" y="146"/>
                  </a:lnTo>
                  <a:lnTo>
                    <a:pt x="128" y="146"/>
                  </a:lnTo>
                  <a:lnTo>
                    <a:pt x="128" y="144"/>
                  </a:lnTo>
                  <a:lnTo>
                    <a:pt x="128" y="143"/>
                  </a:lnTo>
                  <a:lnTo>
                    <a:pt x="127" y="142"/>
                  </a:lnTo>
                  <a:lnTo>
                    <a:pt x="127" y="140"/>
                  </a:lnTo>
                  <a:lnTo>
                    <a:pt x="127" y="139"/>
                  </a:lnTo>
                  <a:lnTo>
                    <a:pt x="125" y="138"/>
                  </a:lnTo>
                  <a:lnTo>
                    <a:pt x="125" y="136"/>
                  </a:lnTo>
                  <a:lnTo>
                    <a:pt x="124" y="135"/>
                  </a:lnTo>
                  <a:lnTo>
                    <a:pt x="123" y="134"/>
                  </a:lnTo>
                  <a:lnTo>
                    <a:pt x="121" y="133"/>
                  </a:lnTo>
                  <a:lnTo>
                    <a:pt x="120" y="133"/>
                  </a:lnTo>
                  <a:lnTo>
                    <a:pt x="119" y="133"/>
                  </a:lnTo>
                  <a:lnTo>
                    <a:pt x="117" y="131"/>
                  </a:lnTo>
                  <a:lnTo>
                    <a:pt x="116" y="131"/>
                  </a:lnTo>
                  <a:lnTo>
                    <a:pt x="117" y="119"/>
                  </a:lnTo>
                  <a:lnTo>
                    <a:pt x="127" y="114"/>
                  </a:lnTo>
                  <a:lnTo>
                    <a:pt x="124" y="110"/>
                  </a:lnTo>
                  <a:lnTo>
                    <a:pt x="123" y="109"/>
                  </a:lnTo>
                  <a:lnTo>
                    <a:pt x="120" y="109"/>
                  </a:lnTo>
                  <a:lnTo>
                    <a:pt x="117" y="109"/>
                  </a:lnTo>
                  <a:lnTo>
                    <a:pt x="116" y="109"/>
                  </a:lnTo>
                  <a:lnTo>
                    <a:pt x="114" y="109"/>
                  </a:lnTo>
                  <a:lnTo>
                    <a:pt x="111" y="109"/>
                  </a:lnTo>
                  <a:lnTo>
                    <a:pt x="110" y="110"/>
                  </a:lnTo>
                  <a:lnTo>
                    <a:pt x="107" y="110"/>
                  </a:lnTo>
                  <a:lnTo>
                    <a:pt x="106" y="112"/>
                  </a:lnTo>
                  <a:lnTo>
                    <a:pt x="104" y="112"/>
                  </a:lnTo>
                  <a:lnTo>
                    <a:pt x="104" y="113"/>
                  </a:lnTo>
                  <a:lnTo>
                    <a:pt x="103" y="113"/>
                  </a:lnTo>
                  <a:lnTo>
                    <a:pt x="102" y="112"/>
                  </a:lnTo>
                  <a:lnTo>
                    <a:pt x="102" y="110"/>
                  </a:lnTo>
                  <a:lnTo>
                    <a:pt x="103" y="110"/>
                  </a:lnTo>
                  <a:lnTo>
                    <a:pt x="102" y="110"/>
                  </a:lnTo>
                  <a:lnTo>
                    <a:pt x="103" y="109"/>
                  </a:lnTo>
                  <a:lnTo>
                    <a:pt x="104" y="108"/>
                  </a:lnTo>
                  <a:lnTo>
                    <a:pt x="106" y="106"/>
                  </a:lnTo>
                  <a:lnTo>
                    <a:pt x="107" y="105"/>
                  </a:lnTo>
                  <a:lnTo>
                    <a:pt x="107" y="103"/>
                  </a:lnTo>
                  <a:lnTo>
                    <a:pt x="108" y="101"/>
                  </a:lnTo>
                  <a:lnTo>
                    <a:pt x="108" y="99"/>
                  </a:lnTo>
                  <a:lnTo>
                    <a:pt x="108" y="97"/>
                  </a:lnTo>
                  <a:lnTo>
                    <a:pt x="106" y="96"/>
                  </a:lnTo>
                  <a:lnTo>
                    <a:pt x="104" y="93"/>
                  </a:lnTo>
                  <a:lnTo>
                    <a:pt x="102" y="92"/>
                  </a:lnTo>
                  <a:lnTo>
                    <a:pt x="101" y="91"/>
                  </a:lnTo>
                  <a:lnTo>
                    <a:pt x="99" y="88"/>
                  </a:lnTo>
                  <a:lnTo>
                    <a:pt x="98" y="86"/>
                  </a:lnTo>
                  <a:lnTo>
                    <a:pt x="98" y="83"/>
                  </a:lnTo>
                  <a:lnTo>
                    <a:pt x="97" y="80"/>
                  </a:lnTo>
                  <a:lnTo>
                    <a:pt x="97" y="79"/>
                  </a:lnTo>
                  <a:lnTo>
                    <a:pt x="95" y="79"/>
                  </a:lnTo>
                  <a:lnTo>
                    <a:pt x="95" y="78"/>
                  </a:lnTo>
                  <a:lnTo>
                    <a:pt x="94" y="78"/>
                  </a:lnTo>
                  <a:lnTo>
                    <a:pt x="94" y="77"/>
                  </a:lnTo>
                  <a:lnTo>
                    <a:pt x="93" y="75"/>
                  </a:lnTo>
                  <a:lnTo>
                    <a:pt x="93" y="74"/>
                  </a:lnTo>
                  <a:lnTo>
                    <a:pt x="94" y="74"/>
                  </a:lnTo>
                  <a:lnTo>
                    <a:pt x="94" y="73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67"/>
                  </a:lnTo>
                  <a:lnTo>
                    <a:pt x="86" y="63"/>
                  </a:lnTo>
                  <a:lnTo>
                    <a:pt x="80" y="63"/>
                  </a:lnTo>
                  <a:lnTo>
                    <a:pt x="80" y="62"/>
                  </a:lnTo>
                  <a:lnTo>
                    <a:pt x="78" y="61"/>
                  </a:lnTo>
                  <a:lnTo>
                    <a:pt x="80" y="61"/>
                  </a:lnTo>
                  <a:lnTo>
                    <a:pt x="80" y="60"/>
                  </a:lnTo>
                  <a:lnTo>
                    <a:pt x="78" y="60"/>
                  </a:lnTo>
                  <a:lnTo>
                    <a:pt x="78" y="58"/>
                  </a:lnTo>
                  <a:lnTo>
                    <a:pt x="77" y="58"/>
                  </a:lnTo>
                  <a:lnTo>
                    <a:pt x="77" y="57"/>
                  </a:lnTo>
                  <a:lnTo>
                    <a:pt x="76" y="57"/>
                  </a:lnTo>
                  <a:lnTo>
                    <a:pt x="74" y="57"/>
                  </a:lnTo>
                  <a:lnTo>
                    <a:pt x="73" y="57"/>
                  </a:lnTo>
                  <a:lnTo>
                    <a:pt x="73" y="58"/>
                  </a:lnTo>
                  <a:lnTo>
                    <a:pt x="72" y="58"/>
                  </a:lnTo>
                  <a:lnTo>
                    <a:pt x="73" y="58"/>
                  </a:lnTo>
                  <a:lnTo>
                    <a:pt x="73" y="57"/>
                  </a:lnTo>
                  <a:lnTo>
                    <a:pt x="73" y="56"/>
                  </a:lnTo>
                  <a:lnTo>
                    <a:pt x="74" y="56"/>
                  </a:lnTo>
                  <a:lnTo>
                    <a:pt x="74" y="54"/>
                  </a:lnTo>
                  <a:lnTo>
                    <a:pt x="74" y="53"/>
                  </a:lnTo>
                  <a:lnTo>
                    <a:pt x="74" y="52"/>
                  </a:lnTo>
                  <a:lnTo>
                    <a:pt x="73" y="52"/>
                  </a:lnTo>
                  <a:lnTo>
                    <a:pt x="71" y="52"/>
                  </a:lnTo>
                  <a:lnTo>
                    <a:pt x="67" y="50"/>
                  </a:lnTo>
                  <a:lnTo>
                    <a:pt x="63" y="50"/>
                  </a:lnTo>
                  <a:lnTo>
                    <a:pt x="59" y="50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7" y="52"/>
                  </a:lnTo>
                  <a:lnTo>
                    <a:pt x="43" y="53"/>
                  </a:lnTo>
                  <a:lnTo>
                    <a:pt x="42" y="53"/>
                  </a:lnTo>
                  <a:lnTo>
                    <a:pt x="39" y="53"/>
                  </a:lnTo>
                  <a:lnTo>
                    <a:pt x="38" y="53"/>
                  </a:lnTo>
                  <a:lnTo>
                    <a:pt x="35" y="53"/>
                  </a:lnTo>
                  <a:lnTo>
                    <a:pt x="34" y="53"/>
                  </a:lnTo>
                  <a:lnTo>
                    <a:pt x="33" y="53"/>
                  </a:lnTo>
                  <a:lnTo>
                    <a:pt x="30" y="52"/>
                  </a:lnTo>
                  <a:lnTo>
                    <a:pt x="28" y="52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29" y="47"/>
                  </a:lnTo>
                  <a:lnTo>
                    <a:pt x="30" y="47"/>
                  </a:lnTo>
                  <a:lnTo>
                    <a:pt x="30" y="45"/>
                  </a:lnTo>
                  <a:lnTo>
                    <a:pt x="32" y="45"/>
                  </a:lnTo>
                  <a:lnTo>
                    <a:pt x="32" y="44"/>
                  </a:lnTo>
                  <a:lnTo>
                    <a:pt x="32" y="43"/>
                  </a:lnTo>
                  <a:lnTo>
                    <a:pt x="50" y="37"/>
                  </a:lnTo>
                  <a:lnTo>
                    <a:pt x="51" y="36"/>
                  </a:lnTo>
                  <a:lnTo>
                    <a:pt x="51" y="35"/>
                  </a:lnTo>
                  <a:lnTo>
                    <a:pt x="50" y="35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7" y="32"/>
                  </a:lnTo>
                  <a:lnTo>
                    <a:pt x="46" y="31"/>
                  </a:lnTo>
                  <a:lnTo>
                    <a:pt x="45" y="31"/>
                  </a:lnTo>
                  <a:lnTo>
                    <a:pt x="43" y="31"/>
                  </a:lnTo>
                  <a:lnTo>
                    <a:pt x="42" y="31"/>
                  </a:lnTo>
                  <a:lnTo>
                    <a:pt x="41" y="30"/>
                  </a:lnTo>
                  <a:lnTo>
                    <a:pt x="28" y="31"/>
                  </a:lnTo>
                  <a:lnTo>
                    <a:pt x="26" y="31"/>
                  </a:lnTo>
                  <a:lnTo>
                    <a:pt x="25" y="30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1" y="30"/>
                  </a:lnTo>
                  <a:lnTo>
                    <a:pt x="20" y="30"/>
                  </a:lnTo>
                  <a:lnTo>
                    <a:pt x="18" y="28"/>
                  </a:lnTo>
                  <a:lnTo>
                    <a:pt x="17" y="27"/>
                  </a:lnTo>
                  <a:lnTo>
                    <a:pt x="3" y="26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47" y="7"/>
                  </a:lnTo>
                  <a:lnTo>
                    <a:pt x="59" y="6"/>
                  </a:lnTo>
                  <a:lnTo>
                    <a:pt x="69" y="5"/>
                  </a:lnTo>
                  <a:lnTo>
                    <a:pt x="81" y="4"/>
                  </a:lnTo>
                  <a:lnTo>
                    <a:pt x="91" y="2"/>
                  </a:lnTo>
                  <a:lnTo>
                    <a:pt x="102" y="1"/>
                  </a:lnTo>
                  <a:lnTo>
                    <a:pt x="114" y="1"/>
                  </a:lnTo>
                  <a:lnTo>
                    <a:pt x="124" y="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4824" name="Freeform 37"/>
            <p:cNvSpPr>
              <a:spLocks/>
            </p:cNvSpPr>
            <p:nvPr/>
          </p:nvSpPr>
          <p:spPr bwMode="auto">
            <a:xfrm>
              <a:off x="3491" y="1273"/>
              <a:ext cx="26" cy="17"/>
            </a:xfrm>
            <a:custGeom>
              <a:avLst/>
              <a:gdLst>
                <a:gd name="T0" fmla="*/ 2 w 32"/>
                <a:gd name="T1" fmla="*/ 0 h 21"/>
                <a:gd name="T2" fmla="*/ 6 w 32"/>
                <a:gd name="T3" fmla="*/ 2 h 21"/>
                <a:gd name="T4" fmla="*/ 6 w 32"/>
                <a:gd name="T5" fmla="*/ 2 h 21"/>
                <a:gd name="T6" fmla="*/ 6 w 32"/>
                <a:gd name="T7" fmla="*/ 2 h 21"/>
                <a:gd name="T8" fmla="*/ 6 w 32"/>
                <a:gd name="T9" fmla="*/ 2 h 21"/>
                <a:gd name="T10" fmla="*/ 6 w 32"/>
                <a:gd name="T11" fmla="*/ 2 h 21"/>
                <a:gd name="T12" fmla="*/ 6 w 32"/>
                <a:gd name="T13" fmla="*/ 2 h 21"/>
                <a:gd name="T14" fmla="*/ 6 w 32"/>
                <a:gd name="T15" fmla="*/ 2 h 21"/>
                <a:gd name="T16" fmla="*/ 6 w 32"/>
                <a:gd name="T17" fmla="*/ 2 h 21"/>
                <a:gd name="T18" fmla="*/ 7 w 32"/>
                <a:gd name="T19" fmla="*/ 2 h 21"/>
                <a:gd name="T20" fmla="*/ 7 w 32"/>
                <a:gd name="T21" fmla="*/ 2 h 21"/>
                <a:gd name="T22" fmla="*/ 7 w 32"/>
                <a:gd name="T23" fmla="*/ 2 h 21"/>
                <a:gd name="T24" fmla="*/ 7 w 32"/>
                <a:gd name="T25" fmla="*/ 2 h 21"/>
                <a:gd name="T26" fmla="*/ 7 w 32"/>
                <a:gd name="T27" fmla="*/ 2 h 21"/>
                <a:gd name="T28" fmla="*/ 7 w 32"/>
                <a:gd name="T29" fmla="*/ 2 h 21"/>
                <a:gd name="T30" fmla="*/ 7 w 32"/>
                <a:gd name="T31" fmla="*/ 3 h 21"/>
                <a:gd name="T32" fmla="*/ 7 w 32"/>
                <a:gd name="T33" fmla="*/ 3 h 21"/>
                <a:gd name="T34" fmla="*/ 7 w 32"/>
                <a:gd name="T35" fmla="*/ 4 h 21"/>
                <a:gd name="T36" fmla="*/ 7 w 32"/>
                <a:gd name="T37" fmla="*/ 4 h 21"/>
                <a:gd name="T38" fmla="*/ 7 w 32"/>
                <a:gd name="T39" fmla="*/ 4 h 21"/>
                <a:gd name="T40" fmla="*/ 7 w 32"/>
                <a:gd name="T41" fmla="*/ 4 h 21"/>
                <a:gd name="T42" fmla="*/ 7 w 32"/>
                <a:gd name="T43" fmla="*/ 4 h 21"/>
                <a:gd name="T44" fmla="*/ 7 w 32"/>
                <a:gd name="T45" fmla="*/ 4 h 21"/>
                <a:gd name="T46" fmla="*/ 7 w 32"/>
                <a:gd name="T47" fmla="*/ 5 h 21"/>
                <a:gd name="T48" fmla="*/ 7 w 32"/>
                <a:gd name="T49" fmla="*/ 5 h 21"/>
                <a:gd name="T50" fmla="*/ 7 w 32"/>
                <a:gd name="T51" fmla="*/ 5 h 21"/>
                <a:gd name="T52" fmla="*/ 7 w 32"/>
                <a:gd name="T53" fmla="*/ 5 h 21"/>
                <a:gd name="T54" fmla="*/ 7 w 32"/>
                <a:gd name="T55" fmla="*/ 5 h 21"/>
                <a:gd name="T56" fmla="*/ 7 w 32"/>
                <a:gd name="T57" fmla="*/ 5 h 21"/>
                <a:gd name="T58" fmla="*/ 7 w 32"/>
                <a:gd name="T59" fmla="*/ 5 h 21"/>
                <a:gd name="T60" fmla="*/ 7 w 32"/>
                <a:gd name="T61" fmla="*/ 5 h 21"/>
                <a:gd name="T62" fmla="*/ 7 w 32"/>
                <a:gd name="T63" fmla="*/ 5 h 21"/>
                <a:gd name="T64" fmla="*/ 7 w 32"/>
                <a:gd name="T65" fmla="*/ 5 h 21"/>
                <a:gd name="T66" fmla="*/ 7 w 32"/>
                <a:gd name="T67" fmla="*/ 5 h 21"/>
                <a:gd name="T68" fmla="*/ 2 w 32"/>
                <a:gd name="T69" fmla="*/ 3 h 21"/>
                <a:gd name="T70" fmla="*/ 2 w 32"/>
                <a:gd name="T71" fmla="*/ 3 h 21"/>
                <a:gd name="T72" fmla="*/ 2 w 32"/>
                <a:gd name="T73" fmla="*/ 3 h 21"/>
                <a:gd name="T74" fmla="*/ 2 w 32"/>
                <a:gd name="T75" fmla="*/ 3 h 21"/>
                <a:gd name="T76" fmla="*/ 2 w 32"/>
                <a:gd name="T77" fmla="*/ 3 h 21"/>
                <a:gd name="T78" fmla="*/ 2 w 32"/>
                <a:gd name="T79" fmla="*/ 3 h 21"/>
                <a:gd name="T80" fmla="*/ 2 w 32"/>
                <a:gd name="T81" fmla="*/ 3 h 21"/>
                <a:gd name="T82" fmla="*/ 1 w 32"/>
                <a:gd name="T83" fmla="*/ 2 h 21"/>
                <a:gd name="T84" fmla="*/ 1 w 32"/>
                <a:gd name="T85" fmla="*/ 2 h 21"/>
                <a:gd name="T86" fmla="*/ 0 w 32"/>
                <a:gd name="T87" fmla="*/ 2 h 21"/>
                <a:gd name="T88" fmla="*/ 0 w 32"/>
                <a:gd name="T89" fmla="*/ 2 h 21"/>
                <a:gd name="T90" fmla="*/ 0 w 32"/>
                <a:gd name="T91" fmla="*/ 2 h 21"/>
                <a:gd name="T92" fmla="*/ 0 w 32"/>
                <a:gd name="T93" fmla="*/ 2 h 21"/>
                <a:gd name="T94" fmla="*/ 1 w 32"/>
                <a:gd name="T95" fmla="*/ 2 h 21"/>
                <a:gd name="T96" fmla="*/ 1 w 32"/>
                <a:gd name="T97" fmla="*/ 2 h 21"/>
                <a:gd name="T98" fmla="*/ 2 w 32"/>
                <a:gd name="T99" fmla="*/ 2 h 21"/>
                <a:gd name="T100" fmla="*/ 2 w 32"/>
                <a:gd name="T101" fmla="*/ 2 h 21"/>
                <a:gd name="T102" fmla="*/ 2 w 32"/>
                <a:gd name="T103" fmla="*/ 0 h 2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2"/>
                <a:gd name="T157" fmla="*/ 0 h 21"/>
                <a:gd name="T158" fmla="*/ 32 w 32"/>
                <a:gd name="T159" fmla="*/ 21 h 2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2" h="21">
                  <a:moveTo>
                    <a:pt x="11" y="0"/>
                  </a:moveTo>
                  <a:lnTo>
                    <a:pt x="24" y="2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8" y="5"/>
                  </a:lnTo>
                  <a:lnTo>
                    <a:pt x="28" y="6"/>
                  </a:lnTo>
                  <a:lnTo>
                    <a:pt x="30" y="8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2" y="13"/>
                  </a:lnTo>
                  <a:lnTo>
                    <a:pt x="31" y="15"/>
                  </a:lnTo>
                  <a:lnTo>
                    <a:pt x="31" y="18"/>
                  </a:lnTo>
                  <a:lnTo>
                    <a:pt x="30" y="18"/>
                  </a:lnTo>
                  <a:lnTo>
                    <a:pt x="30" y="19"/>
                  </a:lnTo>
                  <a:lnTo>
                    <a:pt x="30" y="21"/>
                  </a:lnTo>
                  <a:lnTo>
                    <a:pt x="28" y="21"/>
                  </a:lnTo>
                  <a:lnTo>
                    <a:pt x="6" y="15"/>
                  </a:lnTo>
                  <a:lnTo>
                    <a:pt x="5" y="15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1" y="6"/>
                  </a:lnTo>
                  <a:lnTo>
                    <a:pt x="1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4825" name="Freeform 38"/>
            <p:cNvSpPr>
              <a:spLocks/>
            </p:cNvSpPr>
            <p:nvPr/>
          </p:nvSpPr>
          <p:spPr bwMode="auto">
            <a:xfrm>
              <a:off x="3495" y="1287"/>
              <a:ext cx="99" cy="88"/>
            </a:xfrm>
            <a:custGeom>
              <a:avLst/>
              <a:gdLst>
                <a:gd name="T0" fmla="*/ 11 w 121"/>
                <a:gd name="T1" fmla="*/ 2 h 109"/>
                <a:gd name="T2" fmla="*/ 13 w 121"/>
                <a:gd name="T3" fmla="*/ 2 h 109"/>
                <a:gd name="T4" fmla="*/ 16 w 121"/>
                <a:gd name="T5" fmla="*/ 2 h 109"/>
                <a:gd name="T6" fmla="*/ 16 w 121"/>
                <a:gd name="T7" fmla="*/ 3 h 109"/>
                <a:gd name="T8" fmla="*/ 20 w 121"/>
                <a:gd name="T9" fmla="*/ 4 h 109"/>
                <a:gd name="T10" fmla="*/ 20 w 121"/>
                <a:gd name="T11" fmla="*/ 4 h 109"/>
                <a:gd name="T12" fmla="*/ 20 w 121"/>
                <a:gd name="T13" fmla="*/ 5 h 109"/>
                <a:gd name="T14" fmla="*/ 20 w 121"/>
                <a:gd name="T15" fmla="*/ 6 h 109"/>
                <a:gd name="T16" fmla="*/ 20 w 121"/>
                <a:gd name="T17" fmla="*/ 6 h 109"/>
                <a:gd name="T18" fmla="*/ 20 w 121"/>
                <a:gd name="T19" fmla="*/ 8 h 109"/>
                <a:gd name="T20" fmla="*/ 23 w 121"/>
                <a:gd name="T21" fmla="*/ 10 h 109"/>
                <a:gd name="T22" fmla="*/ 25 w 121"/>
                <a:gd name="T23" fmla="*/ 10 h 109"/>
                <a:gd name="T24" fmla="*/ 28 w 121"/>
                <a:gd name="T25" fmla="*/ 11 h 109"/>
                <a:gd name="T26" fmla="*/ 29 w 121"/>
                <a:gd name="T27" fmla="*/ 12 h 109"/>
                <a:gd name="T28" fmla="*/ 29 w 121"/>
                <a:gd name="T29" fmla="*/ 15 h 109"/>
                <a:gd name="T30" fmla="*/ 28 w 121"/>
                <a:gd name="T31" fmla="*/ 15 h 109"/>
                <a:gd name="T32" fmla="*/ 24 w 121"/>
                <a:gd name="T33" fmla="*/ 18 h 109"/>
                <a:gd name="T34" fmla="*/ 24 w 121"/>
                <a:gd name="T35" fmla="*/ 18 h 109"/>
                <a:gd name="T36" fmla="*/ 23 w 121"/>
                <a:gd name="T37" fmla="*/ 18 h 109"/>
                <a:gd name="T38" fmla="*/ 24 w 121"/>
                <a:gd name="T39" fmla="*/ 22 h 109"/>
                <a:gd name="T40" fmla="*/ 23 w 121"/>
                <a:gd name="T41" fmla="*/ 22 h 109"/>
                <a:gd name="T42" fmla="*/ 16 w 121"/>
                <a:gd name="T43" fmla="*/ 24 h 109"/>
                <a:gd name="T44" fmla="*/ 16 w 121"/>
                <a:gd name="T45" fmla="*/ 23 h 109"/>
                <a:gd name="T46" fmla="*/ 13 w 121"/>
                <a:gd name="T47" fmla="*/ 23 h 109"/>
                <a:gd name="T48" fmla="*/ 13 w 121"/>
                <a:gd name="T49" fmla="*/ 21 h 109"/>
                <a:gd name="T50" fmla="*/ 11 w 121"/>
                <a:gd name="T51" fmla="*/ 21 h 109"/>
                <a:gd name="T52" fmla="*/ 11 w 121"/>
                <a:gd name="T53" fmla="*/ 20 h 109"/>
                <a:gd name="T54" fmla="*/ 11 w 121"/>
                <a:gd name="T55" fmla="*/ 20 h 109"/>
                <a:gd name="T56" fmla="*/ 9 w 121"/>
                <a:gd name="T57" fmla="*/ 19 h 109"/>
                <a:gd name="T58" fmla="*/ 9 w 121"/>
                <a:gd name="T59" fmla="*/ 19 h 109"/>
                <a:gd name="T60" fmla="*/ 9 w 121"/>
                <a:gd name="T61" fmla="*/ 19 h 109"/>
                <a:gd name="T62" fmla="*/ 9 w 121"/>
                <a:gd name="T63" fmla="*/ 18 h 109"/>
                <a:gd name="T64" fmla="*/ 6 w 121"/>
                <a:gd name="T65" fmla="*/ 17 h 109"/>
                <a:gd name="T66" fmla="*/ 2 w 121"/>
                <a:gd name="T67" fmla="*/ 18 h 109"/>
                <a:gd name="T68" fmla="*/ 2 w 121"/>
                <a:gd name="T69" fmla="*/ 18 h 109"/>
                <a:gd name="T70" fmla="*/ 1 w 121"/>
                <a:gd name="T71" fmla="*/ 17 h 109"/>
                <a:gd name="T72" fmla="*/ 1 w 121"/>
                <a:gd name="T73" fmla="*/ 15 h 109"/>
                <a:gd name="T74" fmla="*/ 2 w 121"/>
                <a:gd name="T75" fmla="*/ 15 h 109"/>
                <a:gd name="T76" fmla="*/ 5 w 121"/>
                <a:gd name="T77" fmla="*/ 14 h 109"/>
                <a:gd name="T78" fmla="*/ 5 w 121"/>
                <a:gd name="T79" fmla="*/ 13 h 109"/>
                <a:gd name="T80" fmla="*/ 4 w 121"/>
                <a:gd name="T81" fmla="*/ 10 h 109"/>
                <a:gd name="T82" fmla="*/ 4 w 121"/>
                <a:gd name="T83" fmla="*/ 9 h 109"/>
                <a:gd name="T84" fmla="*/ 6 w 121"/>
                <a:gd name="T85" fmla="*/ 9 h 109"/>
                <a:gd name="T86" fmla="*/ 6 w 121"/>
                <a:gd name="T87" fmla="*/ 8 h 109"/>
                <a:gd name="T88" fmla="*/ 6 w 121"/>
                <a:gd name="T89" fmla="*/ 8 h 109"/>
                <a:gd name="T90" fmla="*/ 7 w 121"/>
                <a:gd name="T91" fmla="*/ 8 h 109"/>
                <a:gd name="T92" fmla="*/ 7 w 121"/>
                <a:gd name="T93" fmla="*/ 7 h 109"/>
                <a:gd name="T94" fmla="*/ 4 w 121"/>
                <a:gd name="T95" fmla="*/ 5 h 109"/>
                <a:gd name="T96" fmla="*/ 3 w 121"/>
                <a:gd name="T97" fmla="*/ 4 h 109"/>
                <a:gd name="T98" fmla="*/ 6 w 121"/>
                <a:gd name="T99" fmla="*/ 2 h 1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21"/>
                <a:gd name="T151" fmla="*/ 0 h 109"/>
                <a:gd name="T152" fmla="*/ 121 w 121"/>
                <a:gd name="T153" fmla="*/ 109 h 10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21" h="109">
                  <a:moveTo>
                    <a:pt x="36" y="0"/>
                  </a:moveTo>
                  <a:lnTo>
                    <a:pt x="39" y="1"/>
                  </a:lnTo>
                  <a:lnTo>
                    <a:pt x="42" y="1"/>
                  </a:lnTo>
                  <a:lnTo>
                    <a:pt x="44" y="2"/>
                  </a:lnTo>
                  <a:lnTo>
                    <a:pt x="48" y="4"/>
                  </a:lnTo>
                  <a:lnTo>
                    <a:pt x="51" y="5"/>
                  </a:lnTo>
                  <a:lnTo>
                    <a:pt x="52" y="6"/>
                  </a:lnTo>
                  <a:lnTo>
                    <a:pt x="55" y="9"/>
                  </a:lnTo>
                  <a:lnTo>
                    <a:pt x="56" y="11"/>
                  </a:lnTo>
                  <a:lnTo>
                    <a:pt x="57" y="13"/>
                  </a:lnTo>
                  <a:lnTo>
                    <a:pt x="60" y="13"/>
                  </a:lnTo>
                  <a:lnTo>
                    <a:pt x="62" y="13"/>
                  </a:lnTo>
                  <a:lnTo>
                    <a:pt x="65" y="13"/>
                  </a:lnTo>
                  <a:lnTo>
                    <a:pt x="68" y="13"/>
                  </a:lnTo>
                  <a:lnTo>
                    <a:pt x="69" y="14"/>
                  </a:lnTo>
                  <a:lnTo>
                    <a:pt x="71" y="15"/>
                  </a:lnTo>
                  <a:lnTo>
                    <a:pt x="73" y="18"/>
                  </a:lnTo>
                  <a:lnTo>
                    <a:pt x="74" y="18"/>
                  </a:lnTo>
                  <a:lnTo>
                    <a:pt x="75" y="18"/>
                  </a:lnTo>
                  <a:lnTo>
                    <a:pt x="77" y="18"/>
                  </a:lnTo>
                  <a:lnTo>
                    <a:pt x="78" y="18"/>
                  </a:lnTo>
                  <a:lnTo>
                    <a:pt x="79" y="19"/>
                  </a:lnTo>
                  <a:lnTo>
                    <a:pt x="81" y="19"/>
                  </a:lnTo>
                  <a:lnTo>
                    <a:pt x="82" y="19"/>
                  </a:lnTo>
                  <a:lnTo>
                    <a:pt x="83" y="20"/>
                  </a:lnTo>
                  <a:lnTo>
                    <a:pt x="85" y="22"/>
                  </a:lnTo>
                  <a:lnTo>
                    <a:pt x="86" y="23"/>
                  </a:lnTo>
                  <a:lnTo>
                    <a:pt x="86" y="24"/>
                  </a:lnTo>
                  <a:lnTo>
                    <a:pt x="87" y="26"/>
                  </a:lnTo>
                  <a:lnTo>
                    <a:pt x="87" y="27"/>
                  </a:lnTo>
                  <a:lnTo>
                    <a:pt x="86" y="28"/>
                  </a:lnTo>
                  <a:lnTo>
                    <a:pt x="85" y="28"/>
                  </a:lnTo>
                  <a:lnTo>
                    <a:pt x="85" y="30"/>
                  </a:lnTo>
                  <a:lnTo>
                    <a:pt x="83" y="31"/>
                  </a:lnTo>
                  <a:lnTo>
                    <a:pt x="83" y="32"/>
                  </a:lnTo>
                  <a:lnTo>
                    <a:pt x="83" y="34"/>
                  </a:lnTo>
                  <a:lnTo>
                    <a:pt x="83" y="35"/>
                  </a:lnTo>
                  <a:lnTo>
                    <a:pt x="83" y="36"/>
                  </a:lnTo>
                  <a:lnTo>
                    <a:pt x="85" y="39"/>
                  </a:lnTo>
                  <a:lnTo>
                    <a:pt x="87" y="40"/>
                  </a:lnTo>
                  <a:lnTo>
                    <a:pt x="90" y="43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100" y="45"/>
                  </a:lnTo>
                  <a:lnTo>
                    <a:pt x="103" y="47"/>
                  </a:lnTo>
                  <a:lnTo>
                    <a:pt x="107" y="48"/>
                  </a:lnTo>
                  <a:lnTo>
                    <a:pt x="109" y="49"/>
                  </a:lnTo>
                  <a:lnTo>
                    <a:pt x="111" y="49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7" y="50"/>
                  </a:lnTo>
                  <a:lnTo>
                    <a:pt x="118" y="52"/>
                  </a:lnTo>
                  <a:lnTo>
                    <a:pt x="120" y="53"/>
                  </a:lnTo>
                  <a:lnTo>
                    <a:pt x="121" y="54"/>
                  </a:lnTo>
                  <a:lnTo>
                    <a:pt x="118" y="66"/>
                  </a:lnTo>
                  <a:lnTo>
                    <a:pt x="117" y="67"/>
                  </a:lnTo>
                  <a:lnTo>
                    <a:pt x="114" y="69"/>
                  </a:lnTo>
                  <a:lnTo>
                    <a:pt x="113" y="69"/>
                  </a:lnTo>
                  <a:lnTo>
                    <a:pt x="112" y="69"/>
                  </a:lnTo>
                  <a:lnTo>
                    <a:pt x="111" y="69"/>
                  </a:lnTo>
                  <a:lnTo>
                    <a:pt x="108" y="69"/>
                  </a:lnTo>
                  <a:lnTo>
                    <a:pt x="107" y="69"/>
                  </a:lnTo>
                  <a:lnTo>
                    <a:pt x="99" y="79"/>
                  </a:lnTo>
                  <a:lnTo>
                    <a:pt x="94" y="79"/>
                  </a:lnTo>
                  <a:lnTo>
                    <a:pt x="92" y="79"/>
                  </a:lnTo>
                  <a:lnTo>
                    <a:pt x="92" y="78"/>
                  </a:lnTo>
                  <a:lnTo>
                    <a:pt x="91" y="78"/>
                  </a:lnTo>
                  <a:lnTo>
                    <a:pt x="98" y="96"/>
                  </a:lnTo>
                  <a:lnTo>
                    <a:pt x="95" y="99"/>
                  </a:lnTo>
                  <a:lnTo>
                    <a:pt x="95" y="100"/>
                  </a:lnTo>
                  <a:lnTo>
                    <a:pt x="94" y="100"/>
                  </a:lnTo>
                  <a:lnTo>
                    <a:pt x="92" y="100"/>
                  </a:lnTo>
                  <a:lnTo>
                    <a:pt x="91" y="100"/>
                  </a:lnTo>
                  <a:lnTo>
                    <a:pt x="90" y="100"/>
                  </a:lnTo>
                  <a:lnTo>
                    <a:pt x="88" y="100"/>
                  </a:lnTo>
                  <a:lnTo>
                    <a:pt x="87" y="99"/>
                  </a:lnTo>
                  <a:lnTo>
                    <a:pt x="70" y="109"/>
                  </a:lnTo>
                  <a:lnTo>
                    <a:pt x="65" y="109"/>
                  </a:lnTo>
                  <a:lnTo>
                    <a:pt x="64" y="108"/>
                  </a:lnTo>
                  <a:lnTo>
                    <a:pt x="62" y="108"/>
                  </a:lnTo>
                  <a:lnTo>
                    <a:pt x="61" y="106"/>
                  </a:lnTo>
                  <a:lnTo>
                    <a:pt x="60" y="105"/>
                  </a:lnTo>
                  <a:lnTo>
                    <a:pt x="58" y="104"/>
                  </a:lnTo>
                  <a:lnTo>
                    <a:pt x="58" y="103"/>
                  </a:lnTo>
                  <a:lnTo>
                    <a:pt x="57" y="96"/>
                  </a:lnTo>
                  <a:lnTo>
                    <a:pt x="56" y="96"/>
                  </a:lnTo>
                  <a:lnTo>
                    <a:pt x="55" y="95"/>
                  </a:lnTo>
                  <a:lnTo>
                    <a:pt x="53" y="95"/>
                  </a:lnTo>
                  <a:lnTo>
                    <a:pt x="52" y="95"/>
                  </a:lnTo>
                  <a:lnTo>
                    <a:pt x="51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7" y="93"/>
                  </a:lnTo>
                  <a:lnTo>
                    <a:pt x="45" y="93"/>
                  </a:lnTo>
                  <a:lnTo>
                    <a:pt x="45" y="92"/>
                  </a:lnTo>
                  <a:lnTo>
                    <a:pt x="45" y="91"/>
                  </a:lnTo>
                  <a:lnTo>
                    <a:pt x="45" y="90"/>
                  </a:lnTo>
                  <a:lnTo>
                    <a:pt x="44" y="90"/>
                  </a:lnTo>
                  <a:lnTo>
                    <a:pt x="43" y="90"/>
                  </a:lnTo>
                  <a:lnTo>
                    <a:pt x="42" y="88"/>
                  </a:lnTo>
                  <a:lnTo>
                    <a:pt x="39" y="88"/>
                  </a:lnTo>
                  <a:lnTo>
                    <a:pt x="38" y="87"/>
                  </a:lnTo>
                  <a:lnTo>
                    <a:pt x="36" y="86"/>
                  </a:lnTo>
                  <a:lnTo>
                    <a:pt x="35" y="83"/>
                  </a:lnTo>
                  <a:lnTo>
                    <a:pt x="34" y="82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0" y="78"/>
                  </a:lnTo>
                  <a:lnTo>
                    <a:pt x="27" y="77"/>
                  </a:lnTo>
                  <a:lnTo>
                    <a:pt x="23" y="77"/>
                  </a:lnTo>
                  <a:lnTo>
                    <a:pt x="19" y="78"/>
                  </a:lnTo>
                  <a:lnTo>
                    <a:pt x="15" y="78"/>
                  </a:lnTo>
                  <a:lnTo>
                    <a:pt x="12" y="79"/>
                  </a:lnTo>
                  <a:lnTo>
                    <a:pt x="8" y="79"/>
                  </a:lnTo>
                  <a:lnTo>
                    <a:pt x="4" y="79"/>
                  </a:lnTo>
                  <a:lnTo>
                    <a:pt x="2" y="79"/>
                  </a:lnTo>
                  <a:lnTo>
                    <a:pt x="2" y="78"/>
                  </a:lnTo>
                  <a:lnTo>
                    <a:pt x="1" y="78"/>
                  </a:lnTo>
                  <a:lnTo>
                    <a:pt x="1" y="77"/>
                  </a:lnTo>
                  <a:lnTo>
                    <a:pt x="1" y="75"/>
                  </a:lnTo>
                  <a:lnTo>
                    <a:pt x="0" y="75"/>
                  </a:lnTo>
                  <a:lnTo>
                    <a:pt x="1" y="74"/>
                  </a:lnTo>
                  <a:lnTo>
                    <a:pt x="1" y="73"/>
                  </a:lnTo>
                  <a:lnTo>
                    <a:pt x="1" y="71"/>
                  </a:lnTo>
                  <a:lnTo>
                    <a:pt x="2" y="70"/>
                  </a:lnTo>
                  <a:lnTo>
                    <a:pt x="2" y="69"/>
                  </a:lnTo>
                  <a:lnTo>
                    <a:pt x="4" y="69"/>
                  </a:lnTo>
                  <a:lnTo>
                    <a:pt x="5" y="67"/>
                  </a:lnTo>
                  <a:lnTo>
                    <a:pt x="6" y="67"/>
                  </a:lnTo>
                  <a:lnTo>
                    <a:pt x="18" y="61"/>
                  </a:lnTo>
                  <a:lnTo>
                    <a:pt x="19" y="61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1" y="58"/>
                  </a:lnTo>
                  <a:lnTo>
                    <a:pt x="21" y="57"/>
                  </a:lnTo>
                  <a:lnTo>
                    <a:pt x="14" y="43"/>
                  </a:lnTo>
                  <a:lnTo>
                    <a:pt x="15" y="43"/>
                  </a:lnTo>
                  <a:lnTo>
                    <a:pt x="15" y="41"/>
                  </a:lnTo>
                  <a:lnTo>
                    <a:pt x="15" y="40"/>
                  </a:lnTo>
                  <a:lnTo>
                    <a:pt x="17" y="40"/>
                  </a:lnTo>
                  <a:lnTo>
                    <a:pt x="17" y="39"/>
                  </a:lnTo>
                  <a:lnTo>
                    <a:pt x="18" y="39"/>
                  </a:lnTo>
                  <a:lnTo>
                    <a:pt x="23" y="40"/>
                  </a:lnTo>
                  <a:lnTo>
                    <a:pt x="25" y="40"/>
                  </a:lnTo>
                  <a:lnTo>
                    <a:pt x="25" y="39"/>
                  </a:lnTo>
                  <a:lnTo>
                    <a:pt x="26" y="39"/>
                  </a:lnTo>
                  <a:lnTo>
                    <a:pt x="26" y="37"/>
                  </a:lnTo>
                  <a:lnTo>
                    <a:pt x="26" y="36"/>
                  </a:lnTo>
                  <a:lnTo>
                    <a:pt x="30" y="35"/>
                  </a:lnTo>
                  <a:lnTo>
                    <a:pt x="31" y="35"/>
                  </a:lnTo>
                  <a:lnTo>
                    <a:pt x="31" y="34"/>
                  </a:lnTo>
                  <a:lnTo>
                    <a:pt x="31" y="32"/>
                  </a:lnTo>
                  <a:lnTo>
                    <a:pt x="31" y="31"/>
                  </a:lnTo>
                  <a:lnTo>
                    <a:pt x="15" y="24"/>
                  </a:lnTo>
                  <a:lnTo>
                    <a:pt x="15" y="23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3" y="19"/>
                  </a:lnTo>
                  <a:lnTo>
                    <a:pt x="15" y="13"/>
                  </a:lnTo>
                  <a:lnTo>
                    <a:pt x="22" y="1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4826" name="Freeform 39"/>
            <p:cNvSpPr>
              <a:spLocks/>
            </p:cNvSpPr>
            <p:nvPr/>
          </p:nvSpPr>
          <p:spPr bwMode="auto">
            <a:xfrm>
              <a:off x="3269" y="1292"/>
              <a:ext cx="415" cy="675"/>
            </a:xfrm>
            <a:custGeom>
              <a:avLst/>
              <a:gdLst>
                <a:gd name="T0" fmla="*/ 54 w 510"/>
                <a:gd name="T1" fmla="*/ 7 h 828"/>
                <a:gd name="T2" fmla="*/ 58 w 510"/>
                <a:gd name="T3" fmla="*/ 5 h 828"/>
                <a:gd name="T4" fmla="*/ 59 w 510"/>
                <a:gd name="T5" fmla="*/ 9 h 828"/>
                <a:gd name="T6" fmla="*/ 48 w 510"/>
                <a:gd name="T7" fmla="*/ 13 h 828"/>
                <a:gd name="T8" fmla="*/ 45 w 510"/>
                <a:gd name="T9" fmla="*/ 18 h 828"/>
                <a:gd name="T10" fmla="*/ 44 w 510"/>
                <a:gd name="T11" fmla="*/ 20 h 828"/>
                <a:gd name="T12" fmla="*/ 44 w 510"/>
                <a:gd name="T13" fmla="*/ 31 h 828"/>
                <a:gd name="T14" fmla="*/ 50 w 510"/>
                <a:gd name="T15" fmla="*/ 34 h 828"/>
                <a:gd name="T16" fmla="*/ 51 w 510"/>
                <a:gd name="T17" fmla="*/ 36 h 828"/>
                <a:gd name="T18" fmla="*/ 62 w 510"/>
                <a:gd name="T19" fmla="*/ 42 h 828"/>
                <a:gd name="T20" fmla="*/ 65 w 510"/>
                <a:gd name="T21" fmla="*/ 36 h 828"/>
                <a:gd name="T22" fmla="*/ 68 w 510"/>
                <a:gd name="T23" fmla="*/ 34 h 828"/>
                <a:gd name="T24" fmla="*/ 69 w 510"/>
                <a:gd name="T25" fmla="*/ 23 h 828"/>
                <a:gd name="T26" fmla="*/ 84 w 510"/>
                <a:gd name="T27" fmla="*/ 31 h 828"/>
                <a:gd name="T28" fmla="*/ 90 w 510"/>
                <a:gd name="T29" fmla="*/ 37 h 828"/>
                <a:gd name="T30" fmla="*/ 94 w 510"/>
                <a:gd name="T31" fmla="*/ 41 h 828"/>
                <a:gd name="T32" fmla="*/ 95 w 510"/>
                <a:gd name="T33" fmla="*/ 42 h 828"/>
                <a:gd name="T34" fmla="*/ 98 w 510"/>
                <a:gd name="T35" fmla="*/ 50 h 828"/>
                <a:gd name="T36" fmla="*/ 88 w 510"/>
                <a:gd name="T37" fmla="*/ 51 h 828"/>
                <a:gd name="T38" fmla="*/ 79 w 510"/>
                <a:gd name="T39" fmla="*/ 49 h 828"/>
                <a:gd name="T40" fmla="*/ 85 w 510"/>
                <a:gd name="T41" fmla="*/ 55 h 828"/>
                <a:gd name="T42" fmla="*/ 90 w 510"/>
                <a:gd name="T43" fmla="*/ 55 h 828"/>
                <a:gd name="T44" fmla="*/ 84 w 510"/>
                <a:gd name="T45" fmla="*/ 57 h 828"/>
                <a:gd name="T46" fmla="*/ 76 w 510"/>
                <a:gd name="T47" fmla="*/ 61 h 828"/>
                <a:gd name="T48" fmla="*/ 63 w 510"/>
                <a:gd name="T49" fmla="*/ 69 h 828"/>
                <a:gd name="T50" fmla="*/ 58 w 510"/>
                <a:gd name="T51" fmla="*/ 80 h 828"/>
                <a:gd name="T52" fmla="*/ 48 w 510"/>
                <a:gd name="T53" fmla="*/ 77 h 828"/>
                <a:gd name="T54" fmla="*/ 34 w 510"/>
                <a:gd name="T55" fmla="*/ 82 h 828"/>
                <a:gd name="T56" fmla="*/ 44 w 510"/>
                <a:gd name="T57" fmla="*/ 95 h 828"/>
                <a:gd name="T58" fmla="*/ 46 w 510"/>
                <a:gd name="T59" fmla="*/ 98 h 828"/>
                <a:gd name="T60" fmla="*/ 65 w 510"/>
                <a:gd name="T61" fmla="*/ 110 h 828"/>
                <a:gd name="T62" fmla="*/ 76 w 510"/>
                <a:gd name="T63" fmla="*/ 111 h 828"/>
                <a:gd name="T64" fmla="*/ 95 w 510"/>
                <a:gd name="T65" fmla="*/ 121 h 828"/>
                <a:gd name="T66" fmla="*/ 95 w 510"/>
                <a:gd name="T67" fmla="*/ 128 h 828"/>
                <a:gd name="T68" fmla="*/ 103 w 510"/>
                <a:gd name="T69" fmla="*/ 130 h 828"/>
                <a:gd name="T70" fmla="*/ 105 w 510"/>
                <a:gd name="T71" fmla="*/ 130 h 828"/>
                <a:gd name="T72" fmla="*/ 111 w 510"/>
                <a:gd name="T73" fmla="*/ 134 h 828"/>
                <a:gd name="T74" fmla="*/ 120 w 510"/>
                <a:gd name="T75" fmla="*/ 138 h 828"/>
                <a:gd name="T76" fmla="*/ 116 w 510"/>
                <a:gd name="T77" fmla="*/ 147 h 828"/>
                <a:gd name="T78" fmla="*/ 111 w 510"/>
                <a:gd name="T79" fmla="*/ 157 h 828"/>
                <a:gd name="T80" fmla="*/ 110 w 510"/>
                <a:gd name="T81" fmla="*/ 160 h 828"/>
                <a:gd name="T82" fmla="*/ 94 w 510"/>
                <a:gd name="T83" fmla="*/ 171 h 828"/>
                <a:gd name="T84" fmla="*/ 87 w 510"/>
                <a:gd name="T85" fmla="*/ 177 h 828"/>
                <a:gd name="T86" fmla="*/ 76 w 510"/>
                <a:gd name="T87" fmla="*/ 186 h 828"/>
                <a:gd name="T88" fmla="*/ 68 w 510"/>
                <a:gd name="T89" fmla="*/ 198 h 828"/>
                <a:gd name="T90" fmla="*/ 62 w 510"/>
                <a:gd name="T91" fmla="*/ 183 h 828"/>
                <a:gd name="T92" fmla="*/ 66 w 510"/>
                <a:gd name="T93" fmla="*/ 167 h 828"/>
                <a:gd name="T94" fmla="*/ 68 w 510"/>
                <a:gd name="T95" fmla="*/ 153 h 828"/>
                <a:gd name="T96" fmla="*/ 59 w 510"/>
                <a:gd name="T97" fmla="*/ 142 h 828"/>
                <a:gd name="T98" fmla="*/ 56 w 510"/>
                <a:gd name="T99" fmla="*/ 134 h 828"/>
                <a:gd name="T100" fmla="*/ 55 w 510"/>
                <a:gd name="T101" fmla="*/ 128 h 828"/>
                <a:gd name="T102" fmla="*/ 59 w 510"/>
                <a:gd name="T103" fmla="*/ 117 h 828"/>
                <a:gd name="T104" fmla="*/ 55 w 510"/>
                <a:gd name="T105" fmla="*/ 111 h 828"/>
                <a:gd name="T106" fmla="*/ 45 w 510"/>
                <a:gd name="T107" fmla="*/ 104 h 828"/>
                <a:gd name="T108" fmla="*/ 30 w 510"/>
                <a:gd name="T109" fmla="*/ 95 h 828"/>
                <a:gd name="T110" fmla="*/ 22 w 510"/>
                <a:gd name="T111" fmla="*/ 85 h 828"/>
                <a:gd name="T112" fmla="*/ 11 w 510"/>
                <a:gd name="T113" fmla="*/ 75 h 828"/>
                <a:gd name="T114" fmla="*/ 10 w 510"/>
                <a:gd name="T115" fmla="*/ 77 h 828"/>
                <a:gd name="T116" fmla="*/ 2 w 510"/>
                <a:gd name="T117" fmla="*/ 54 h 828"/>
                <a:gd name="T118" fmla="*/ 30 w 510"/>
                <a:gd name="T119" fmla="*/ 8 h 828"/>
                <a:gd name="T120" fmla="*/ 46 w 510"/>
                <a:gd name="T121" fmla="*/ 0 h 82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10"/>
                <a:gd name="T184" fmla="*/ 0 h 828"/>
                <a:gd name="T185" fmla="*/ 510 w 510"/>
                <a:gd name="T186" fmla="*/ 828 h 82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10" h="828">
                  <a:moveTo>
                    <a:pt x="196" y="0"/>
                  </a:moveTo>
                  <a:lnTo>
                    <a:pt x="200" y="4"/>
                  </a:lnTo>
                  <a:lnTo>
                    <a:pt x="201" y="13"/>
                  </a:lnTo>
                  <a:lnTo>
                    <a:pt x="205" y="16"/>
                  </a:lnTo>
                  <a:lnTo>
                    <a:pt x="206" y="19"/>
                  </a:lnTo>
                  <a:lnTo>
                    <a:pt x="208" y="20"/>
                  </a:lnTo>
                  <a:lnTo>
                    <a:pt x="209" y="21"/>
                  </a:lnTo>
                  <a:lnTo>
                    <a:pt x="210" y="24"/>
                  </a:lnTo>
                  <a:lnTo>
                    <a:pt x="213" y="24"/>
                  </a:lnTo>
                  <a:lnTo>
                    <a:pt x="215" y="25"/>
                  </a:lnTo>
                  <a:lnTo>
                    <a:pt x="218" y="27"/>
                  </a:lnTo>
                  <a:lnTo>
                    <a:pt x="221" y="27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4" y="28"/>
                  </a:lnTo>
                  <a:lnTo>
                    <a:pt x="226" y="28"/>
                  </a:lnTo>
                  <a:lnTo>
                    <a:pt x="226" y="27"/>
                  </a:lnTo>
                  <a:lnTo>
                    <a:pt x="230" y="19"/>
                  </a:lnTo>
                  <a:lnTo>
                    <a:pt x="230" y="17"/>
                  </a:lnTo>
                  <a:lnTo>
                    <a:pt x="231" y="17"/>
                  </a:lnTo>
                  <a:lnTo>
                    <a:pt x="232" y="17"/>
                  </a:lnTo>
                  <a:lnTo>
                    <a:pt x="232" y="19"/>
                  </a:lnTo>
                  <a:lnTo>
                    <a:pt x="234" y="19"/>
                  </a:lnTo>
                  <a:lnTo>
                    <a:pt x="235" y="20"/>
                  </a:lnTo>
                  <a:lnTo>
                    <a:pt x="236" y="20"/>
                  </a:lnTo>
                  <a:lnTo>
                    <a:pt x="237" y="20"/>
                  </a:lnTo>
                  <a:lnTo>
                    <a:pt x="239" y="20"/>
                  </a:lnTo>
                  <a:lnTo>
                    <a:pt x="240" y="20"/>
                  </a:lnTo>
                  <a:lnTo>
                    <a:pt x="241" y="20"/>
                  </a:lnTo>
                  <a:lnTo>
                    <a:pt x="243" y="19"/>
                  </a:lnTo>
                  <a:lnTo>
                    <a:pt x="244" y="19"/>
                  </a:lnTo>
                  <a:lnTo>
                    <a:pt x="245" y="20"/>
                  </a:lnTo>
                  <a:lnTo>
                    <a:pt x="247" y="21"/>
                  </a:lnTo>
                  <a:lnTo>
                    <a:pt x="247" y="23"/>
                  </a:lnTo>
                  <a:lnTo>
                    <a:pt x="247" y="24"/>
                  </a:lnTo>
                  <a:lnTo>
                    <a:pt x="248" y="24"/>
                  </a:lnTo>
                  <a:lnTo>
                    <a:pt x="249" y="24"/>
                  </a:lnTo>
                  <a:lnTo>
                    <a:pt x="251" y="25"/>
                  </a:lnTo>
                  <a:lnTo>
                    <a:pt x="252" y="25"/>
                  </a:lnTo>
                  <a:lnTo>
                    <a:pt x="253" y="24"/>
                  </a:lnTo>
                  <a:lnTo>
                    <a:pt x="256" y="24"/>
                  </a:lnTo>
                  <a:lnTo>
                    <a:pt x="257" y="24"/>
                  </a:lnTo>
                  <a:lnTo>
                    <a:pt x="258" y="23"/>
                  </a:lnTo>
                  <a:lnTo>
                    <a:pt x="260" y="23"/>
                  </a:lnTo>
                  <a:lnTo>
                    <a:pt x="264" y="24"/>
                  </a:lnTo>
                  <a:lnTo>
                    <a:pt x="266" y="29"/>
                  </a:lnTo>
                  <a:lnTo>
                    <a:pt x="264" y="29"/>
                  </a:lnTo>
                  <a:lnTo>
                    <a:pt x="261" y="30"/>
                  </a:lnTo>
                  <a:lnTo>
                    <a:pt x="258" y="32"/>
                  </a:lnTo>
                  <a:lnTo>
                    <a:pt x="256" y="33"/>
                  </a:lnTo>
                  <a:lnTo>
                    <a:pt x="253" y="36"/>
                  </a:lnTo>
                  <a:lnTo>
                    <a:pt x="251" y="37"/>
                  </a:lnTo>
                  <a:lnTo>
                    <a:pt x="249" y="38"/>
                  </a:lnTo>
                  <a:lnTo>
                    <a:pt x="247" y="40"/>
                  </a:lnTo>
                  <a:lnTo>
                    <a:pt x="245" y="40"/>
                  </a:lnTo>
                  <a:lnTo>
                    <a:pt x="244" y="40"/>
                  </a:lnTo>
                  <a:lnTo>
                    <a:pt x="243" y="40"/>
                  </a:lnTo>
                  <a:lnTo>
                    <a:pt x="241" y="40"/>
                  </a:lnTo>
                  <a:lnTo>
                    <a:pt x="240" y="40"/>
                  </a:lnTo>
                  <a:lnTo>
                    <a:pt x="239" y="40"/>
                  </a:lnTo>
                  <a:lnTo>
                    <a:pt x="237" y="40"/>
                  </a:lnTo>
                  <a:lnTo>
                    <a:pt x="235" y="41"/>
                  </a:lnTo>
                  <a:lnTo>
                    <a:pt x="234" y="42"/>
                  </a:lnTo>
                  <a:lnTo>
                    <a:pt x="231" y="45"/>
                  </a:lnTo>
                  <a:lnTo>
                    <a:pt x="228" y="46"/>
                  </a:lnTo>
                  <a:lnTo>
                    <a:pt x="224" y="47"/>
                  </a:lnTo>
                  <a:lnTo>
                    <a:pt x="222" y="47"/>
                  </a:lnTo>
                  <a:lnTo>
                    <a:pt x="218" y="49"/>
                  </a:lnTo>
                  <a:lnTo>
                    <a:pt x="215" y="49"/>
                  </a:lnTo>
                  <a:lnTo>
                    <a:pt x="211" y="47"/>
                  </a:lnTo>
                  <a:lnTo>
                    <a:pt x="204" y="53"/>
                  </a:lnTo>
                  <a:lnTo>
                    <a:pt x="213" y="64"/>
                  </a:lnTo>
                  <a:lnTo>
                    <a:pt x="210" y="66"/>
                  </a:lnTo>
                  <a:lnTo>
                    <a:pt x="209" y="68"/>
                  </a:lnTo>
                  <a:lnTo>
                    <a:pt x="206" y="70"/>
                  </a:lnTo>
                  <a:lnTo>
                    <a:pt x="204" y="70"/>
                  </a:lnTo>
                  <a:lnTo>
                    <a:pt x="201" y="71"/>
                  </a:lnTo>
                  <a:lnTo>
                    <a:pt x="198" y="71"/>
                  </a:lnTo>
                  <a:lnTo>
                    <a:pt x="196" y="71"/>
                  </a:lnTo>
                  <a:lnTo>
                    <a:pt x="193" y="71"/>
                  </a:lnTo>
                  <a:lnTo>
                    <a:pt x="192" y="71"/>
                  </a:lnTo>
                  <a:lnTo>
                    <a:pt x="191" y="71"/>
                  </a:lnTo>
                  <a:lnTo>
                    <a:pt x="189" y="72"/>
                  </a:lnTo>
                  <a:lnTo>
                    <a:pt x="189" y="73"/>
                  </a:lnTo>
                  <a:lnTo>
                    <a:pt x="188" y="75"/>
                  </a:lnTo>
                  <a:lnTo>
                    <a:pt x="188" y="76"/>
                  </a:lnTo>
                  <a:lnTo>
                    <a:pt x="188" y="77"/>
                  </a:lnTo>
                  <a:lnTo>
                    <a:pt x="188" y="79"/>
                  </a:lnTo>
                  <a:lnTo>
                    <a:pt x="188" y="80"/>
                  </a:lnTo>
                  <a:lnTo>
                    <a:pt x="187" y="81"/>
                  </a:lnTo>
                  <a:lnTo>
                    <a:pt x="187" y="83"/>
                  </a:lnTo>
                  <a:lnTo>
                    <a:pt x="187" y="84"/>
                  </a:lnTo>
                  <a:lnTo>
                    <a:pt x="187" y="85"/>
                  </a:lnTo>
                  <a:lnTo>
                    <a:pt x="185" y="85"/>
                  </a:lnTo>
                  <a:lnTo>
                    <a:pt x="184" y="85"/>
                  </a:lnTo>
                  <a:lnTo>
                    <a:pt x="184" y="86"/>
                  </a:lnTo>
                  <a:lnTo>
                    <a:pt x="183" y="86"/>
                  </a:lnTo>
                  <a:lnTo>
                    <a:pt x="183" y="88"/>
                  </a:lnTo>
                  <a:lnTo>
                    <a:pt x="183" y="89"/>
                  </a:lnTo>
                  <a:lnTo>
                    <a:pt x="184" y="89"/>
                  </a:lnTo>
                  <a:lnTo>
                    <a:pt x="184" y="90"/>
                  </a:lnTo>
                  <a:lnTo>
                    <a:pt x="185" y="92"/>
                  </a:lnTo>
                  <a:lnTo>
                    <a:pt x="179" y="106"/>
                  </a:lnTo>
                  <a:lnTo>
                    <a:pt x="185" y="118"/>
                  </a:lnTo>
                  <a:lnTo>
                    <a:pt x="185" y="128"/>
                  </a:lnTo>
                  <a:lnTo>
                    <a:pt x="187" y="128"/>
                  </a:lnTo>
                  <a:lnTo>
                    <a:pt x="188" y="129"/>
                  </a:lnTo>
                  <a:lnTo>
                    <a:pt x="189" y="129"/>
                  </a:lnTo>
                  <a:lnTo>
                    <a:pt x="191" y="129"/>
                  </a:lnTo>
                  <a:lnTo>
                    <a:pt x="192" y="129"/>
                  </a:lnTo>
                  <a:lnTo>
                    <a:pt x="193" y="129"/>
                  </a:lnTo>
                  <a:lnTo>
                    <a:pt x="195" y="129"/>
                  </a:lnTo>
                  <a:lnTo>
                    <a:pt x="197" y="129"/>
                  </a:lnTo>
                  <a:lnTo>
                    <a:pt x="200" y="131"/>
                  </a:lnTo>
                  <a:lnTo>
                    <a:pt x="201" y="131"/>
                  </a:lnTo>
                  <a:lnTo>
                    <a:pt x="204" y="131"/>
                  </a:lnTo>
                  <a:lnTo>
                    <a:pt x="206" y="132"/>
                  </a:lnTo>
                  <a:lnTo>
                    <a:pt x="208" y="133"/>
                  </a:lnTo>
                  <a:lnTo>
                    <a:pt x="209" y="135"/>
                  </a:lnTo>
                  <a:lnTo>
                    <a:pt x="209" y="136"/>
                  </a:lnTo>
                  <a:lnTo>
                    <a:pt x="210" y="137"/>
                  </a:lnTo>
                  <a:lnTo>
                    <a:pt x="210" y="139"/>
                  </a:lnTo>
                  <a:lnTo>
                    <a:pt x="211" y="140"/>
                  </a:lnTo>
                  <a:lnTo>
                    <a:pt x="211" y="141"/>
                  </a:lnTo>
                  <a:lnTo>
                    <a:pt x="213" y="141"/>
                  </a:lnTo>
                  <a:lnTo>
                    <a:pt x="214" y="142"/>
                  </a:lnTo>
                  <a:lnTo>
                    <a:pt x="214" y="144"/>
                  </a:lnTo>
                  <a:lnTo>
                    <a:pt x="214" y="145"/>
                  </a:lnTo>
                  <a:lnTo>
                    <a:pt x="214" y="146"/>
                  </a:lnTo>
                  <a:lnTo>
                    <a:pt x="215" y="148"/>
                  </a:lnTo>
                  <a:lnTo>
                    <a:pt x="217" y="148"/>
                  </a:lnTo>
                  <a:lnTo>
                    <a:pt x="217" y="149"/>
                  </a:lnTo>
                  <a:lnTo>
                    <a:pt x="218" y="149"/>
                  </a:lnTo>
                  <a:lnTo>
                    <a:pt x="219" y="149"/>
                  </a:lnTo>
                  <a:lnTo>
                    <a:pt x="221" y="149"/>
                  </a:lnTo>
                  <a:lnTo>
                    <a:pt x="222" y="148"/>
                  </a:lnTo>
                  <a:lnTo>
                    <a:pt x="223" y="146"/>
                  </a:lnTo>
                  <a:lnTo>
                    <a:pt x="224" y="146"/>
                  </a:lnTo>
                  <a:lnTo>
                    <a:pt x="226" y="145"/>
                  </a:lnTo>
                  <a:lnTo>
                    <a:pt x="227" y="144"/>
                  </a:lnTo>
                  <a:lnTo>
                    <a:pt x="228" y="144"/>
                  </a:lnTo>
                  <a:lnTo>
                    <a:pt x="236" y="148"/>
                  </a:lnTo>
                  <a:lnTo>
                    <a:pt x="240" y="154"/>
                  </a:lnTo>
                  <a:lnTo>
                    <a:pt x="247" y="158"/>
                  </a:lnTo>
                  <a:lnTo>
                    <a:pt x="251" y="175"/>
                  </a:lnTo>
                  <a:lnTo>
                    <a:pt x="252" y="175"/>
                  </a:lnTo>
                  <a:lnTo>
                    <a:pt x="254" y="175"/>
                  </a:lnTo>
                  <a:lnTo>
                    <a:pt x="256" y="176"/>
                  </a:lnTo>
                  <a:lnTo>
                    <a:pt x="258" y="176"/>
                  </a:lnTo>
                  <a:lnTo>
                    <a:pt x="260" y="175"/>
                  </a:lnTo>
                  <a:lnTo>
                    <a:pt x="261" y="175"/>
                  </a:lnTo>
                  <a:lnTo>
                    <a:pt x="264" y="175"/>
                  </a:lnTo>
                  <a:lnTo>
                    <a:pt x="265" y="175"/>
                  </a:lnTo>
                  <a:lnTo>
                    <a:pt x="266" y="172"/>
                  </a:lnTo>
                  <a:lnTo>
                    <a:pt x="267" y="171"/>
                  </a:lnTo>
                  <a:lnTo>
                    <a:pt x="269" y="169"/>
                  </a:lnTo>
                  <a:lnTo>
                    <a:pt x="271" y="167"/>
                  </a:lnTo>
                  <a:lnTo>
                    <a:pt x="273" y="166"/>
                  </a:lnTo>
                  <a:lnTo>
                    <a:pt x="274" y="165"/>
                  </a:lnTo>
                  <a:lnTo>
                    <a:pt x="275" y="163"/>
                  </a:lnTo>
                  <a:lnTo>
                    <a:pt x="275" y="162"/>
                  </a:lnTo>
                  <a:lnTo>
                    <a:pt x="275" y="161"/>
                  </a:lnTo>
                  <a:lnTo>
                    <a:pt x="275" y="159"/>
                  </a:lnTo>
                  <a:lnTo>
                    <a:pt x="275" y="158"/>
                  </a:lnTo>
                  <a:lnTo>
                    <a:pt x="274" y="157"/>
                  </a:lnTo>
                  <a:lnTo>
                    <a:pt x="274" y="156"/>
                  </a:lnTo>
                  <a:lnTo>
                    <a:pt x="273" y="154"/>
                  </a:lnTo>
                  <a:lnTo>
                    <a:pt x="273" y="153"/>
                  </a:lnTo>
                  <a:lnTo>
                    <a:pt x="273" y="152"/>
                  </a:lnTo>
                  <a:lnTo>
                    <a:pt x="273" y="150"/>
                  </a:lnTo>
                  <a:lnTo>
                    <a:pt x="274" y="150"/>
                  </a:lnTo>
                  <a:lnTo>
                    <a:pt x="275" y="150"/>
                  </a:lnTo>
                  <a:lnTo>
                    <a:pt x="277" y="149"/>
                  </a:lnTo>
                  <a:lnTo>
                    <a:pt x="278" y="149"/>
                  </a:lnTo>
                  <a:lnTo>
                    <a:pt x="279" y="150"/>
                  </a:lnTo>
                  <a:lnTo>
                    <a:pt x="280" y="150"/>
                  </a:lnTo>
                  <a:lnTo>
                    <a:pt x="282" y="150"/>
                  </a:lnTo>
                  <a:lnTo>
                    <a:pt x="282" y="152"/>
                  </a:lnTo>
                  <a:lnTo>
                    <a:pt x="283" y="152"/>
                  </a:lnTo>
                  <a:lnTo>
                    <a:pt x="284" y="152"/>
                  </a:lnTo>
                  <a:lnTo>
                    <a:pt x="286" y="152"/>
                  </a:lnTo>
                  <a:lnTo>
                    <a:pt x="287" y="152"/>
                  </a:lnTo>
                  <a:lnTo>
                    <a:pt x="287" y="150"/>
                  </a:lnTo>
                  <a:lnTo>
                    <a:pt x="288" y="150"/>
                  </a:lnTo>
                  <a:lnTo>
                    <a:pt x="288" y="149"/>
                  </a:lnTo>
                  <a:lnTo>
                    <a:pt x="290" y="149"/>
                  </a:lnTo>
                  <a:lnTo>
                    <a:pt x="290" y="148"/>
                  </a:lnTo>
                  <a:lnTo>
                    <a:pt x="290" y="146"/>
                  </a:lnTo>
                  <a:lnTo>
                    <a:pt x="279" y="115"/>
                  </a:lnTo>
                  <a:lnTo>
                    <a:pt x="286" y="106"/>
                  </a:lnTo>
                  <a:lnTo>
                    <a:pt x="284" y="102"/>
                  </a:lnTo>
                  <a:lnTo>
                    <a:pt x="279" y="98"/>
                  </a:lnTo>
                  <a:lnTo>
                    <a:pt x="280" y="98"/>
                  </a:lnTo>
                  <a:lnTo>
                    <a:pt x="282" y="97"/>
                  </a:lnTo>
                  <a:lnTo>
                    <a:pt x="283" y="97"/>
                  </a:lnTo>
                  <a:lnTo>
                    <a:pt x="284" y="97"/>
                  </a:lnTo>
                  <a:lnTo>
                    <a:pt x="286" y="97"/>
                  </a:lnTo>
                  <a:lnTo>
                    <a:pt x="287" y="97"/>
                  </a:lnTo>
                  <a:lnTo>
                    <a:pt x="288" y="97"/>
                  </a:lnTo>
                  <a:lnTo>
                    <a:pt x="290" y="97"/>
                  </a:lnTo>
                  <a:lnTo>
                    <a:pt x="291" y="96"/>
                  </a:lnTo>
                  <a:lnTo>
                    <a:pt x="292" y="96"/>
                  </a:lnTo>
                  <a:lnTo>
                    <a:pt x="293" y="96"/>
                  </a:lnTo>
                  <a:lnTo>
                    <a:pt x="293" y="94"/>
                  </a:lnTo>
                  <a:lnTo>
                    <a:pt x="300" y="98"/>
                  </a:lnTo>
                  <a:lnTo>
                    <a:pt x="304" y="98"/>
                  </a:lnTo>
                  <a:lnTo>
                    <a:pt x="308" y="99"/>
                  </a:lnTo>
                  <a:lnTo>
                    <a:pt x="312" y="101"/>
                  </a:lnTo>
                  <a:lnTo>
                    <a:pt x="316" y="103"/>
                  </a:lnTo>
                  <a:lnTo>
                    <a:pt x="318" y="106"/>
                  </a:lnTo>
                  <a:lnTo>
                    <a:pt x="322" y="109"/>
                  </a:lnTo>
                  <a:lnTo>
                    <a:pt x="325" y="110"/>
                  </a:lnTo>
                  <a:lnTo>
                    <a:pt x="329" y="113"/>
                  </a:lnTo>
                  <a:lnTo>
                    <a:pt x="333" y="123"/>
                  </a:lnTo>
                  <a:lnTo>
                    <a:pt x="334" y="126"/>
                  </a:lnTo>
                  <a:lnTo>
                    <a:pt x="335" y="127"/>
                  </a:lnTo>
                  <a:lnTo>
                    <a:pt x="336" y="128"/>
                  </a:lnTo>
                  <a:lnTo>
                    <a:pt x="339" y="128"/>
                  </a:lnTo>
                  <a:lnTo>
                    <a:pt x="342" y="129"/>
                  </a:lnTo>
                  <a:lnTo>
                    <a:pt x="343" y="131"/>
                  </a:lnTo>
                  <a:lnTo>
                    <a:pt x="346" y="131"/>
                  </a:lnTo>
                  <a:lnTo>
                    <a:pt x="347" y="132"/>
                  </a:lnTo>
                  <a:lnTo>
                    <a:pt x="349" y="132"/>
                  </a:lnTo>
                  <a:lnTo>
                    <a:pt x="352" y="131"/>
                  </a:lnTo>
                  <a:lnTo>
                    <a:pt x="355" y="129"/>
                  </a:lnTo>
                  <a:lnTo>
                    <a:pt x="356" y="128"/>
                  </a:lnTo>
                  <a:lnTo>
                    <a:pt x="359" y="127"/>
                  </a:lnTo>
                  <a:lnTo>
                    <a:pt x="361" y="126"/>
                  </a:lnTo>
                  <a:lnTo>
                    <a:pt x="363" y="124"/>
                  </a:lnTo>
                  <a:lnTo>
                    <a:pt x="365" y="123"/>
                  </a:lnTo>
                  <a:lnTo>
                    <a:pt x="366" y="124"/>
                  </a:lnTo>
                  <a:lnTo>
                    <a:pt x="368" y="124"/>
                  </a:lnTo>
                  <a:lnTo>
                    <a:pt x="373" y="146"/>
                  </a:lnTo>
                  <a:lnTo>
                    <a:pt x="379" y="153"/>
                  </a:lnTo>
                  <a:lnTo>
                    <a:pt x="379" y="154"/>
                  </a:lnTo>
                  <a:lnTo>
                    <a:pt x="378" y="154"/>
                  </a:lnTo>
                  <a:lnTo>
                    <a:pt x="378" y="156"/>
                  </a:lnTo>
                  <a:lnTo>
                    <a:pt x="378" y="157"/>
                  </a:lnTo>
                  <a:lnTo>
                    <a:pt x="395" y="162"/>
                  </a:lnTo>
                  <a:lnTo>
                    <a:pt x="394" y="163"/>
                  </a:lnTo>
                  <a:lnTo>
                    <a:pt x="394" y="165"/>
                  </a:lnTo>
                  <a:lnTo>
                    <a:pt x="394" y="166"/>
                  </a:lnTo>
                  <a:lnTo>
                    <a:pt x="392" y="166"/>
                  </a:lnTo>
                  <a:lnTo>
                    <a:pt x="392" y="167"/>
                  </a:lnTo>
                  <a:lnTo>
                    <a:pt x="392" y="169"/>
                  </a:lnTo>
                  <a:lnTo>
                    <a:pt x="392" y="170"/>
                  </a:lnTo>
                  <a:lnTo>
                    <a:pt x="396" y="175"/>
                  </a:lnTo>
                  <a:lnTo>
                    <a:pt x="396" y="176"/>
                  </a:lnTo>
                  <a:lnTo>
                    <a:pt x="396" y="178"/>
                  </a:lnTo>
                  <a:lnTo>
                    <a:pt x="398" y="178"/>
                  </a:lnTo>
                  <a:lnTo>
                    <a:pt x="398" y="179"/>
                  </a:lnTo>
                  <a:lnTo>
                    <a:pt x="399" y="179"/>
                  </a:lnTo>
                  <a:lnTo>
                    <a:pt x="399" y="180"/>
                  </a:lnTo>
                  <a:lnTo>
                    <a:pt x="400" y="182"/>
                  </a:lnTo>
                  <a:lnTo>
                    <a:pt x="402" y="182"/>
                  </a:lnTo>
                  <a:lnTo>
                    <a:pt x="402" y="180"/>
                  </a:lnTo>
                  <a:lnTo>
                    <a:pt x="403" y="180"/>
                  </a:lnTo>
                  <a:lnTo>
                    <a:pt x="404" y="180"/>
                  </a:lnTo>
                  <a:lnTo>
                    <a:pt x="404" y="179"/>
                  </a:lnTo>
                  <a:lnTo>
                    <a:pt x="405" y="179"/>
                  </a:lnTo>
                  <a:lnTo>
                    <a:pt x="407" y="179"/>
                  </a:lnTo>
                  <a:lnTo>
                    <a:pt x="408" y="178"/>
                  </a:lnTo>
                  <a:lnTo>
                    <a:pt x="409" y="178"/>
                  </a:lnTo>
                  <a:lnTo>
                    <a:pt x="411" y="178"/>
                  </a:lnTo>
                  <a:lnTo>
                    <a:pt x="412" y="178"/>
                  </a:lnTo>
                  <a:lnTo>
                    <a:pt x="411" y="182"/>
                  </a:lnTo>
                  <a:lnTo>
                    <a:pt x="411" y="184"/>
                  </a:lnTo>
                  <a:lnTo>
                    <a:pt x="409" y="188"/>
                  </a:lnTo>
                  <a:lnTo>
                    <a:pt x="408" y="191"/>
                  </a:lnTo>
                  <a:lnTo>
                    <a:pt x="407" y="195"/>
                  </a:lnTo>
                  <a:lnTo>
                    <a:pt x="407" y="197"/>
                  </a:lnTo>
                  <a:lnTo>
                    <a:pt x="408" y="201"/>
                  </a:lnTo>
                  <a:lnTo>
                    <a:pt x="409" y="204"/>
                  </a:lnTo>
                  <a:lnTo>
                    <a:pt x="415" y="206"/>
                  </a:lnTo>
                  <a:lnTo>
                    <a:pt x="415" y="208"/>
                  </a:lnTo>
                  <a:lnTo>
                    <a:pt x="416" y="208"/>
                  </a:lnTo>
                  <a:lnTo>
                    <a:pt x="416" y="209"/>
                  </a:lnTo>
                  <a:lnTo>
                    <a:pt x="415" y="209"/>
                  </a:lnTo>
                  <a:lnTo>
                    <a:pt x="389" y="212"/>
                  </a:lnTo>
                  <a:lnTo>
                    <a:pt x="389" y="210"/>
                  </a:lnTo>
                  <a:lnTo>
                    <a:pt x="386" y="209"/>
                  </a:lnTo>
                  <a:lnTo>
                    <a:pt x="385" y="209"/>
                  </a:lnTo>
                  <a:lnTo>
                    <a:pt x="383" y="209"/>
                  </a:lnTo>
                  <a:lnTo>
                    <a:pt x="381" y="209"/>
                  </a:lnTo>
                  <a:lnTo>
                    <a:pt x="379" y="209"/>
                  </a:lnTo>
                  <a:lnTo>
                    <a:pt x="377" y="209"/>
                  </a:lnTo>
                  <a:lnTo>
                    <a:pt x="376" y="210"/>
                  </a:lnTo>
                  <a:lnTo>
                    <a:pt x="374" y="210"/>
                  </a:lnTo>
                  <a:lnTo>
                    <a:pt x="374" y="212"/>
                  </a:lnTo>
                  <a:lnTo>
                    <a:pt x="373" y="212"/>
                  </a:lnTo>
                  <a:lnTo>
                    <a:pt x="369" y="209"/>
                  </a:lnTo>
                  <a:lnTo>
                    <a:pt x="379" y="193"/>
                  </a:lnTo>
                  <a:lnTo>
                    <a:pt x="378" y="192"/>
                  </a:lnTo>
                  <a:lnTo>
                    <a:pt x="378" y="191"/>
                  </a:lnTo>
                  <a:lnTo>
                    <a:pt x="377" y="191"/>
                  </a:lnTo>
                  <a:lnTo>
                    <a:pt x="377" y="189"/>
                  </a:lnTo>
                  <a:lnTo>
                    <a:pt x="376" y="189"/>
                  </a:lnTo>
                  <a:lnTo>
                    <a:pt x="374" y="189"/>
                  </a:lnTo>
                  <a:lnTo>
                    <a:pt x="359" y="197"/>
                  </a:lnTo>
                  <a:lnTo>
                    <a:pt x="356" y="197"/>
                  </a:lnTo>
                  <a:lnTo>
                    <a:pt x="353" y="197"/>
                  </a:lnTo>
                  <a:lnTo>
                    <a:pt x="349" y="197"/>
                  </a:lnTo>
                  <a:lnTo>
                    <a:pt x="347" y="197"/>
                  </a:lnTo>
                  <a:lnTo>
                    <a:pt x="344" y="199"/>
                  </a:lnTo>
                  <a:lnTo>
                    <a:pt x="342" y="200"/>
                  </a:lnTo>
                  <a:lnTo>
                    <a:pt x="338" y="201"/>
                  </a:lnTo>
                  <a:lnTo>
                    <a:pt x="335" y="201"/>
                  </a:lnTo>
                  <a:lnTo>
                    <a:pt x="334" y="202"/>
                  </a:lnTo>
                  <a:lnTo>
                    <a:pt x="334" y="204"/>
                  </a:lnTo>
                  <a:lnTo>
                    <a:pt x="334" y="205"/>
                  </a:lnTo>
                  <a:lnTo>
                    <a:pt x="334" y="206"/>
                  </a:lnTo>
                  <a:lnTo>
                    <a:pt x="335" y="208"/>
                  </a:lnTo>
                  <a:lnTo>
                    <a:pt x="335" y="209"/>
                  </a:lnTo>
                  <a:lnTo>
                    <a:pt x="336" y="210"/>
                  </a:lnTo>
                  <a:lnTo>
                    <a:pt x="338" y="212"/>
                  </a:lnTo>
                  <a:lnTo>
                    <a:pt x="340" y="213"/>
                  </a:lnTo>
                  <a:lnTo>
                    <a:pt x="342" y="215"/>
                  </a:lnTo>
                  <a:lnTo>
                    <a:pt x="344" y="215"/>
                  </a:lnTo>
                  <a:lnTo>
                    <a:pt x="347" y="217"/>
                  </a:lnTo>
                  <a:lnTo>
                    <a:pt x="349" y="218"/>
                  </a:lnTo>
                  <a:lnTo>
                    <a:pt x="352" y="218"/>
                  </a:lnTo>
                  <a:lnTo>
                    <a:pt x="355" y="218"/>
                  </a:lnTo>
                  <a:lnTo>
                    <a:pt x="356" y="219"/>
                  </a:lnTo>
                  <a:lnTo>
                    <a:pt x="357" y="221"/>
                  </a:lnTo>
                  <a:lnTo>
                    <a:pt x="359" y="223"/>
                  </a:lnTo>
                  <a:lnTo>
                    <a:pt x="359" y="225"/>
                  </a:lnTo>
                  <a:lnTo>
                    <a:pt x="360" y="227"/>
                  </a:lnTo>
                  <a:lnTo>
                    <a:pt x="361" y="228"/>
                  </a:lnTo>
                  <a:lnTo>
                    <a:pt x="364" y="230"/>
                  </a:lnTo>
                  <a:lnTo>
                    <a:pt x="365" y="230"/>
                  </a:lnTo>
                  <a:lnTo>
                    <a:pt x="366" y="230"/>
                  </a:lnTo>
                  <a:lnTo>
                    <a:pt x="368" y="230"/>
                  </a:lnTo>
                  <a:lnTo>
                    <a:pt x="369" y="230"/>
                  </a:lnTo>
                  <a:lnTo>
                    <a:pt x="369" y="228"/>
                  </a:lnTo>
                  <a:lnTo>
                    <a:pt x="379" y="230"/>
                  </a:lnTo>
                  <a:lnTo>
                    <a:pt x="378" y="230"/>
                  </a:lnTo>
                  <a:lnTo>
                    <a:pt x="378" y="231"/>
                  </a:lnTo>
                  <a:lnTo>
                    <a:pt x="377" y="231"/>
                  </a:lnTo>
                  <a:lnTo>
                    <a:pt x="376" y="231"/>
                  </a:lnTo>
                  <a:lnTo>
                    <a:pt x="374" y="230"/>
                  </a:lnTo>
                  <a:lnTo>
                    <a:pt x="373" y="231"/>
                  </a:lnTo>
                  <a:lnTo>
                    <a:pt x="370" y="232"/>
                  </a:lnTo>
                  <a:lnTo>
                    <a:pt x="368" y="232"/>
                  </a:lnTo>
                  <a:lnTo>
                    <a:pt x="366" y="234"/>
                  </a:lnTo>
                  <a:lnTo>
                    <a:pt x="364" y="235"/>
                  </a:lnTo>
                  <a:lnTo>
                    <a:pt x="361" y="236"/>
                  </a:lnTo>
                  <a:lnTo>
                    <a:pt x="360" y="238"/>
                  </a:lnTo>
                  <a:lnTo>
                    <a:pt x="357" y="240"/>
                  </a:lnTo>
                  <a:lnTo>
                    <a:pt x="356" y="240"/>
                  </a:lnTo>
                  <a:lnTo>
                    <a:pt x="356" y="242"/>
                  </a:lnTo>
                  <a:lnTo>
                    <a:pt x="356" y="239"/>
                  </a:lnTo>
                  <a:lnTo>
                    <a:pt x="355" y="238"/>
                  </a:lnTo>
                  <a:lnTo>
                    <a:pt x="355" y="235"/>
                  </a:lnTo>
                  <a:lnTo>
                    <a:pt x="355" y="234"/>
                  </a:lnTo>
                  <a:lnTo>
                    <a:pt x="353" y="232"/>
                  </a:lnTo>
                  <a:lnTo>
                    <a:pt x="352" y="231"/>
                  </a:lnTo>
                  <a:lnTo>
                    <a:pt x="351" y="230"/>
                  </a:lnTo>
                  <a:lnTo>
                    <a:pt x="349" y="228"/>
                  </a:lnTo>
                  <a:lnTo>
                    <a:pt x="321" y="244"/>
                  </a:lnTo>
                  <a:lnTo>
                    <a:pt x="320" y="245"/>
                  </a:lnTo>
                  <a:lnTo>
                    <a:pt x="320" y="247"/>
                  </a:lnTo>
                  <a:lnTo>
                    <a:pt x="320" y="249"/>
                  </a:lnTo>
                  <a:lnTo>
                    <a:pt x="318" y="251"/>
                  </a:lnTo>
                  <a:lnTo>
                    <a:pt x="318" y="252"/>
                  </a:lnTo>
                  <a:lnTo>
                    <a:pt x="320" y="255"/>
                  </a:lnTo>
                  <a:lnTo>
                    <a:pt x="320" y="256"/>
                  </a:lnTo>
                  <a:lnTo>
                    <a:pt x="320" y="257"/>
                  </a:lnTo>
                  <a:lnTo>
                    <a:pt x="320" y="258"/>
                  </a:lnTo>
                  <a:lnTo>
                    <a:pt x="318" y="260"/>
                  </a:lnTo>
                  <a:lnTo>
                    <a:pt x="317" y="260"/>
                  </a:lnTo>
                  <a:lnTo>
                    <a:pt x="316" y="261"/>
                  </a:lnTo>
                  <a:lnTo>
                    <a:pt x="314" y="261"/>
                  </a:lnTo>
                  <a:lnTo>
                    <a:pt x="313" y="260"/>
                  </a:lnTo>
                  <a:lnTo>
                    <a:pt x="295" y="264"/>
                  </a:lnTo>
                  <a:lnTo>
                    <a:pt x="282" y="275"/>
                  </a:lnTo>
                  <a:lnTo>
                    <a:pt x="277" y="275"/>
                  </a:lnTo>
                  <a:lnTo>
                    <a:pt x="275" y="277"/>
                  </a:lnTo>
                  <a:lnTo>
                    <a:pt x="274" y="278"/>
                  </a:lnTo>
                  <a:lnTo>
                    <a:pt x="273" y="281"/>
                  </a:lnTo>
                  <a:lnTo>
                    <a:pt x="273" y="282"/>
                  </a:lnTo>
                  <a:lnTo>
                    <a:pt x="271" y="284"/>
                  </a:lnTo>
                  <a:lnTo>
                    <a:pt x="270" y="287"/>
                  </a:lnTo>
                  <a:lnTo>
                    <a:pt x="269" y="288"/>
                  </a:lnTo>
                  <a:lnTo>
                    <a:pt x="267" y="290"/>
                  </a:lnTo>
                  <a:lnTo>
                    <a:pt x="267" y="294"/>
                  </a:lnTo>
                  <a:lnTo>
                    <a:pt x="267" y="296"/>
                  </a:lnTo>
                  <a:lnTo>
                    <a:pt x="266" y="299"/>
                  </a:lnTo>
                  <a:lnTo>
                    <a:pt x="266" y="301"/>
                  </a:lnTo>
                  <a:lnTo>
                    <a:pt x="265" y="304"/>
                  </a:lnTo>
                  <a:lnTo>
                    <a:pt x="264" y="307"/>
                  </a:lnTo>
                  <a:lnTo>
                    <a:pt x="261" y="308"/>
                  </a:lnTo>
                  <a:lnTo>
                    <a:pt x="258" y="309"/>
                  </a:lnTo>
                  <a:lnTo>
                    <a:pt x="257" y="311"/>
                  </a:lnTo>
                  <a:lnTo>
                    <a:pt x="256" y="311"/>
                  </a:lnTo>
                  <a:lnTo>
                    <a:pt x="253" y="311"/>
                  </a:lnTo>
                  <a:lnTo>
                    <a:pt x="252" y="312"/>
                  </a:lnTo>
                  <a:lnTo>
                    <a:pt x="251" y="312"/>
                  </a:lnTo>
                  <a:lnTo>
                    <a:pt x="249" y="313"/>
                  </a:lnTo>
                  <a:lnTo>
                    <a:pt x="248" y="314"/>
                  </a:lnTo>
                  <a:lnTo>
                    <a:pt x="248" y="316"/>
                  </a:lnTo>
                  <a:lnTo>
                    <a:pt x="247" y="321"/>
                  </a:lnTo>
                  <a:lnTo>
                    <a:pt x="244" y="327"/>
                  </a:lnTo>
                  <a:lnTo>
                    <a:pt x="244" y="330"/>
                  </a:lnTo>
                  <a:lnTo>
                    <a:pt x="244" y="333"/>
                  </a:lnTo>
                  <a:lnTo>
                    <a:pt x="245" y="337"/>
                  </a:lnTo>
                  <a:lnTo>
                    <a:pt x="247" y="339"/>
                  </a:lnTo>
                  <a:lnTo>
                    <a:pt x="247" y="343"/>
                  </a:lnTo>
                  <a:lnTo>
                    <a:pt x="248" y="346"/>
                  </a:lnTo>
                  <a:lnTo>
                    <a:pt x="248" y="350"/>
                  </a:lnTo>
                  <a:lnTo>
                    <a:pt x="247" y="354"/>
                  </a:lnTo>
                  <a:lnTo>
                    <a:pt x="240" y="331"/>
                  </a:lnTo>
                  <a:lnTo>
                    <a:pt x="239" y="329"/>
                  </a:lnTo>
                  <a:lnTo>
                    <a:pt x="236" y="327"/>
                  </a:lnTo>
                  <a:lnTo>
                    <a:pt x="234" y="326"/>
                  </a:lnTo>
                  <a:lnTo>
                    <a:pt x="230" y="325"/>
                  </a:lnTo>
                  <a:lnTo>
                    <a:pt x="227" y="325"/>
                  </a:lnTo>
                  <a:lnTo>
                    <a:pt x="223" y="324"/>
                  </a:lnTo>
                  <a:lnTo>
                    <a:pt x="221" y="322"/>
                  </a:lnTo>
                  <a:lnTo>
                    <a:pt x="218" y="321"/>
                  </a:lnTo>
                  <a:lnTo>
                    <a:pt x="209" y="322"/>
                  </a:lnTo>
                  <a:lnTo>
                    <a:pt x="208" y="322"/>
                  </a:lnTo>
                  <a:lnTo>
                    <a:pt x="206" y="322"/>
                  </a:lnTo>
                  <a:lnTo>
                    <a:pt x="205" y="321"/>
                  </a:lnTo>
                  <a:lnTo>
                    <a:pt x="204" y="321"/>
                  </a:lnTo>
                  <a:lnTo>
                    <a:pt x="202" y="321"/>
                  </a:lnTo>
                  <a:lnTo>
                    <a:pt x="201" y="321"/>
                  </a:lnTo>
                  <a:lnTo>
                    <a:pt x="200" y="321"/>
                  </a:lnTo>
                  <a:lnTo>
                    <a:pt x="197" y="324"/>
                  </a:lnTo>
                  <a:lnTo>
                    <a:pt x="195" y="325"/>
                  </a:lnTo>
                  <a:lnTo>
                    <a:pt x="192" y="326"/>
                  </a:lnTo>
                  <a:lnTo>
                    <a:pt x="189" y="326"/>
                  </a:lnTo>
                  <a:lnTo>
                    <a:pt x="187" y="327"/>
                  </a:lnTo>
                  <a:lnTo>
                    <a:pt x="183" y="326"/>
                  </a:lnTo>
                  <a:lnTo>
                    <a:pt x="180" y="326"/>
                  </a:lnTo>
                  <a:lnTo>
                    <a:pt x="178" y="325"/>
                  </a:lnTo>
                  <a:lnTo>
                    <a:pt x="172" y="326"/>
                  </a:lnTo>
                  <a:lnTo>
                    <a:pt x="167" y="327"/>
                  </a:lnTo>
                  <a:lnTo>
                    <a:pt x="163" y="329"/>
                  </a:lnTo>
                  <a:lnTo>
                    <a:pt x="159" y="330"/>
                  </a:lnTo>
                  <a:lnTo>
                    <a:pt x="155" y="333"/>
                  </a:lnTo>
                  <a:lnTo>
                    <a:pt x="152" y="335"/>
                  </a:lnTo>
                  <a:lnTo>
                    <a:pt x="148" y="338"/>
                  </a:lnTo>
                  <a:lnTo>
                    <a:pt x="144" y="341"/>
                  </a:lnTo>
                  <a:lnTo>
                    <a:pt x="142" y="346"/>
                  </a:lnTo>
                  <a:lnTo>
                    <a:pt x="141" y="351"/>
                  </a:lnTo>
                  <a:lnTo>
                    <a:pt x="141" y="356"/>
                  </a:lnTo>
                  <a:lnTo>
                    <a:pt x="141" y="360"/>
                  </a:lnTo>
                  <a:lnTo>
                    <a:pt x="141" y="367"/>
                  </a:lnTo>
                  <a:lnTo>
                    <a:pt x="142" y="372"/>
                  </a:lnTo>
                  <a:lnTo>
                    <a:pt x="144" y="377"/>
                  </a:lnTo>
                  <a:lnTo>
                    <a:pt x="144" y="381"/>
                  </a:lnTo>
                  <a:lnTo>
                    <a:pt x="148" y="385"/>
                  </a:lnTo>
                  <a:lnTo>
                    <a:pt x="150" y="387"/>
                  </a:lnTo>
                  <a:lnTo>
                    <a:pt x="153" y="390"/>
                  </a:lnTo>
                  <a:lnTo>
                    <a:pt x="157" y="393"/>
                  </a:lnTo>
                  <a:lnTo>
                    <a:pt x="161" y="395"/>
                  </a:lnTo>
                  <a:lnTo>
                    <a:pt x="163" y="397"/>
                  </a:lnTo>
                  <a:lnTo>
                    <a:pt x="167" y="399"/>
                  </a:lnTo>
                  <a:lnTo>
                    <a:pt x="172" y="400"/>
                  </a:lnTo>
                  <a:lnTo>
                    <a:pt x="183" y="393"/>
                  </a:lnTo>
                  <a:lnTo>
                    <a:pt x="184" y="393"/>
                  </a:lnTo>
                  <a:lnTo>
                    <a:pt x="185" y="393"/>
                  </a:lnTo>
                  <a:lnTo>
                    <a:pt x="187" y="394"/>
                  </a:lnTo>
                  <a:lnTo>
                    <a:pt x="187" y="395"/>
                  </a:lnTo>
                  <a:lnTo>
                    <a:pt x="187" y="397"/>
                  </a:lnTo>
                  <a:lnTo>
                    <a:pt x="187" y="398"/>
                  </a:lnTo>
                  <a:lnTo>
                    <a:pt x="187" y="399"/>
                  </a:lnTo>
                  <a:lnTo>
                    <a:pt x="187" y="400"/>
                  </a:lnTo>
                  <a:lnTo>
                    <a:pt x="187" y="402"/>
                  </a:lnTo>
                  <a:lnTo>
                    <a:pt x="187" y="403"/>
                  </a:lnTo>
                  <a:lnTo>
                    <a:pt x="188" y="404"/>
                  </a:lnTo>
                  <a:lnTo>
                    <a:pt x="196" y="407"/>
                  </a:lnTo>
                  <a:lnTo>
                    <a:pt x="196" y="408"/>
                  </a:lnTo>
                  <a:lnTo>
                    <a:pt x="197" y="408"/>
                  </a:lnTo>
                  <a:lnTo>
                    <a:pt x="200" y="427"/>
                  </a:lnTo>
                  <a:lnTo>
                    <a:pt x="218" y="429"/>
                  </a:lnTo>
                  <a:lnTo>
                    <a:pt x="227" y="447"/>
                  </a:lnTo>
                  <a:lnTo>
                    <a:pt x="228" y="451"/>
                  </a:lnTo>
                  <a:lnTo>
                    <a:pt x="230" y="453"/>
                  </a:lnTo>
                  <a:lnTo>
                    <a:pt x="232" y="455"/>
                  </a:lnTo>
                  <a:lnTo>
                    <a:pt x="235" y="456"/>
                  </a:lnTo>
                  <a:lnTo>
                    <a:pt x="237" y="458"/>
                  </a:lnTo>
                  <a:lnTo>
                    <a:pt x="241" y="459"/>
                  </a:lnTo>
                  <a:lnTo>
                    <a:pt x="244" y="460"/>
                  </a:lnTo>
                  <a:lnTo>
                    <a:pt x="248" y="462"/>
                  </a:lnTo>
                  <a:lnTo>
                    <a:pt x="252" y="462"/>
                  </a:lnTo>
                  <a:lnTo>
                    <a:pt x="256" y="462"/>
                  </a:lnTo>
                  <a:lnTo>
                    <a:pt x="260" y="462"/>
                  </a:lnTo>
                  <a:lnTo>
                    <a:pt x="264" y="460"/>
                  </a:lnTo>
                  <a:lnTo>
                    <a:pt x="267" y="460"/>
                  </a:lnTo>
                  <a:lnTo>
                    <a:pt x="271" y="460"/>
                  </a:lnTo>
                  <a:lnTo>
                    <a:pt x="275" y="459"/>
                  </a:lnTo>
                  <a:lnTo>
                    <a:pt x="279" y="458"/>
                  </a:lnTo>
                  <a:lnTo>
                    <a:pt x="280" y="458"/>
                  </a:lnTo>
                  <a:lnTo>
                    <a:pt x="282" y="459"/>
                  </a:lnTo>
                  <a:lnTo>
                    <a:pt x="283" y="460"/>
                  </a:lnTo>
                  <a:lnTo>
                    <a:pt x="284" y="462"/>
                  </a:lnTo>
                  <a:lnTo>
                    <a:pt x="286" y="463"/>
                  </a:lnTo>
                  <a:lnTo>
                    <a:pt x="287" y="463"/>
                  </a:lnTo>
                  <a:lnTo>
                    <a:pt x="288" y="464"/>
                  </a:lnTo>
                  <a:lnTo>
                    <a:pt x="290" y="464"/>
                  </a:lnTo>
                  <a:lnTo>
                    <a:pt x="293" y="464"/>
                  </a:lnTo>
                  <a:lnTo>
                    <a:pt x="300" y="460"/>
                  </a:lnTo>
                  <a:lnTo>
                    <a:pt x="301" y="460"/>
                  </a:lnTo>
                  <a:lnTo>
                    <a:pt x="303" y="460"/>
                  </a:lnTo>
                  <a:lnTo>
                    <a:pt x="304" y="459"/>
                  </a:lnTo>
                  <a:lnTo>
                    <a:pt x="305" y="459"/>
                  </a:lnTo>
                  <a:lnTo>
                    <a:pt x="307" y="459"/>
                  </a:lnTo>
                  <a:lnTo>
                    <a:pt x="308" y="459"/>
                  </a:lnTo>
                  <a:lnTo>
                    <a:pt x="309" y="459"/>
                  </a:lnTo>
                  <a:lnTo>
                    <a:pt x="310" y="459"/>
                  </a:lnTo>
                  <a:lnTo>
                    <a:pt x="318" y="464"/>
                  </a:lnTo>
                  <a:lnTo>
                    <a:pt x="321" y="466"/>
                  </a:lnTo>
                  <a:lnTo>
                    <a:pt x="325" y="467"/>
                  </a:lnTo>
                  <a:lnTo>
                    <a:pt x="327" y="467"/>
                  </a:lnTo>
                  <a:lnTo>
                    <a:pt x="330" y="467"/>
                  </a:lnTo>
                  <a:lnTo>
                    <a:pt x="334" y="467"/>
                  </a:lnTo>
                  <a:lnTo>
                    <a:pt x="336" y="467"/>
                  </a:lnTo>
                  <a:lnTo>
                    <a:pt x="340" y="466"/>
                  </a:lnTo>
                  <a:lnTo>
                    <a:pt x="343" y="467"/>
                  </a:lnTo>
                  <a:lnTo>
                    <a:pt x="352" y="468"/>
                  </a:lnTo>
                  <a:lnTo>
                    <a:pt x="359" y="471"/>
                  </a:lnTo>
                  <a:lnTo>
                    <a:pt x="364" y="476"/>
                  </a:lnTo>
                  <a:lnTo>
                    <a:pt x="369" y="480"/>
                  </a:lnTo>
                  <a:lnTo>
                    <a:pt x="373" y="486"/>
                  </a:lnTo>
                  <a:lnTo>
                    <a:pt x="377" y="492"/>
                  </a:lnTo>
                  <a:lnTo>
                    <a:pt x="382" y="496"/>
                  </a:lnTo>
                  <a:lnTo>
                    <a:pt x="387" y="501"/>
                  </a:lnTo>
                  <a:lnTo>
                    <a:pt x="392" y="502"/>
                  </a:lnTo>
                  <a:lnTo>
                    <a:pt x="396" y="503"/>
                  </a:lnTo>
                  <a:lnTo>
                    <a:pt x="400" y="505"/>
                  </a:lnTo>
                  <a:lnTo>
                    <a:pt x="404" y="506"/>
                  </a:lnTo>
                  <a:lnTo>
                    <a:pt x="408" y="509"/>
                  </a:lnTo>
                  <a:lnTo>
                    <a:pt x="412" y="511"/>
                  </a:lnTo>
                  <a:lnTo>
                    <a:pt x="415" y="514"/>
                  </a:lnTo>
                  <a:lnTo>
                    <a:pt x="419" y="518"/>
                  </a:lnTo>
                  <a:lnTo>
                    <a:pt x="419" y="519"/>
                  </a:lnTo>
                  <a:lnTo>
                    <a:pt x="404" y="528"/>
                  </a:lnTo>
                  <a:lnTo>
                    <a:pt x="404" y="529"/>
                  </a:lnTo>
                  <a:lnTo>
                    <a:pt x="404" y="531"/>
                  </a:lnTo>
                  <a:lnTo>
                    <a:pt x="405" y="532"/>
                  </a:lnTo>
                  <a:lnTo>
                    <a:pt x="408" y="533"/>
                  </a:lnTo>
                  <a:lnTo>
                    <a:pt x="409" y="533"/>
                  </a:lnTo>
                  <a:lnTo>
                    <a:pt x="412" y="533"/>
                  </a:lnTo>
                  <a:lnTo>
                    <a:pt x="413" y="533"/>
                  </a:lnTo>
                  <a:lnTo>
                    <a:pt x="416" y="532"/>
                  </a:lnTo>
                  <a:lnTo>
                    <a:pt x="417" y="532"/>
                  </a:lnTo>
                  <a:lnTo>
                    <a:pt x="420" y="532"/>
                  </a:lnTo>
                  <a:lnTo>
                    <a:pt x="413" y="545"/>
                  </a:lnTo>
                  <a:lnTo>
                    <a:pt x="415" y="546"/>
                  </a:lnTo>
                  <a:lnTo>
                    <a:pt x="415" y="548"/>
                  </a:lnTo>
                  <a:lnTo>
                    <a:pt x="416" y="548"/>
                  </a:lnTo>
                  <a:lnTo>
                    <a:pt x="416" y="549"/>
                  </a:lnTo>
                  <a:lnTo>
                    <a:pt x="417" y="549"/>
                  </a:lnTo>
                  <a:lnTo>
                    <a:pt x="419" y="549"/>
                  </a:lnTo>
                  <a:lnTo>
                    <a:pt x="420" y="550"/>
                  </a:lnTo>
                  <a:lnTo>
                    <a:pt x="428" y="548"/>
                  </a:lnTo>
                  <a:lnTo>
                    <a:pt x="433" y="544"/>
                  </a:lnTo>
                  <a:lnTo>
                    <a:pt x="434" y="542"/>
                  </a:lnTo>
                  <a:lnTo>
                    <a:pt x="435" y="542"/>
                  </a:lnTo>
                  <a:lnTo>
                    <a:pt x="437" y="542"/>
                  </a:lnTo>
                  <a:lnTo>
                    <a:pt x="438" y="542"/>
                  </a:lnTo>
                  <a:lnTo>
                    <a:pt x="439" y="544"/>
                  </a:lnTo>
                  <a:lnTo>
                    <a:pt x="439" y="545"/>
                  </a:lnTo>
                  <a:lnTo>
                    <a:pt x="441" y="545"/>
                  </a:lnTo>
                  <a:lnTo>
                    <a:pt x="441" y="546"/>
                  </a:lnTo>
                  <a:lnTo>
                    <a:pt x="442" y="546"/>
                  </a:lnTo>
                  <a:lnTo>
                    <a:pt x="443" y="546"/>
                  </a:lnTo>
                  <a:lnTo>
                    <a:pt x="443" y="548"/>
                  </a:lnTo>
                  <a:lnTo>
                    <a:pt x="445" y="546"/>
                  </a:lnTo>
                  <a:lnTo>
                    <a:pt x="446" y="546"/>
                  </a:lnTo>
                  <a:lnTo>
                    <a:pt x="447" y="546"/>
                  </a:lnTo>
                  <a:lnTo>
                    <a:pt x="448" y="546"/>
                  </a:lnTo>
                  <a:lnTo>
                    <a:pt x="450" y="546"/>
                  </a:lnTo>
                  <a:lnTo>
                    <a:pt x="452" y="546"/>
                  </a:lnTo>
                  <a:lnTo>
                    <a:pt x="454" y="548"/>
                  </a:lnTo>
                  <a:lnTo>
                    <a:pt x="455" y="548"/>
                  </a:lnTo>
                  <a:lnTo>
                    <a:pt x="455" y="549"/>
                  </a:lnTo>
                  <a:lnTo>
                    <a:pt x="456" y="550"/>
                  </a:lnTo>
                  <a:lnTo>
                    <a:pt x="458" y="552"/>
                  </a:lnTo>
                  <a:lnTo>
                    <a:pt x="459" y="553"/>
                  </a:lnTo>
                  <a:lnTo>
                    <a:pt x="460" y="554"/>
                  </a:lnTo>
                  <a:lnTo>
                    <a:pt x="463" y="554"/>
                  </a:lnTo>
                  <a:lnTo>
                    <a:pt x="464" y="555"/>
                  </a:lnTo>
                  <a:lnTo>
                    <a:pt x="465" y="555"/>
                  </a:lnTo>
                  <a:lnTo>
                    <a:pt x="467" y="558"/>
                  </a:lnTo>
                  <a:lnTo>
                    <a:pt x="469" y="559"/>
                  </a:lnTo>
                  <a:lnTo>
                    <a:pt x="471" y="562"/>
                  </a:lnTo>
                  <a:lnTo>
                    <a:pt x="472" y="563"/>
                  </a:lnTo>
                  <a:lnTo>
                    <a:pt x="475" y="566"/>
                  </a:lnTo>
                  <a:lnTo>
                    <a:pt x="477" y="567"/>
                  </a:lnTo>
                  <a:lnTo>
                    <a:pt x="480" y="567"/>
                  </a:lnTo>
                  <a:lnTo>
                    <a:pt x="482" y="569"/>
                  </a:lnTo>
                  <a:lnTo>
                    <a:pt x="485" y="569"/>
                  </a:lnTo>
                  <a:lnTo>
                    <a:pt x="488" y="569"/>
                  </a:lnTo>
                  <a:lnTo>
                    <a:pt x="490" y="570"/>
                  </a:lnTo>
                  <a:lnTo>
                    <a:pt x="493" y="570"/>
                  </a:lnTo>
                  <a:lnTo>
                    <a:pt x="495" y="571"/>
                  </a:lnTo>
                  <a:lnTo>
                    <a:pt x="498" y="571"/>
                  </a:lnTo>
                  <a:lnTo>
                    <a:pt x="501" y="572"/>
                  </a:lnTo>
                  <a:lnTo>
                    <a:pt x="503" y="572"/>
                  </a:lnTo>
                  <a:lnTo>
                    <a:pt x="504" y="574"/>
                  </a:lnTo>
                  <a:lnTo>
                    <a:pt x="506" y="574"/>
                  </a:lnTo>
                  <a:lnTo>
                    <a:pt x="506" y="575"/>
                  </a:lnTo>
                  <a:lnTo>
                    <a:pt x="507" y="575"/>
                  </a:lnTo>
                  <a:lnTo>
                    <a:pt x="508" y="575"/>
                  </a:lnTo>
                  <a:lnTo>
                    <a:pt x="508" y="576"/>
                  </a:lnTo>
                  <a:lnTo>
                    <a:pt x="510" y="579"/>
                  </a:lnTo>
                  <a:lnTo>
                    <a:pt x="510" y="583"/>
                  </a:lnTo>
                  <a:lnTo>
                    <a:pt x="508" y="587"/>
                  </a:lnTo>
                  <a:lnTo>
                    <a:pt x="507" y="589"/>
                  </a:lnTo>
                  <a:lnTo>
                    <a:pt x="504" y="593"/>
                  </a:lnTo>
                  <a:lnTo>
                    <a:pt x="503" y="596"/>
                  </a:lnTo>
                  <a:lnTo>
                    <a:pt x="502" y="598"/>
                  </a:lnTo>
                  <a:lnTo>
                    <a:pt x="501" y="601"/>
                  </a:lnTo>
                  <a:lnTo>
                    <a:pt x="499" y="602"/>
                  </a:lnTo>
                  <a:lnTo>
                    <a:pt x="498" y="604"/>
                  </a:lnTo>
                  <a:lnTo>
                    <a:pt x="497" y="605"/>
                  </a:lnTo>
                  <a:lnTo>
                    <a:pt x="495" y="605"/>
                  </a:lnTo>
                  <a:lnTo>
                    <a:pt x="494" y="606"/>
                  </a:lnTo>
                  <a:lnTo>
                    <a:pt x="493" y="608"/>
                  </a:lnTo>
                  <a:lnTo>
                    <a:pt x="491" y="608"/>
                  </a:lnTo>
                  <a:lnTo>
                    <a:pt x="490" y="609"/>
                  </a:lnTo>
                  <a:lnTo>
                    <a:pt x="489" y="610"/>
                  </a:lnTo>
                  <a:lnTo>
                    <a:pt x="488" y="613"/>
                  </a:lnTo>
                  <a:lnTo>
                    <a:pt x="486" y="615"/>
                  </a:lnTo>
                  <a:lnTo>
                    <a:pt x="485" y="618"/>
                  </a:lnTo>
                  <a:lnTo>
                    <a:pt x="484" y="621"/>
                  </a:lnTo>
                  <a:lnTo>
                    <a:pt x="482" y="623"/>
                  </a:lnTo>
                  <a:lnTo>
                    <a:pt x="481" y="626"/>
                  </a:lnTo>
                  <a:lnTo>
                    <a:pt x="478" y="627"/>
                  </a:lnTo>
                  <a:lnTo>
                    <a:pt x="477" y="630"/>
                  </a:lnTo>
                  <a:lnTo>
                    <a:pt x="476" y="632"/>
                  </a:lnTo>
                  <a:lnTo>
                    <a:pt x="476" y="634"/>
                  </a:lnTo>
                  <a:lnTo>
                    <a:pt x="475" y="636"/>
                  </a:lnTo>
                  <a:lnTo>
                    <a:pt x="473" y="639"/>
                  </a:lnTo>
                  <a:lnTo>
                    <a:pt x="473" y="641"/>
                  </a:lnTo>
                  <a:lnTo>
                    <a:pt x="472" y="644"/>
                  </a:lnTo>
                  <a:lnTo>
                    <a:pt x="472" y="647"/>
                  </a:lnTo>
                  <a:lnTo>
                    <a:pt x="472" y="648"/>
                  </a:lnTo>
                  <a:lnTo>
                    <a:pt x="472" y="649"/>
                  </a:lnTo>
                  <a:lnTo>
                    <a:pt x="471" y="651"/>
                  </a:lnTo>
                  <a:lnTo>
                    <a:pt x="469" y="652"/>
                  </a:lnTo>
                  <a:lnTo>
                    <a:pt x="468" y="653"/>
                  </a:lnTo>
                  <a:lnTo>
                    <a:pt x="467" y="655"/>
                  </a:lnTo>
                  <a:lnTo>
                    <a:pt x="465" y="655"/>
                  </a:lnTo>
                  <a:lnTo>
                    <a:pt x="460" y="656"/>
                  </a:lnTo>
                  <a:lnTo>
                    <a:pt x="460" y="657"/>
                  </a:lnTo>
                  <a:lnTo>
                    <a:pt x="459" y="657"/>
                  </a:lnTo>
                  <a:lnTo>
                    <a:pt x="464" y="665"/>
                  </a:lnTo>
                  <a:lnTo>
                    <a:pt x="464" y="666"/>
                  </a:lnTo>
                  <a:lnTo>
                    <a:pt x="464" y="668"/>
                  </a:lnTo>
                  <a:lnTo>
                    <a:pt x="432" y="678"/>
                  </a:lnTo>
                  <a:lnTo>
                    <a:pt x="430" y="682"/>
                  </a:lnTo>
                  <a:lnTo>
                    <a:pt x="428" y="684"/>
                  </a:lnTo>
                  <a:lnTo>
                    <a:pt x="425" y="688"/>
                  </a:lnTo>
                  <a:lnTo>
                    <a:pt x="421" y="691"/>
                  </a:lnTo>
                  <a:lnTo>
                    <a:pt x="417" y="692"/>
                  </a:lnTo>
                  <a:lnTo>
                    <a:pt x="415" y="695"/>
                  </a:lnTo>
                  <a:lnTo>
                    <a:pt x="411" y="696"/>
                  </a:lnTo>
                  <a:lnTo>
                    <a:pt x="407" y="699"/>
                  </a:lnTo>
                  <a:lnTo>
                    <a:pt x="404" y="711"/>
                  </a:lnTo>
                  <a:lnTo>
                    <a:pt x="404" y="712"/>
                  </a:lnTo>
                  <a:lnTo>
                    <a:pt x="403" y="712"/>
                  </a:lnTo>
                  <a:lnTo>
                    <a:pt x="402" y="712"/>
                  </a:lnTo>
                  <a:lnTo>
                    <a:pt x="402" y="713"/>
                  </a:lnTo>
                  <a:lnTo>
                    <a:pt x="400" y="713"/>
                  </a:lnTo>
                  <a:lnTo>
                    <a:pt x="400" y="714"/>
                  </a:lnTo>
                  <a:lnTo>
                    <a:pt x="399" y="716"/>
                  </a:lnTo>
                  <a:lnTo>
                    <a:pt x="399" y="717"/>
                  </a:lnTo>
                  <a:lnTo>
                    <a:pt x="399" y="718"/>
                  </a:lnTo>
                  <a:lnTo>
                    <a:pt x="398" y="720"/>
                  </a:lnTo>
                  <a:lnTo>
                    <a:pt x="398" y="721"/>
                  </a:lnTo>
                  <a:lnTo>
                    <a:pt x="396" y="722"/>
                  </a:lnTo>
                  <a:lnTo>
                    <a:pt x="381" y="729"/>
                  </a:lnTo>
                  <a:lnTo>
                    <a:pt x="379" y="729"/>
                  </a:lnTo>
                  <a:lnTo>
                    <a:pt x="378" y="729"/>
                  </a:lnTo>
                  <a:lnTo>
                    <a:pt x="377" y="730"/>
                  </a:lnTo>
                  <a:lnTo>
                    <a:pt x="377" y="731"/>
                  </a:lnTo>
                  <a:lnTo>
                    <a:pt x="376" y="733"/>
                  </a:lnTo>
                  <a:lnTo>
                    <a:pt x="376" y="734"/>
                  </a:lnTo>
                  <a:lnTo>
                    <a:pt x="374" y="734"/>
                  </a:lnTo>
                  <a:lnTo>
                    <a:pt x="369" y="737"/>
                  </a:lnTo>
                  <a:lnTo>
                    <a:pt x="369" y="738"/>
                  </a:lnTo>
                  <a:lnTo>
                    <a:pt x="368" y="738"/>
                  </a:lnTo>
                  <a:lnTo>
                    <a:pt x="368" y="739"/>
                  </a:lnTo>
                  <a:lnTo>
                    <a:pt x="366" y="739"/>
                  </a:lnTo>
                  <a:lnTo>
                    <a:pt x="366" y="741"/>
                  </a:lnTo>
                  <a:lnTo>
                    <a:pt x="370" y="748"/>
                  </a:lnTo>
                  <a:lnTo>
                    <a:pt x="348" y="759"/>
                  </a:lnTo>
                  <a:lnTo>
                    <a:pt x="347" y="769"/>
                  </a:lnTo>
                  <a:lnTo>
                    <a:pt x="344" y="770"/>
                  </a:lnTo>
                  <a:lnTo>
                    <a:pt x="342" y="772"/>
                  </a:lnTo>
                  <a:lnTo>
                    <a:pt x="340" y="774"/>
                  </a:lnTo>
                  <a:lnTo>
                    <a:pt x="338" y="776"/>
                  </a:lnTo>
                  <a:lnTo>
                    <a:pt x="335" y="777"/>
                  </a:lnTo>
                  <a:lnTo>
                    <a:pt x="333" y="777"/>
                  </a:lnTo>
                  <a:lnTo>
                    <a:pt x="330" y="777"/>
                  </a:lnTo>
                  <a:lnTo>
                    <a:pt x="327" y="776"/>
                  </a:lnTo>
                  <a:lnTo>
                    <a:pt x="326" y="776"/>
                  </a:lnTo>
                  <a:lnTo>
                    <a:pt x="326" y="777"/>
                  </a:lnTo>
                  <a:lnTo>
                    <a:pt x="325" y="777"/>
                  </a:lnTo>
                  <a:lnTo>
                    <a:pt x="323" y="778"/>
                  </a:lnTo>
                  <a:lnTo>
                    <a:pt x="323" y="780"/>
                  </a:lnTo>
                  <a:lnTo>
                    <a:pt x="322" y="780"/>
                  </a:lnTo>
                  <a:lnTo>
                    <a:pt x="321" y="780"/>
                  </a:lnTo>
                  <a:lnTo>
                    <a:pt x="310" y="780"/>
                  </a:lnTo>
                  <a:lnTo>
                    <a:pt x="309" y="781"/>
                  </a:lnTo>
                  <a:lnTo>
                    <a:pt x="307" y="782"/>
                  </a:lnTo>
                  <a:lnTo>
                    <a:pt x="307" y="785"/>
                  </a:lnTo>
                  <a:lnTo>
                    <a:pt x="305" y="787"/>
                  </a:lnTo>
                  <a:lnTo>
                    <a:pt x="304" y="790"/>
                  </a:lnTo>
                  <a:lnTo>
                    <a:pt x="304" y="793"/>
                  </a:lnTo>
                  <a:lnTo>
                    <a:pt x="304" y="794"/>
                  </a:lnTo>
                  <a:lnTo>
                    <a:pt x="305" y="797"/>
                  </a:lnTo>
                  <a:lnTo>
                    <a:pt x="304" y="802"/>
                  </a:lnTo>
                  <a:lnTo>
                    <a:pt x="303" y="806"/>
                  </a:lnTo>
                  <a:lnTo>
                    <a:pt x="300" y="810"/>
                  </a:lnTo>
                  <a:lnTo>
                    <a:pt x="297" y="812"/>
                  </a:lnTo>
                  <a:lnTo>
                    <a:pt x="295" y="816"/>
                  </a:lnTo>
                  <a:lnTo>
                    <a:pt x="292" y="820"/>
                  </a:lnTo>
                  <a:lnTo>
                    <a:pt x="290" y="824"/>
                  </a:lnTo>
                  <a:lnTo>
                    <a:pt x="288" y="828"/>
                  </a:lnTo>
                  <a:lnTo>
                    <a:pt x="271" y="821"/>
                  </a:lnTo>
                  <a:lnTo>
                    <a:pt x="265" y="811"/>
                  </a:lnTo>
                  <a:lnTo>
                    <a:pt x="273" y="785"/>
                  </a:lnTo>
                  <a:lnTo>
                    <a:pt x="271" y="783"/>
                  </a:lnTo>
                  <a:lnTo>
                    <a:pt x="271" y="782"/>
                  </a:lnTo>
                  <a:lnTo>
                    <a:pt x="270" y="782"/>
                  </a:lnTo>
                  <a:lnTo>
                    <a:pt x="270" y="781"/>
                  </a:lnTo>
                  <a:lnTo>
                    <a:pt x="269" y="781"/>
                  </a:lnTo>
                  <a:lnTo>
                    <a:pt x="257" y="786"/>
                  </a:lnTo>
                  <a:lnTo>
                    <a:pt x="256" y="783"/>
                  </a:lnTo>
                  <a:lnTo>
                    <a:pt x="256" y="781"/>
                  </a:lnTo>
                  <a:lnTo>
                    <a:pt x="256" y="778"/>
                  </a:lnTo>
                  <a:lnTo>
                    <a:pt x="256" y="774"/>
                  </a:lnTo>
                  <a:lnTo>
                    <a:pt x="256" y="772"/>
                  </a:lnTo>
                  <a:lnTo>
                    <a:pt x="257" y="768"/>
                  </a:lnTo>
                  <a:lnTo>
                    <a:pt x="257" y="765"/>
                  </a:lnTo>
                  <a:lnTo>
                    <a:pt x="260" y="763"/>
                  </a:lnTo>
                  <a:lnTo>
                    <a:pt x="262" y="757"/>
                  </a:lnTo>
                  <a:lnTo>
                    <a:pt x="265" y="754"/>
                  </a:lnTo>
                  <a:lnTo>
                    <a:pt x="265" y="748"/>
                  </a:lnTo>
                  <a:lnTo>
                    <a:pt x="266" y="743"/>
                  </a:lnTo>
                  <a:lnTo>
                    <a:pt x="266" y="738"/>
                  </a:lnTo>
                  <a:lnTo>
                    <a:pt x="266" y="733"/>
                  </a:lnTo>
                  <a:lnTo>
                    <a:pt x="266" y="727"/>
                  </a:lnTo>
                  <a:lnTo>
                    <a:pt x="266" y="722"/>
                  </a:lnTo>
                  <a:lnTo>
                    <a:pt x="267" y="721"/>
                  </a:lnTo>
                  <a:lnTo>
                    <a:pt x="269" y="720"/>
                  </a:lnTo>
                  <a:lnTo>
                    <a:pt x="270" y="718"/>
                  </a:lnTo>
                  <a:lnTo>
                    <a:pt x="271" y="718"/>
                  </a:lnTo>
                  <a:lnTo>
                    <a:pt x="274" y="701"/>
                  </a:lnTo>
                  <a:lnTo>
                    <a:pt x="275" y="700"/>
                  </a:lnTo>
                  <a:lnTo>
                    <a:pt x="278" y="699"/>
                  </a:lnTo>
                  <a:lnTo>
                    <a:pt x="280" y="698"/>
                  </a:lnTo>
                  <a:lnTo>
                    <a:pt x="283" y="696"/>
                  </a:lnTo>
                  <a:lnTo>
                    <a:pt x="286" y="695"/>
                  </a:lnTo>
                  <a:lnTo>
                    <a:pt x="287" y="692"/>
                  </a:lnTo>
                  <a:lnTo>
                    <a:pt x="288" y="690"/>
                  </a:lnTo>
                  <a:lnTo>
                    <a:pt x="290" y="687"/>
                  </a:lnTo>
                  <a:lnTo>
                    <a:pt x="284" y="682"/>
                  </a:lnTo>
                  <a:lnTo>
                    <a:pt x="283" y="679"/>
                  </a:lnTo>
                  <a:lnTo>
                    <a:pt x="283" y="677"/>
                  </a:lnTo>
                  <a:lnTo>
                    <a:pt x="283" y="674"/>
                  </a:lnTo>
                  <a:lnTo>
                    <a:pt x="284" y="671"/>
                  </a:lnTo>
                  <a:lnTo>
                    <a:pt x="284" y="669"/>
                  </a:lnTo>
                  <a:lnTo>
                    <a:pt x="284" y="666"/>
                  </a:lnTo>
                  <a:lnTo>
                    <a:pt x="286" y="664"/>
                  </a:lnTo>
                  <a:lnTo>
                    <a:pt x="286" y="661"/>
                  </a:lnTo>
                  <a:lnTo>
                    <a:pt x="287" y="658"/>
                  </a:lnTo>
                  <a:lnTo>
                    <a:pt x="287" y="655"/>
                  </a:lnTo>
                  <a:lnTo>
                    <a:pt x="288" y="652"/>
                  </a:lnTo>
                  <a:lnTo>
                    <a:pt x="288" y="648"/>
                  </a:lnTo>
                  <a:lnTo>
                    <a:pt x="288" y="645"/>
                  </a:lnTo>
                  <a:lnTo>
                    <a:pt x="288" y="641"/>
                  </a:lnTo>
                  <a:lnTo>
                    <a:pt x="290" y="639"/>
                  </a:lnTo>
                  <a:lnTo>
                    <a:pt x="292" y="636"/>
                  </a:lnTo>
                  <a:lnTo>
                    <a:pt x="292" y="635"/>
                  </a:lnTo>
                  <a:lnTo>
                    <a:pt x="292" y="634"/>
                  </a:lnTo>
                  <a:lnTo>
                    <a:pt x="248" y="600"/>
                  </a:lnTo>
                  <a:lnTo>
                    <a:pt x="248" y="595"/>
                  </a:lnTo>
                  <a:lnTo>
                    <a:pt x="247" y="595"/>
                  </a:lnTo>
                  <a:lnTo>
                    <a:pt x="247" y="593"/>
                  </a:lnTo>
                  <a:lnTo>
                    <a:pt x="247" y="592"/>
                  </a:lnTo>
                  <a:lnTo>
                    <a:pt x="247" y="591"/>
                  </a:lnTo>
                  <a:lnTo>
                    <a:pt x="247" y="589"/>
                  </a:lnTo>
                  <a:lnTo>
                    <a:pt x="247" y="588"/>
                  </a:lnTo>
                  <a:lnTo>
                    <a:pt x="248" y="588"/>
                  </a:lnTo>
                  <a:lnTo>
                    <a:pt x="248" y="587"/>
                  </a:lnTo>
                  <a:lnTo>
                    <a:pt x="249" y="585"/>
                  </a:lnTo>
                  <a:lnTo>
                    <a:pt x="251" y="585"/>
                  </a:lnTo>
                  <a:lnTo>
                    <a:pt x="251" y="584"/>
                  </a:lnTo>
                  <a:lnTo>
                    <a:pt x="252" y="583"/>
                  </a:lnTo>
                  <a:lnTo>
                    <a:pt x="252" y="582"/>
                  </a:lnTo>
                  <a:lnTo>
                    <a:pt x="243" y="572"/>
                  </a:lnTo>
                  <a:lnTo>
                    <a:pt x="239" y="571"/>
                  </a:lnTo>
                  <a:lnTo>
                    <a:pt x="235" y="567"/>
                  </a:lnTo>
                  <a:lnTo>
                    <a:pt x="236" y="559"/>
                  </a:lnTo>
                  <a:lnTo>
                    <a:pt x="241" y="557"/>
                  </a:lnTo>
                  <a:lnTo>
                    <a:pt x="243" y="557"/>
                  </a:lnTo>
                  <a:lnTo>
                    <a:pt x="243" y="555"/>
                  </a:lnTo>
                  <a:lnTo>
                    <a:pt x="243" y="554"/>
                  </a:lnTo>
                  <a:lnTo>
                    <a:pt x="243" y="553"/>
                  </a:lnTo>
                  <a:lnTo>
                    <a:pt x="241" y="553"/>
                  </a:lnTo>
                  <a:lnTo>
                    <a:pt x="241" y="552"/>
                  </a:lnTo>
                  <a:lnTo>
                    <a:pt x="235" y="550"/>
                  </a:lnTo>
                  <a:lnTo>
                    <a:pt x="231" y="544"/>
                  </a:lnTo>
                  <a:lnTo>
                    <a:pt x="232" y="540"/>
                  </a:lnTo>
                  <a:lnTo>
                    <a:pt x="232" y="537"/>
                  </a:lnTo>
                  <a:lnTo>
                    <a:pt x="232" y="535"/>
                  </a:lnTo>
                  <a:lnTo>
                    <a:pt x="234" y="531"/>
                  </a:lnTo>
                  <a:lnTo>
                    <a:pt x="234" y="528"/>
                  </a:lnTo>
                  <a:lnTo>
                    <a:pt x="235" y="526"/>
                  </a:lnTo>
                  <a:lnTo>
                    <a:pt x="236" y="523"/>
                  </a:lnTo>
                  <a:lnTo>
                    <a:pt x="237" y="520"/>
                  </a:lnTo>
                  <a:lnTo>
                    <a:pt x="240" y="519"/>
                  </a:lnTo>
                  <a:lnTo>
                    <a:pt x="243" y="518"/>
                  </a:lnTo>
                  <a:lnTo>
                    <a:pt x="244" y="515"/>
                  </a:lnTo>
                  <a:lnTo>
                    <a:pt x="247" y="514"/>
                  </a:lnTo>
                  <a:lnTo>
                    <a:pt x="249" y="511"/>
                  </a:lnTo>
                  <a:lnTo>
                    <a:pt x="252" y="509"/>
                  </a:lnTo>
                  <a:lnTo>
                    <a:pt x="253" y="506"/>
                  </a:lnTo>
                  <a:lnTo>
                    <a:pt x="256" y="503"/>
                  </a:lnTo>
                  <a:lnTo>
                    <a:pt x="254" y="501"/>
                  </a:lnTo>
                  <a:lnTo>
                    <a:pt x="253" y="498"/>
                  </a:lnTo>
                  <a:lnTo>
                    <a:pt x="252" y="497"/>
                  </a:lnTo>
                  <a:lnTo>
                    <a:pt x="252" y="494"/>
                  </a:lnTo>
                  <a:lnTo>
                    <a:pt x="251" y="492"/>
                  </a:lnTo>
                  <a:lnTo>
                    <a:pt x="249" y="489"/>
                  </a:lnTo>
                  <a:lnTo>
                    <a:pt x="249" y="486"/>
                  </a:lnTo>
                  <a:lnTo>
                    <a:pt x="251" y="484"/>
                  </a:lnTo>
                  <a:lnTo>
                    <a:pt x="252" y="484"/>
                  </a:lnTo>
                  <a:lnTo>
                    <a:pt x="253" y="484"/>
                  </a:lnTo>
                  <a:lnTo>
                    <a:pt x="254" y="484"/>
                  </a:lnTo>
                  <a:lnTo>
                    <a:pt x="254" y="483"/>
                  </a:lnTo>
                  <a:lnTo>
                    <a:pt x="254" y="481"/>
                  </a:lnTo>
                  <a:lnTo>
                    <a:pt x="254" y="480"/>
                  </a:lnTo>
                  <a:lnTo>
                    <a:pt x="256" y="479"/>
                  </a:lnTo>
                  <a:lnTo>
                    <a:pt x="248" y="472"/>
                  </a:lnTo>
                  <a:lnTo>
                    <a:pt x="232" y="464"/>
                  </a:lnTo>
                  <a:lnTo>
                    <a:pt x="230" y="463"/>
                  </a:lnTo>
                  <a:lnTo>
                    <a:pt x="227" y="462"/>
                  </a:lnTo>
                  <a:lnTo>
                    <a:pt x="223" y="460"/>
                  </a:lnTo>
                  <a:lnTo>
                    <a:pt x="221" y="458"/>
                  </a:lnTo>
                  <a:lnTo>
                    <a:pt x="217" y="456"/>
                  </a:lnTo>
                  <a:lnTo>
                    <a:pt x="214" y="454"/>
                  </a:lnTo>
                  <a:lnTo>
                    <a:pt x="211" y="453"/>
                  </a:lnTo>
                  <a:lnTo>
                    <a:pt x="209" y="449"/>
                  </a:lnTo>
                  <a:lnTo>
                    <a:pt x="206" y="447"/>
                  </a:lnTo>
                  <a:lnTo>
                    <a:pt x="204" y="446"/>
                  </a:lnTo>
                  <a:lnTo>
                    <a:pt x="202" y="443"/>
                  </a:lnTo>
                  <a:lnTo>
                    <a:pt x="200" y="441"/>
                  </a:lnTo>
                  <a:lnTo>
                    <a:pt x="198" y="440"/>
                  </a:lnTo>
                  <a:lnTo>
                    <a:pt x="197" y="437"/>
                  </a:lnTo>
                  <a:lnTo>
                    <a:pt x="195" y="436"/>
                  </a:lnTo>
                  <a:lnTo>
                    <a:pt x="191" y="433"/>
                  </a:lnTo>
                  <a:lnTo>
                    <a:pt x="189" y="432"/>
                  </a:lnTo>
                  <a:lnTo>
                    <a:pt x="189" y="430"/>
                  </a:lnTo>
                  <a:lnTo>
                    <a:pt x="188" y="430"/>
                  </a:lnTo>
                  <a:lnTo>
                    <a:pt x="188" y="429"/>
                  </a:lnTo>
                  <a:lnTo>
                    <a:pt x="187" y="429"/>
                  </a:lnTo>
                  <a:lnTo>
                    <a:pt x="183" y="425"/>
                  </a:lnTo>
                  <a:lnTo>
                    <a:pt x="154" y="417"/>
                  </a:lnTo>
                  <a:lnTo>
                    <a:pt x="153" y="416"/>
                  </a:lnTo>
                  <a:lnTo>
                    <a:pt x="152" y="415"/>
                  </a:lnTo>
                  <a:lnTo>
                    <a:pt x="150" y="412"/>
                  </a:lnTo>
                  <a:lnTo>
                    <a:pt x="149" y="411"/>
                  </a:lnTo>
                  <a:lnTo>
                    <a:pt x="146" y="410"/>
                  </a:lnTo>
                  <a:lnTo>
                    <a:pt x="145" y="407"/>
                  </a:lnTo>
                  <a:lnTo>
                    <a:pt x="142" y="406"/>
                  </a:lnTo>
                  <a:lnTo>
                    <a:pt x="140" y="406"/>
                  </a:lnTo>
                  <a:lnTo>
                    <a:pt x="137" y="406"/>
                  </a:lnTo>
                  <a:lnTo>
                    <a:pt x="135" y="406"/>
                  </a:lnTo>
                  <a:lnTo>
                    <a:pt x="132" y="404"/>
                  </a:lnTo>
                  <a:lnTo>
                    <a:pt x="129" y="403"/>
                  </a:lnTo>
                  <a:lnTo>
                    <a:pt x="127" y="402"/>
                  </a:lnTo>
                  <a:lnTo>
                    <a:pt x="124" y="400"/>
                  </a:lnTo>
                  <a:lnTo>
                    <a:pt x="123" y="399"/>
                  </a:lnTo>
                  <a:lnTo>
                    <a:pt x="120" y="398"/>
                  </a:lnTo>
                  <a:lnTo>
                    <a:pt x="116" y="394"/>
                  </a:lnTo>
                  <a:lnTo>
                    <a:pt x="112" y="390"/>
                  </a:lnTo>
                  <a:lnTo>
                    <a:pt x="109" y="386"/>
                  </a:lnTo>
                  <a:lnTo>
                    <a:pt x="105" y="382"/>
                  </a:lnTo>
                  <a:lnTo>
                    <a:pt x="102" y="378"/>
                  </a:lnTo>
                  <a:lnTo>
                    <a:pt x="99" y="373"/>
                  </a:lnTo>
                  <a:lnTo>
                    <a:pt x="98" y="368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97" y="360"/>
                  </a:lnTo>
                  <a:lnTo>
                    <a:pt x="96" y="360"/>
                  </a:lnTo>
                  <a:lnTo>
                    <a:pt x="96" y="359"/>
                  </a:lnTo>
                  <a:lnTo>
                    <a:pt x="94" y="359"/>
                  </a:lnTo>
                  <a:lnTo>
                    <a:pt x="93" y="357"/>
                  </a:lnTo>
                  <a:lnTo>
                    <a:pt x="92" y="356"/>
                  </a:lnTo>
                  <a:lnTo>
                    <a:pt x="92" y="355"/>
                  </a:lnTo>
                  <a:lnTo>
                    <a:pt x="92" y="354"/>
                  </a:lnTo>
                  <a:lnTo>
                    <a:pt x="76" y="339"/>
                  </a:lnTo>
                  <a:lnTo>
                    <a:pt x="71" y="324"/>
                  </a:lnTo>
                  <a:lnTo>
                    <a:pt x="59" y="311"/>
                  </a:lnTo>
                  <a:lnTo>
                    <a:pt x="55" y="300"/>
                  </a:lnTo>
                  <a:lnTo>
                    <a:pt x="54" y="300"/>
                  </a:lnTo>
                  <a:lnTo>
                    <a:pt x="54" y="299"/>
                  </a:lnTo>
                  <a:lnTo>
                    <a:pt x="53" y="299"/>
                  </a:lnTo>
                  <a:lnTo>
                    <a:pt x="47" y="300"/>
                  </a:lnTo>
                  <a:lnTo>
                    <a:pt x="46" y="305"/>
                  </a:lnTo>
                  <a:lnTo>
                    <a:pt x="45" y="312"/>
                  </a:lnTo>
                  <a:lnTo>
                    <a:pt x="46" y="317"/>
                  </a:lnTo>
                  <a:lnTo>
                    <a:pt x="47" y="322"/>
                  </a:lnTo>
                  <a:lnTo>
                    <a:pt x="49" y="327"/>
                  </a:lnTo>
                  <a:lnTo>
                    <a:pt x="50" y="334"/>
                  </a:lnTo>
                  <a:lnTo>
                    <a:pt x="53" y="339"/>
                  </a:lnTo>
                  <a:lnTo>
                    <a:pt x="53" y="344"/>
                  </a:lnTo>
                  <a:lnTo>
                    <a:pt x="53" y="342"/>
                  </a:lnTo>
                  <a:lnTo>
                    <a:pt x="51" y="341"/>
                  </a:lnTo>
                  <a:lnTo>
                    <a:pt x="50" y="339"/>
                  </a:lnTo>
                  <a:lnTo>
                    <a:pt x="49" y="337"/>
                  </a:lnTo>
                  <a:lnTo>
                    <a:pt x="47" y="335"/>
                  </a:lnTo>
                  <a:lnTo>
                    <a:pt x="46" y="334"/>
                  </a:lnTo>
                  <a:lnTo>
                    <a:pt x="45" y="331"/>
                  </a:lnTo>
                  <a:lnTo>
                    <a:pt x="43" y="330"/>
                  </a:lnTo>
                  <a:lnTo>
                    <a:pt x="43" y="329"/>
                  </a:lnTo>
                  <a:lnTo>
                    <a:pt x="43" y="327"/>
                  </a:lnTo>
                  <a:lnTo>
                    <a:pt x="42" y="326"/>
                  </a:lnTo>
                  <a:lnTo>
                    <a:pt x="42" y="325"/>
                  </a:lnTo>
                  <a:lnTo>
                    <a:pt x="42" y="324"/>
                  </a:lnTo>
                  <a:lnTo>
                    <a:pt x="42" y="322"/>
                  </a:lnTo>
                  <a:lnTo>
                    <a:pt x="42" y="321"/>
                  </a:lnTo>
                  <a:lnTo>
                    <a:pt x="40" y="318"/>
                  </a:lnTo>
                  <a:lnTo>
                    <a:pt x="38" y="314"/>
                  </a:lnTo>
                  <a:lnTo>
                    <a:pt x="36" y="311"/>
                  </a:lnTo>
                  <a:lnTo>
                    <a:pt x="33" y="308"/>
                  </a:lnTo>
                  <a:lnTo>
                    <a:pt x="30" y="304"/>
                  </a:lnTo>
                  <a:lnTo>
                    <a:pt x="29" y="301"/>
                  </a:lnTo>
                  <a:lnTo>
                    <a:pt x="27" y="298"/>
                  </a:lnTo>
                  <a:lnTo>
                    <a:pt x="25" y="294"/>
                  </a:lnTo>
                  <a:lnTo>
                    <a:pt x="23" y="290"/>
                  </a:lnTo>
                  <a:lnTo>
                    <a:pt x="20" y="284"/>
                  </a:lnTo>
                  <a:lnTo>
                    <a:pt x="17" y="281"/>
                  </a:lnTo>
                  <a:lnTo>
                    <a:pt x="15" y="277"/>
                  </a:lnTo>
                  <a:lnTo>
                    <a:pt x="12" y="273"/>
                  </a:lnTo>
                  <a:lnTo>
                    <a:pt x="8" y="269"/>
                  </a:lnTo>
                  <a:lnTo>
                    <a:pt x="4" y="266"/>
                  </a:lnTo>
                  <a:lnTo>
                    <a:pt x="2" y="262"/>
                  </a:lnTo>
                  <a:lnTo>
                    <a:pt x="0" y="249"/>
                  </a:lnTo>
                  <a:lnTo>
                    <a:pt x="3" y="236"/>
                  </a:lnTo>
                  <a:lnTo>
                    <a:pt x="7" y="222"/>
                  </a:lnTo>
                  <a:lnTo>
                    <a:pt x="11" y="209"/>
                  </a:lnTo>
                  <a:lnTo>
                    <a:pt x="17" y="196"/>
                  </a:lnTo>
                  <a:lnTo>
                    <a:pt x="23" y="183"/>
                  </a:lnTo>
                  <a:lnTo>
                    <a:pt x="29" y="171"/>
                  </a:lnTo>
                  <a:lnTo>
                    <a:pt x="34" y="159"/>
                  </a:lnTo>
                  <a:lnTo>
                    <a:pt x="41" y="145"/>
                  </a:lnTo>
                  <a:lnTo>
                    <a:pt x="49" y="132"/>
                  </a:lnTo>
                  <a:lnTo>
                    <a:pt x="56" y="119"/>
                  </a:lnTo>
                  <a:lnTo>
                    <a:pt x="64" y="107"/>
                  </a:lnTo>
                  <a:lnTo>
                    <a:pt x="73" y="94"/>
                  </a:lnTo>
                  <a:lnTo>
                    <a:pt x="83" y="83"/>
                  </a:lnTo>
                  <a:lnTo>
                    <a:pt x="92" y="71"/>
                  </a:lnTo>
                  <a:lnTo>
                    <a:pt x="102" y="59"/>
                  </a:lnTo>
                  <a:lnTo>
                    <a:pt x="106" y="55"/>
                  </a:lnTo>
                  <a:lnTo>
                    <a:pt x="109" y="51"/>
                  </a:lnTo>
                  <a:lnTo>
                    <a:pt x="112" y="47"/>
                  </a:lnTo>
                  <a:lnTo>
                    <a:pt x="116" y="43"/>
                  </a:lnTo>
                  <a:lnTo>
                    <a:pt x="119" y="41"/>
                  </a:lnTo>
                  <a:lnTo>
                    <a:pt x="123" y="37"/>
                  </a:lnTo>
                  <a:lnTo>
                    <a:pt x="127" y="33"/>
                  </a:lnTo>
                  <a:lnTo>
                    <a:pt x="129" y="29"/>
                  </a:lnTo>
                  <a:lnTo>
                    <a:pt x="131" y="29"/>
                  </a:lnTo>
                  <a:lnTo>
                    <a:pt x="132" y="28"/>
                  </a:lnTo>
                  <a:lnTo>
                    <a:pt x="133" y="27"/>
                  </a:lnTo>
                  <a:lnTo>
                    <a:pt x="135" y="25"/>
                  </a:lnTo>
                  <a:lnTo>
                    <a:pt x="136" y="24"/>
                  </a:lnTo>
                  <a:lnTo>
                    <a:pt x="137" y="24"/>
                  </a:lnTo>
                  <a:lnTo>
                    <a:pt x="139" y="23"/>
                  </a:lnTo>
                  <a:lnTo>
                    <a:pt x="140" y="23"/>
                  </a:lnTo>
                  <a:lnTo>
                    <a:pt x="152" y="29"/>
                  </a:lnTo>
                  <a:lnTo>
                    <a:pt x="153" y="29"/>
                  </a:lnTo>
                  <a:lnTo>
                    <a:pt x="154" y="28"/>
                  </a:lnTo>
                  <a:lnTo>
                    <a:pt x="155" y="27"/>
                  </a:lnTo>
                  <a:lnTo>
                    <a:pt x="157" y="27"/>
                  </a:lnTo>
                  <a:lnTo>
                    <a:pt x="157" y="25"/>
                  </a:lnTo>
                  <a:lnTo>
                    <a:pt x="193" y="13"/>
                  </a:lnTo>
                  <a:lnTo>
                    <a:pt x="195" y="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4827" name="Freeform 40"/>
            <p:cNvSpPr>
              <a:spLocks/>
            </p:cNvSpPr>
            <p:nvPr/>
          </p:nvSpPr>
          <p:spPr bwMode="auto">
            <a:xfrm>
              <a:off x="3765" y="1352"/>
              <a:ext cx="75" cy="31"/>
            </a:xfrm>
            <a:custGeom>
              <a:avLst/>
              <a:gdLst>
                <a:gd name="T0" fmla="*/ 16 w 92"/>
                <a:gd name="T1" fmla="*/ 2 h 38"/>
                <a:gd name="T2" fmla="*/ 19 w 92"/>
                <a:gd name="T3" fmla="*/ 2 h 38"/>
                <a:gd name="T4" fmla="*/ 21 w 92"/>
                <a:gd name="T5" fmla="*/ 2 h 38"/>
                <a:gd name="T6" fmla="*/ 21 w 92"/>
                <a:gd name="T7" fmla="*/ 2 h 38"/>
                <a:gd name="T8" fmla="*/ 21 w 92"/>
                <a:gd name="T9" fmla="*/ 2 h 38"/>
                <a:gd name="T10" fmla="*/ 22 w 92"/>
                <a:gd name="T11" fmla="*/ 2 h 38"/>
                <a:gd name="T12" fmla="*/ 22 w 92"/>
                <a:gd name="T13" fmla="*/ 2 h 38"/>
                <a:gd name="T14" fmla="*/ 22 w 92"/>
                <a:gd name="T15" fmla="*/ 2 h 38"/>
                <a:gd name="T16" fmla="*/ 22 w 92"/>
                <a:gd name="T17" fmla="*/ 3 h 38"/>
                <a:gd name="T18" fmla="*/ 22 w 92"/>
                <a:gd name="T19" fmla="*/ 3 h 38"/>
                <a:gd name="T20" fmla="*/ 21 w 92"/>
                <a:gd name="T21" fmla="*/ 3 h 38"/>
                <a:gd name="T22" fmla="*/ 18 w 92"/>
                <a:gd name="T23" fmla="*/ 6 h 38"/>
                <a:gd name="T24" fmla="*/ 16 w 92"/>
                <a:gd name="T25" fmla="*/ 7 h 38"/>
                <a:gd name="T26" fmla="*/ 13 w 92"/>
                <a:gd name="T27" fmla="*/ 8 h 38"/>
                <a:gd name="T28" fmla="*/ 10 w 92"/>
                <a:gd name="T29" fmla="*/ 9 h 38"/>
                <a:gd name="T30" fmla="*/ 6 w 92"/>
                <a:gd name="T31" fmla="*/ 9 h 38"/>
                <a:gd name="T32" fmla="*/ 3 w 92"/>
                <a:gd name="T33" fmla="*/ 9 h 38"/>
                <a:gd name="T34" fmla="*/ 2 w 92"/>
                <a:gd name="T35" fmla="*/ 7 h 38"/>
                <a:gd name="T36" fmla="*/ 2 w 92"/>
                <a:gd name="T37" fmla="*/ 7 h 38"/>
                <a:gd name="T38" fmla="*/ 1 w 92"/>
                <a:gd name="T39" fmla="*/ 7 h 38"/>
                <a:gd name="T40" fmla="*/ 0 w 92"/>
                <a:gd name="T41" fmla="*/ 7 h 38"/>
                <a:gd name="T42" fmla="*/ 0 w 92"/>
                <a:gd name="T43" fmla="*/ 6 h 38"/>
                <a:gd name="T44" fmla="*/ 2 w 92"/>
                <a:gd name="T45" fmla="*/ 5 h 38"/>
                <a:gd name="T46" fmla="*/ 2 w 92"/>
                <a:gd name="T47" fmla="*/ 5 h 38"/>
                <a:gd name="T48" fmla="*/ 2 w 92"/>
                <a:gd name="T49" fmla="*/ 4 h 38"/>
                <a:gd name="T50" fmla="*/ 2 w 92"/>
                <a:gd name="T51" fmla="*/ 3 h 38"/>
                <a:gd name="T52" fmla="*/ 2 w 92"/>
                <a:gd name="T53" fmla="*/ 2 h 38"/>
                <a:gd name="T54" fmla="*/ 3 w 92"/>
                <a:gd name="T55" fmla="*/ 2 h 38"/>
                <a:gd name="T56" fmla="*/ 5 w 92"/>
                <a:gd name="T57" fmla="*/ 2 h 38"/>
                <a:gd name="T58" fmla="*/ 6 w 92"/>
                <a:gd name="T59" fmla="*/ 2 h 38"/>
                <a:gd name="T60" fmla="*/ 7 w 92"/>
                <a:gd name="T61" fmla="*/ 2 h 38"/>
                <a:gd name="T62" fmla="*/ 7 w 92"/>
                <a:gd name="T63" fmla="*/ 2 h 38"/>
                <a:gd name="T64" fmla="*/ 7 w 92"/>
                <a:gd name="T65" fmla="*/ 2 h 38"/>
                <a:gd name="T66" fmla="*/ 7 w 92"/>
                <a:gd name="T67" fmla="*/ 2 h 38"/>
                <a:gd name="T68" fmla="*/ 8 w 92"/>
                <a:gd name="T69" fmla="*/ 2 h 38"/>
                <a:gd name="T70" fmla="*/ 9 w 92"/>
                <a:gd name="T71" fmla="*/ 2 h 38"/>
                <a:gd name="T72" fmla="*/ 10 w 92"/>
                <a:gd name="T73" fmla="*/ 2 h 38"/>
                <a:gd name="T74" fmla="*/ 10 w 92"/>
                <a:gd name="T75" fmla="*/ 2 h 38"/>
                <a:gd name="T76" fmla="*/ 11 w 92"/>
                <a:gd name="T77" fmla="*/ 2 h 38"/>
                <a:gd name="T78" fmla="*/ 11 w 92"/>
                <a:gd name="T79" fmla="*/ 2 h 38"/>
                <a:gd name="T80" fmla="*/ 12 w 92"/>
                <a:gd name="T81" fmla="*/ 2 h 38"/>
                <a:gd name="T82" fmla="*/ 12 w 92"/>
                <a:gd name="T83" fmla="*/ 2 h 38"/>
                <a:gd name="T84" fmla="*/ 13 w 92"/>
                <a:gd name="T85" fmla="*/ 2 h 38"/>
                <a:gd name="T86" fmla="*/ 13 w 92"/>
                <a:gd name="T87" fmla="*/ 2 h 3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92"/>
                <a:gd name="T133" fmla="*/ 0 h 38"/>
                <a:gd name="T134" fmla="*/ 92 w 92"/>
                <a:gd name="T135" fmla="*/ 38 h 3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92" h="38">
                  <a:moveTo>
                    <a:pt x="65" y="0"/>
                  </a:moveTo>
                  <a:lnTo>
                    <a:pt x="67" y="2"/>
                  </a:lnTo>
                  <a:lnTo>
                    <a:pt x="70" y="3"/>
                  </a:lnTo>
                  <a:lnTo>
                    <a:pt x="73" y="4"/>
                  </a:lnTo>
                  <a:lnTo>
                    <a:pt x="76" y="4"/>
                  </a:lnTo>
                  <a:lnTo>
                    <a:pt x="79" y="4"/>
                  </a:lnTo>
                  <a:lnTo>
                    <a:pt x="82" y="4"/>
                  </a:lnTo>
                  <a:lnTo>
                    <a:pt x="84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8" y="6"/>
                  </a:lnTo>
                  <a:lnTo>
                    <a:pt x="88" y="7"/>
                  </a:lnTo>
                  <a:lnTo>
                    <a:pt x="90" y="7"/>
                  </a:lnTo>
                  <a:lnTo>
                    <a:pt x="91" y="8"/>
                  </a:lnTo>
                  <a:lnTo>
                    <a:pt x="92" y="10"/>
                  </a:lnTo>
                  <a:lnTo>
                    <a:pt x="91" y="12"/>
                  </a:lnTo>
                  <a:lnTo>
                    <a:pt x="91" y="13"/>
                  </a:lnTo>
                  <a:lnTo>
                    <a:pt x="90" y="13"/>
                  </a:lnTo>
                  <a:lnTo>
                    <a:pt x="88" y="13"/>
                  </a:lnTo>
                  <a:lnTo>
                    <a:pt x="78" y="25"/>
                  </a:lnTo>
                  <a:lnTo>
                    <a:pt x="75" y="26"/>
                  </a:lnTo>
                  <a:lnTo>
                    <a:pt x="71" y="28"/>
                  </a:lnTo>
                  <a:lnTo>
                    <a:pt x="69" y="29"/>
                  </a:lnTo>
                  <a:lnTo>
                    <a:pt x="65" y="30"/>
                  </a:lnTo>
                  <a:lnTo>
                    <a:pt x="61" y="32"/>
                  </a:lnTo>
                  <a:lnTo>
                    <a:pt x="57" y="32"/>
                  </a:lnTo>
                  <a:lnTo>
                    <a:pt x="54" y="33"/>
                  </a:lnTo>
                  <a:lnTo>
                    <a:pt x="50" y="34"/>
                  </a:lnTo>
                  <a:lnTo>
                    <a:pt x="45" y="36"/>
                  </a:lnTo>
                  <a:lnTo>
                    <a:pt x="40" y="37"/>
                  </a:lnTo>
                  <a:lnTo>
                    <a:pt x="36" y="38"/>
                  </a:lnTo>
                  <a:lnTo>
                    <a:pt x="31" y="38"/>
                  </a:lnTo>
                  <a:lnTo>
                    <a:pt x="26" y="38"/>
                  </a:lnTo>
                  <a:lnTo>
                    <a:pt x="22" y="37"/>
                  </a:lnTo>
                  <a:lnTo>
                    <a:pt x="17" y="37"/>
                  </a:lnTo>
                  <a:lnTo>
                    <a:pt x="13" y="36"/>
                  </a:lnTo>
                  <a:lnTo>
                    <a:pt x="11" y="28"/>
                  </a:lnTo>
                  <a:lnTo>
                    <a:pt x="9" y="28"/>
                  </a:lnTo>
                  <a:lnTo>
                    <a:pt x="9" y="29"/>
                  </a:lnTo>
                  <a:lnTo>
                    <a:pt x="7" y="29"/>
                  </a:lnTo>
                  <a:lnTo>
                    <a:pt x="6" y="29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2" y="29"/>
                  </a:lnTo>
                  <a:lnTo>
                    <a:pt x="1" y="29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4" y="19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6" y="10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3" y="7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2" y="7"/>
                  </a:lnTo>
                  <a:lnTo>
                    <a:pt x="23" y="8"/>
                  </a:lnTo>
                  <a:lnTo>
                    <a:pt x="24" y="8"/>
                  </a:lnTo>
                  <a:lnTo>
                    <a:pt x="26" y="8"/>
                  </a:lnTo>
                  <a:lnTo>
                    <a:pt x="27" y="8"/>
                  </a:lnTo>
                  <a:lnTo>
                    <a:pt x="27" y="7"/>
                  </a:lnTo>
                  <a:lnTo>
                    <a:pt x="28" y="6"/>
                  </a:lnTo>
                  <a:lnTo>
                    <a:pt x="30" y="4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4" y="3"/>
                  </a:lnTo>
                  <a:lnTo>
                    <a:pt x="35" y="3"/>
                  </a:lnTo>
                  <a:lnTo>
                    <a:pt x="36" y="4"/>
                  </a:lnTo>
                  <a:lnTo>
                    <a:pt x="37" y="4"/>
                  </a:lnTo>
                  <a:lnTo>
                    <a:pt x="39" y="4"/>
                  </a:lnTo>
                  <a:lnTo>
                    <a:pt x="40" y="6"/>
                  </a:lnTo>
                  <a:lnTo>
                    <a:pt x="41" y="7"/>
                  </a:lnTo>
                  <a:lnTo>
                    <a:pt x="43" y="8"/>
                  </a:lnTo>
                  <a:lnTo>
                    <a:pt x="43" y="7"/>
                  </a:lnTo>
                  <a:lnTo>
                    <a:pt x="44" y="7"/>
                  </a:lnTo>
                  <a:lnTo>
                    <a:pt x="45" y="6"/>
                  </a:lnTo>
                  <a:lnTo>
                    <a:pt x="47" y="6"/>
                  </a:lnTo>
                  <a:lnTo>
                    <a:pt x="48" y="6"/>
                  </a:lnTo>
                  <a:lnTo>
                    <a:pt x="49" y="6"/>
                  </a:lnTo>
                  <a:lnTo>
                    <a:pt x="50" y="6"/>
                  </a:lnTo>
                  <a:lnTo>
                    <a:pt x="52" y="6"/>
                  </a:lnTo>
                  <a:lnTo>
                    <a:pt x="53" y="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4828" name="Freeform 41"/>
            <p:cNvSpPr>
              <a:spLocks/>
            </p:cNvSpPr>
            <p:nvPr/>
          </p:nvSpPr>
          <p:spPr bwMode="auto">
            <a:xfrm>
              <a:off x="3926" y="1368"/>
              <a:ext cx="62" cy="75"/>
            </a:xfrm>
            <a:custGeom>
              <a:avLst/>
              <a:gdLst>
                <a:gd name="T0" fmla="*/ 17 w 75"/>
                <a:gd name="T1" fmla="*/ 9 h 92"/>
                <a:gd name="T2" fmla="*/ 16 w 75"/>
                <a:gd name="T3" fmla="*/ 11 h 92"/>
                <a:gd name="T4" fmla="*/ 17 w 75"/>
                <a:gd name="T5" fmla="*/ 12 h 92"/>
                <a:gd name="T6" fmla="*/ 17 w 75"/>
                <a:gd name="T7" fmla="*/ 14 h 92"/>
                <a:gd name="T8" fmla="*/ 17 w 75"/>
                <a:gd name="T9" fmla="*/ 16 h 92"/>
                <a:gd name="T10" fmla="*/ 17 w 75"/>
                <a:gd name="T11" fmla="*/ 18 h 92"/>
                <a:gd name="T12" fmla="*/ 10 w 75"/>
                <a:gd name="T13" fmla="*/ 22 h 92"/>
                <a:gd name="T14" fmla="*/ 10 w 75"/>
                <a:gd name="T15" fmla="*/ 22 h 92"/>
                <a:gd name="T16" fmla="*/ 10 w 75"/>
                <a:gd name="T17" fmla="*/ 22 h 92"/>
                <a:gd name="T18" fmla="*/ 10 w 75"/>
                <a:gd name="T19" fmla="*/ 22 h 92"/>
                <a:gd name="T20" fmla="*/ 10 w 75"/>
                <a:gd name="T21" fmla="*/ 20 h 92"/>
                <a:gd name="T22" fmla="*/ 10 w 75"/>
                <a:gd name="T23" fmla="*/ 18 h 92"/>
                <a:gd name="T24" fmla="*/ 10 w 75"/>
                <a:gd name="T25" fmla="*/ 16 h 92"/>
                <a:gd name="T26" fmla="*/ 10 w 75"/>
                <a:gd name="T27" fmla="*/ 16 h 92"/>
                <a:gd name="T28" fmla="*/ 10 w 75"/>
                <a:gd name="T29" fmla="*/ 16 h 92"/>
                <a:gd name="T30" fmla="*/ 10 w 75"/>
                <a:gd name="T31" fmla="*/ 16 h 92"/>
                <a:gd name="T32" fmla="*/ 10 w 75"/>
                <a:gd name="T33" fmla="*/ 16 h 92"/>
                <a:gd name="T34" fmla="*/ 8 w 75"/>
                <a:gd name="T35" fmla="*/ 15 h 92"/>
                <a:gd name="T36" fmla="*/ 6 w 75"/>
                <a:gd name="T37" fmla="*/ 15 h 92"/>
                <a:gd name="T38" fmla="*/ 2 w 75"/>
                <a:gd name="T39" fmla="*/ 15 h 92"/>
                <a:gd name="T40" fmla="*/ 2 w 75"/>
                <a:gd name="T41" fmla="*/ 15 h 92"/>
                <a:gd name="T42" fmla="*/ 2 w 75"/>
                <a:gd name="T43" fmla="*/ 15 h 92"/>
                <a:gd name="T44" fmla="*/ 1 w 75"/>
                <a:gd name="T45" fmla="*/ 15 h 92"/>
                <a:gd name="T46" fmla="*/ 2 w 75"/>
                <a:gd name="T47" fmla="*/ 13 h 92"/>
                <a:gd name="T48" fmla="*/ 2 w 75"/>
                <a:gd name="T49" fmla="*/ 13 h 92"/>
                <a:gd name="T50" fmla="*/ 2 w 75"/>
                <a:gd name="T51" fmla="*/ 13 h 92"/>
                <a:gd name="T52" fmla="*/ 2 w 75"/>
                <a:gd name="T53" fmla="*/ 13 h 92"/>
                <a:gd name="T54" fmla="*/ 2 w 75"/>
                <a:gd name="T55" fmla="*/ 13 h 92"/>
                <a:gd name="T56" fmla="*/ 2 w 75"/>
                <a:gd name="T57" fmla="*/ 12 h 92"/>
                <a:gd name="T58" fmla="*/ 2 w 75"/>
                <a:gd name="T59" fmla="*/ 11 h 92"/>
                <a:gd name="T60" fmla="*/ 2 w 75"/>
                <a:gd name="T61" fmla="*/ 11 h 92"/>
                <a:gd name="T62" fmla="*/ 2 w 75"/>
                <a:gd name="T63" fmla="*/ 11 h 92"/>
                <a:gd name="T64" fmla="*/ 1 w 75"/>
                <a:gd name="T65" fmla="*/ 11 h 92"/>
                <a:gd name="T66" fmla="*/ 0 w 75"/>
                <a:gd name="T67" fmla="*/ 11 h 92"/>
                <a:gd name="T68" fmla="*/ 1 w 75"/>
                <a:gd name="T69" fmla="*/ 11 h 92"/>
                <a:gd name="T70" fmla="*/ 2 w 75"/>
                <a:gd name="T71" fmla="*/ 11 h 92"/>
                <a:gd name="T72" fmla="*/ 2 w 75"/>
                <a:gd name="T73" fmla="*/ 10 h 92"/>
                <a:gd name="T74" fmla="*/ 2 w 75"/>
                <a:gd name="T75" fmla="*/ 9 h 92"/>
                <a:gd name="T76" fmla="*/ 2 w 75"/>
                <a:gd name="T77" fmla="*/ 9 h 92"/>
                <a:gd name="T78" fmla="*/ 2 w 75"/>
                <a:gd name="T79" fmla="*/ 8 h 92"/>
                <a:gd name="T80" fmla="*/ 6 w 75"/>
                <a:gd name="T81" fmla="*/ 7 h 92"/>
                <a:gd name="T82" fmla="*/ 8 w 75"/>
                <a:gd name="T83" fmla="*/ 8 h 92"/>
                <a:gd name="T84" fmla="*/ 10 w 75"/>
                <a:gd name="T85" fmla="*/ 7 h 92"/>
                <a:gd name="T86" fmla="*/ 8 w 75"/>
                <a:gd name="T87" fmla="*/ 6 h 92"/>
                <a:gd name="T88" fmla="*/ 8 w 75"/>
                <a:gd name="T89" fmla="*/ 6 h 92"/>
                <a:gd name="T90" fmla="*/ 8 w 75"/>
                <a:gd name="T91" fmla="*/ 5 h 92"/>
                <a:gd name="T92" fmla="*/ 8 w 75"/>
                <a:gd name="T93" fmla="*/ 5 h 92"/>
                <a:gd name="T94" fmla="*/ 10 w 75"/>
                <a:gd name="T95" fmla="*/ 2 h 92"/>
                <a:gd name="T96" fmla="*/ 10 w 75"/>
                <a:gd name="T97" fmla="*/ 2 h 92"/>
                <a:gd name="T98" fmla="*/ 12 w 75"/>
                <a:gd name="T99" fmla="*/ 3 h 92"/>
                <a:gd name="T100" fmla="*/ 12 w 75"/>
                <a:gd name="T101" fmla="*/ 3 h 92"/>
                <a:gd name="T102" fmla="*/ 12 w 75"/>
                <a:gd name="T103" fmla="*/ 3 h 92"/>
                <a:gd name="T104" fmla="*/ 12 w 75"/>
                <a:gd name="T105" fmla="*/ 2 h 92"/>
                <a:gd name="T106" fmla="*/ 14 w 75"/>
                <a:gd name="T107" fmla="*/ 2 h 92"/>
                <a:gd name="T108" fmla="*/ 14 w 75"/>
                <a:gd name="T109" fmla="*/ 2 h 92"/>
                <a:gd name="T110" fmla="*/ 14 w 75"/>
                <a:gd name="T111" fmla="*/ 1 h 92"/>
                <a:gd name="T112" fmla="*/ 14 w 75"/>
                <a:gd name="T113" fmla="*/ 1 h 92"/>
                <a:gd name="T114" fmla="*/ 14 w 75"/>
                <a:gd name="T115" fmla="*/ 1 h 9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5"/>
                <a:gd name="T175" fmla="*/ 0 h 92"/>
                <a:gd name="T176" fmla="*/ 75 w 75"/>
                <a:gd name="T177" fmla="*/ 92 h 9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5" h="92">
                  <a:moveTo>
                    <a:pt x="56" y="1"/>
                  </a:moveTo>
                  <a:lnTo>
                    <a:pt x="75" y="30"/>
                  </a:lnTo>
                  <a:lnTo>
                    <a:pt x="63" y="39"/>
                  </a:lnTo>
                  <a:lnTo>
                    <a:pt x="61" y="42"/>
                  </a:lnTo>
                  <a:lnTo>
                    <a:pt x="61" y="43"/>
                  </a:lnTo>
                  <a:lnTo>
                    <a:pt x="61" y="46"/>
                  </a:lnTo>
                  <a:lnTo>
                    <a:pt x="61" y="48"/>
                  </a:lnTo>
                  <a:lnTo>
                    <a:pt x="62" y="49"/>
                  </a:lnTo>
                  <a:lnTo>
                    <a:pt x="62" y="52"/>
                  </a:lnTo>
                  <a:lnTo>
                    <a:pt x="62" y="55"/>
                  </a:lnTo>
                  <a:lnTo>
                    <a:pt x="62" y="57"/>
                  </a:lnTo>
                  <a:lnTo>
                    <a:pt x="63" y="59"/>
                  </a:lnTo>
                  <a:lnTo>
                    <a:pt x="63" y="61"/>
                  </a:lnTo>
                  <a:lnTo>
                    <a:pt x="65" y="64"/>
                  </a:lnTo>
                  <a:lnTo>
                    <a:pt x="65" y="66"/>
                  </a:lnTo>
                  <a:lnTo>
                    <a:pt x="63" y="68"/>
                  </a:lnTo>
                  <a:lnTo>
                    <a:pt x="63" y="70"/>
                  </a:lnTo>
                  <a:lnTo>
                    <a:pt x="62" y="73"/>
                  </a:lnTo>
                  <a:lnTo>
                    <a:pt x="61" y="76"/>
                  </a:lnTo>
                  <a:lnTo>
                    <a:pt x="40" y="92"/>
                  </a:lnTo>
                  <a:lnTo>
                    <a:pt x="39" y="92"/>
                  </a:lnTo>
                  <a:lnTo>
                    <a:pt x="37" y="92"/>
                  </a:lnTo>
                  <a:lnTo>
                    <a:pt x="37" y="91"/>
                  </a:lnTo>
                  <a:lnTo>
                    <a:pt x="37" y="89"/>
                  </a:lnTo>
                  <a:lnTo>
                    <a:pt x="37" y="86"/>
                  </a:lnTo>
                  <a:lnTo>
                    <a:pt x="37" y="83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6"/>
                  </a:lnTo>
                  <a:lnTo>
                    <a:pt x="36" y="73"/>
                  </a:lnTo>
                  <a:lnTo>
                    <a:pt x="36" y="72"/>
                  </a:lnTo>
                  <a:lnTo>
                    <a:pt x="36" y="70"/>
                  </a:lnTo>
                  <a:lnTo>
                    <a:pt x="37" y="69"/>
                  </a:lnTo>
                  <a:lnTo>
                    <a:pt x="37" y="68"/>
                  </a:lnTo>
                  <a:lnTo>
                    <a:pt x="37" y="66"/>
                  </a:lnTo>
                  <a:lnTo>
                    <a:pt x="37" y="65"/>
                  </a:lnTo>
                  <a:lnTo>
                    <a:pt x="36" y="65"/>
                  </a:lnTo>
                  <a:lnTo>
                    <a:pt x="33" y="63"/>
                  </a:lnTo>
                  <a:lnTo>
                    <a:pt x="31" y="63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0" y="64"/>
                  </a:lnTo>
                  <a:lnTo>
                    <a:pt x="17" y="65"/>
                  </a:lnTo>
                  <a:lnTo>
                    <a:pt x="14" y="64"/>
                  </a:lnTo>
                  <a:lnTo>
                    <a:pt x="10" y="63"/>
                  </a:lnTo>
                  <a:lnTo>
                    <a:pt x="4" y="65"/>
                  </a:lnTo>
                  <a:lnTo>
                    <a:pt x="2" y="64"/>
                  </a:lnTo>
                  <a:lnTo>
                    <a:pt x="2" y="63"/>
                  </a:lnTo>
                  <a:lnTo>
                    <a:pt x="1" y="63"/>
                  </a:lnTo>
                  <a:lnTo>
                    <a:pt x="1" y="61"/>
                  </a:lnTo>
                  <a:lnTo>
                    <a:pt x="4" y="55"/>
                  </a:lnTo>
                  <a:lnTo>
                    <a:pt x="5" y="55"/>
                  </a:lnTo>
                  <a:lnTo>
                    <a:pt x="6" y="55"/>
                  </a:lnTo>
                  <a:lnTo>
                    <a:pt x="7" y="55"/>
                  </a:lnTo>
                  <a:lnTo>
                    <a:pt x="9" y="55"/>
                  </a:lnTo>
                  <a:lnTo>
                    <a:pt x="10" y="53"/>
                  </a:lnTo>
                  <a:lnTo>
                    <a:pt x="10" y="52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9" y="49"/>
                  </a:lnTo>
                  <a:lnTo>
                    <a:pt x="7" y="48"/>
                  </a:lnTo>
                  <a:lnTo>
                    <a:pt x="6" y="48"/>
                  </a:lnTo>
                  <a:lnTo>
                    <a:pt x="5" y="47"/>
                  </a:lnTo>
                  <a:lnTo>
                    <a:pt x="4" y="47"/>
                  </a:lnTo>
                  <a:lnTo>
                    <a:pt x="2" y="47"/>
                  </a:lnTo>
                  <a:lnTo>
                    <a:pt x="1" y="47"/>
                  </a:lnTo>
                  <a:lnTo>
                    <a:pt x="0" y="47"/>
                  </a:lnTo>
                  <a:lnTo>
                    <a:pt x="1" y="47"/>
                  </a:lnTo>
                  <a:lnTo>
                    <a:pt x="1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4" y="43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2" y="39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4" y="35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10" y="33"/>
                  </a:lnTo>
                  <a:lnTo>
                    <a:pt x="14" y="33"/>
                  </a:lnTo>
                  <a:lnTo>
                    <a:pt x="17" y="31"/>
                  </a:lnTo>
                  <a:lnTo>
                    <a:pt x="20" y="31"/>
                  </a:lnTo>
                  <a:lnTo>
                    <a:pt x="23" y="31"/>
                  </a:lnTo>
                  <a:lnTo>
                    <a:pt x="27" y="31"/>
                  </a:lnTo>
                  <a:lnTo>
                    <a:pt x="30" y="33"/>
                  </a:lnTo>
                  <a:lnTo>
                    <a:pt x="35" y="29"/>
                  </a:lnTo>
                  <a:lnTo>
                    <a:pt x="35" y="27"/>
                  </a:lnTo>
                  <a:lnTo>
                    <a:pt x="35" y="26"/>
                  </a:lnTo>
                  <a:lnTo>
                    <a:pt x="35" y="25"/>
                  </a:lnTo>
                  <a:lnTo>
                    <a:pt x="33" y="25"/>
                  </a:lnTo>
                  <a:lnTo>
                    <a:pt x="33" y="23"/>
                  </a:lnTo>
                  <a:lnTo>
                    <a:pt x="33" y="22"/>
                  </a:lnTo>
                  <a:lnTo>
                    <a:pt x="32" y="21"/>
                  </a:lnTo>
                  <a:lnTo>
                    <a:pt x="31" y="21"/>
                  </a:lnTo>
                  <a:lnTo>
                    <a:pt x="30" y="20"/>
                  </a:lnTo>
                  <a:lnTo>
                    <a:pt x="40" y="10"/>
                  </a:lnTo>
                  <a:lnTo>
                    <a:pt x="41" y="12"/>
                  </a:lnTo>
                  <a:lnTo>
                    <a:pt x="43" y="12"/>
                  </a:lnTo>
                  <a:lnTo>
                    <a:pt x="44" y="12"/>
                  </a:lnTo>
                  <a:lnTo>
                    <a:pt x="45" y="12"/>
                  </a:lnTo>
                  <a:lnTo>
                    <a:pt x="45" y="10"/>
                  </a:lnTo>
                  <a:lnTo>
                    <a:pt x="48" y="6"/>
                  </a:lnTo>
                  <a:lnTo>
                    <a:pt x="54" y="4"/>
                  </a:lnTo>
                  <a:lnTo>
                    <a:pt x="54" y="3"/>
                  </a:lnTo>
                  <a:lnTo>
                    <a:pt x="54" y="1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4829" name="Freeform 42"/>
            <p:cNvSpPr>
              <a:spLocks/>
            </p:cNvSpPr>
            <p:nvPr/>
          </p:nvSpPr>
          <p:spPr bwMode="auto">
            <a:xfrm>
              <a:off x="3860" y="1418"/>
              <a:ext cx="37" cy="58"/>
            </a:xfrm>
            <a:custGeom>
              <a:avLst/>
              <a:gdLst>
                <a:gd name="T0" fmla="*/ 3 w 46"/>
                <a:gd name="T1" fmla="*/ 0 h 72"/>
                <a:gd name="T2" fmla="*/ 4 w 46"/>
                <a:gd name="T3" fmla="*/ 2 h 72"/>
                <a:gd name="T4" fmla="*/ 4 w 46"/>
                <a:gd name="T5" fmla="*/ 2 h 72"/>
                <a:gd name="T6" fmla="*/ 5 w 46"/>
                <a:gd name="T7" fmla="*/ 2 h 72"/>
                <a:gd name="T8" fmla="*/ 5 w 46"/>
                <a:gd name="T9" fmla="*/ 5 h 72"/>
                <a:gd name="T10" fmla="*/ 6 w 46"/>
                <a:gd name="T11" fmla="*/ 5 h 72"/>
                <a:gd name="T12" fmla="*/ 6 w 46"/>
                <a:gd name="T13" fmla="*/ 6 h 72"/>
                <a:gd name="T14" fmla="*/ 6 w 46"/>
                <a:gd name="T15" fmla="*/ 8 h 72"/>
                <a:gd name="T16" fmla="*/ 7 w 46"/>
                <a:gd name="T17" fmla="*/ 8 h 72"/>
                <a:gd name="T18" fmla="*/ 8 w 46"/>
                <a:gd name="T19" fmla="*/ 8 h 72"/>
                <a:gd name="T20" fmla="*/ 9 w 46"/>
                <a:gd name="T21" fmla="*/ 8 h 72"/>
                <a:gd name="T22" fmla="*/ 10 w 46"/>
                <a:gd name="T23" fmla="*/ 10 h 72"/>
                <a:gd name="T24" fmla="*/ 10 w 46"/>
                <a:gd name="T25" fmla="*/ 10 h 72"/>
                <a:gd name="T26" fmla="*/ 10 w 46"/>
                <a:gd name="T27" fmla="*/ 12 h 72"/>
                <a:gd name="T28" fmla="*/ 10 w 46"/>
                <a:gd name="T29" fmla="*/ 12 h 72"/>
                <a:gd name="T30" fmla="*/ 9 w 46"/>
                <a:gd name="T31" fmla="*/ 13 h 72"/>
                <a:gd name="T32" fmla="*/ 8 w 46"/>
                <a:gd name="T33" fmla="*/ 13 h 72"/>
                <a:gd name="T34" fmla="*/ 8 w 46"/>
                <a:gd name="T35" fmla="*/ 13 h 72"/>
                <a:gd name="T36" fmla="*/ 8 w 46"/>
                <a:gd name="T37" fmla="*/ 13 h 72"/>
                <a:gd name="T38" fmla="*/ 8 w 46"/>
                <a:gd name="T39" fmla="*/ 13 h 72"/>
                <a:gd name="T40" fmla="*/ 7 w 46"/>
                <a:gd name="T41" fmla="*/ 15 h 72"/>
                <a:gd name="T42" fmla="*/ 6 w 46"/>
                <a:gd name="T43" fmla="*/ 15 h 72"/>
                <a:gd name="T44" fmla="*/ 5 w 46"/>
                <a:gd name="T45" fmla="*/ 15 h 72"/>
                <a:gd name="T46" fmla="*/ 3 w 46"/>
                <a:gd name="T47" fmla="*/ 16 h 72"/>
                <a:gd name="T48" fmla="*/ 2 w 46"/>
                <a:gd name="T49" fmla="*/ 15 h 72"/>
                <a:gd name="T50" fmla="*/ 2 w 46"/>
                <a:gd name="T51" fmla="*/ 15 h 72"/>
                <a:gd name="T52" fmla="*/ 2 w 46"/>
                <a:gd name="T53" fmla="*/ 15 h 72"/>
                <a:gd name="T54" fmla="*/ 2 w 46"/>
                <a:gd name="T55" fmla="*/ 15 h 72"/>
                <a:gd name="T56" fmla="*/ 2 w 46"/>
                <a:gd name="T57" fmla="*/ 15 h 72"/>
                <a:gd name="T58" fmla="*/ 2 w 46"/>
                <a:gd name="T59" fmla="*/ 13 h 72"/>
                <a:gd name="T60" fmla="*/ 2 w 46"/>
                <a:gd name="T61" fmla="*/ 12 h 72"/>
                <a:gd name="T62" fmla="*/ 2 w 46"/>
                <a:gd name="T63" fmla="*/ 12 h 72"/>
                <a:gd name="T64" fmla="*/ 3 w 46"/>
                <a:gd name="T65" fmla="*/ 10 h 72"/>
                <a:gd name="T66" fmla="*/ 3 w 46"/>
                <a:gd name="T67" fmla="*/ 10 h 72"/>
                <a:gd name="T68" fmla="*/ 3 w 46"/>
                <a:gd name="T69" fmla="*/ 10 h 72"/>
                <a:gd name="T70" fmla="*/ 2 w 46"/>
                <a:gd name="T71" fmla="*/ 10 h 72"/>
                <a:gd name="T72" fmla="*/ 1 w 46"/>
                <a:gd name="T73" fmla="*/ 8 h 72"/>
                <a:gd name="T74" fmla="*/ 1 w 46"/>
                <a:gd name="T75" fmla="*/ 8 h 72"/>
                <a:gd name="T76" fmla="*/ 0 w 46"/>
                <a:gd name="T77" fmla="*/ 8 h 72"/>
                <a:gd name="T78" fmla="*/ 0 w 46"/>
                <a:gd name="T79" fmla="*/ 8 h 72"/>
                <a:gd name="T80" fmla="*/ 0 w 46"/>
                <a:gd name="T81" fmla="*/ 8 h 72"/>
                <a:gd name="T82" fmla="*/ 1 w 46"/>
                <a:gd name="T83" fmla="*/ 2 h 72"/>
                <a:gd name="T84" fmla="*/ 1 w 46"/>
                <a:gd name="T85" fmla="*/ 2 h 72"/>
                <a:gd name="T86" fmla="*/ 2 w 46"/>
                <a:gd name="T87" fmla="*/ 2 h 72"/>
                <a:gd name="T88" fmla="*/ 2 w 46"/>
                <a:gd name="T89" fmla="*/ 2 h 72"/>
                <a:gd name="T90" fmla="*/ 2 w 46"/>
                <a:gd name="T91" fmla="*/ 2 h 72"/>
                <a:gd name="T92" fmla="*/ 2 w 46"/>
                <a:gd name="T93" fmla="*/ 2 h 72"/>
                <a:gd name="T94" fmla="*/ 2 w 46"/>
                <a:gd name="T95" fmla="*/ 2 h 72"/>
                <a:gd name="T96" fmla="*/ 2 w 46"/>
                <a:gd name="T97" fmla="*/ 2 h 72"/>
                <a:gd name="T98" fmla="*/ 2 w 46"/>
                <a:gd name="T99" fmla="*/ 2 h 72"/>
                <a:gd name="T100" fmla="*/ 2 w 46"/>
                <a:gd name="T101" fmla="*/ 2 h 72"/>
                <a:gd name="T102" fmla="*/ 2 w 46"/>
                <a:gd name="T103" fmla="*/ 2 h 72"/>
                <a:gd name="T104" fmla="*/ 2 w 46"/>
                <a:gd name="T105" fmla="*/ 2 h 72"/>
                <a:gd name="T106" fmla="*/ 2 w 46"/>
                <a:gd name="T107" fmla="*/ 0 h 7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6"/>
                <a:gd name="T163" fmla="*/ 0 h 72"/>
                <a:gd name="T164" fmla="*/ 46 w 46"/>
                <a:gd name="T165" fmla="*/ 72 h 7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6" h="72">
                  <a:moveTo>
                    <a:pt x="13" y="0"/>
                  </a:moveTo>
                  <a:lnTo>
                    <a:pt x="15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2" y="5"/>
                  </a:lnTo>
                  <a:lnTo>
                    <a:pt x="23" y="8"/>
                  </a:lnTo>
                  <a:lnTo>
                    <a:pt x="23" y="9"/>
                  </a:lnTo>
                  <a:lnTo>
                    <a:pt x="23" y="21"/>
                  </a:lnTo>
                  <a:lnTo>
                    <a:pt x="24" y="22"/>
                  </a:lnTo>
                  <a:lnTo>
                    <a:pt x="26" y="25"/>
                  </a:lnTo>
                  <a:lnTo>
                    <a:pt x="27" y="26"/>
                  </a:lnTo>
                  <a:lnTo>
                    <a:pt x="27" y="29"/>
                  </a:lnTo>
                  <a:lnTo>
                    <a:pt x="28" y="31"/>
                  </a:lnTo>
                  <a:lnTo>
                    <a:pt x="30" y="33"/>
                  </a:lnTo>
                  <a:lnTo>
                    <a:pt x="31" y="34"/>
                  </a:lnTo>
                  <a:lnTo>
                    <a:pt x="33" y="37"/>
                  </a:lnTo>
                  <a:lnTo>
                    <a:pt x="35" y="37"/>
                  </a:lnTo>
                  <a:lnTo>
                    <a:pt x="37" y="37"/>
                  </a:lnTo>
                  <a:lnTo>
                    <a:pt x="39" y="38"/>
                  </a:lnTo>
                  <a:lnTo>
                    <a:pt x="40" y="38"/>
                  </a:lnTo>
                  <a:lnTo>
                    <a:pt x="43" y="39"/>
                  </a:lnTo>
                  <a:lnTo>
                    <a:pt x="44" y="41"/>
                  </a:lnTo>
                  <a:lnTo>
                    <a:pt x="45" y="42"/>
                  </a:lnTo>
                  <a:lnTo>
                    <a:pt x="45" y="43"/>
                  </a:lnTo>
                  <a:lnTo>
                    <a:pt x="46" y="48"/>
                  </a:lnTo>
                  <a:lnTo>
                    <a:pt x="45" y="51"/>
                  </a:lnTo>
                  <a:lnTo>
                    <a:pt x="45" y="52"/>
                  </a:lnTo>
                  <a:lnTo>
                    <a:pt x="44" y="55"/>
                  </a:lnTo>
                  <a:lnTo>
                    <a:pt x="43" y="56"/>
                  </a:lnTo>
                  <a:lnTo>
                    <a:pt x="41" y="58"/>
                  </a:lnTo>
                  <a:lnTo>
                    <a:pt x="40" y="59"/>
                  </a:lnTo>
                  <a:lnTo>
                    <a:pt x="39" y="60"/>
                  </a:lnTo>
                  <a:lnTo>
                    <a:pt x="36" y="60"/>
                  </a:lnTo>
                  <a:lnTo>
                    <a:pt x="35" y="60"/>
                  </a:lnTo>
                  <a:lnTo>
                    <a:pt x="32" y="63"/>
                  </a:lnTo>
                  <a:lnTo>
                    <a:pt x="30" y="64"/>
                  </a:lnTo>
                  <a:lnTo>
                    <a:pt x="27" y="67"/>
                  </a:lnTo>
                  <a:lnTo>
                    <a:pt x="24" y="69"/>
                  </a:lnTo>
                  <a:lnTo>
                    <a:pt x="22" y="71"/>
                  </a:lnTo>
                  <a:lnTo>
                    <a:pt x="19" y="72"/>
                  </a:lnTo>
                  <a:lnTo>
                    <a:pt x="15" y="72"/>
                  </a:lnTo>
                  <a:lnTo>
                    <a:pt x="11" y="71"/>
                  </a:lnTo>
                  <a:lnTo>
                    <a:pt x="10" y="71"/>
                  </a:lnTo>
                  <a:lnTo>
                    <a:pt x="10" y="69"/>
                  </a:lnTo>
                  <a:lnTo>
                    <a:pt x="9" y="69"/>
                  </a:lnTo>
                  <a:lnTo>
                    <a:pt x="7" y="68"/>
                  </a:lnTo>
                  <a:lnTo>
                    <a:pt x="6" y="65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10" y="56"/>
                  </a:lnTo>
                  <a:lnTo>
                    <a:pt x="11" y="54"/>
                  </a:lnTo>
                  <a:lnTo>
                    <a:pt x="13" y="51"/>
                  </a:lnTo>
                  <a:lnTo>
                    <a:pt x="14" y="48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3" y="46"/>
                  </a:lnTo>
                  <a:lnTo>
                    <a:pt x="13" y="45"/>
                  </a:lnTo>
                  <a:lnTo>
                    <a:pt x="1" y="38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8"/>
                  </a:lnTo>
                  <a:lnTo>
                    <a:pt x="5" y="7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4830" name="Freeform 43"/>
            <p:cNvSpPr>
              <a:spLocks/>
            </p:cNvSpPr>
            <p:nvPr/>
          </p:nvSpPr>
          <p:spPr bwMode="auto">
            <a:xfrm>
              <a:off x="3833" y="1438"/>
              <a:ext cx="203" cy="124"/>
            </a:xfrm>
            <a:custGeom>
              <a:avLst/>
              <a:gdLst>
                <a:gd name="T0" fmla="*/ 52 w 249"/>
                <a:gd name="T1" fmla="*/ 1 h 153"/>
                <a:gd name="T2" fmla="*/ 59 w 249"/>
                <a:gd name="T3" fmla="*/ 15 h 153"/>
                <a:gd name="T4" fmla="*/ 60 w 249"/>
                <a:gd name="T5" fmla="*/ 20 h 153"/>
                <a:gd name="T6" fmla="*/ 57 w 249"/>
                <a:gd name="T7" fmla="*/ 22 h 153"/>
                <a:gd name="T8" fmla="*/ 56 w 249"/>
                <a:gd name="T9" fmla="*/ 23 h 153"/>
                <a:gd name="T10" fmla="*/ 55 w 249"/>
                <a:gd name="T11" fmla="*/ 26 h 153"/>
                <a:gd name="T12" fmla="*/ 55 w 249"/>
                <a:gd name="T13" fmla="*/ 28 h 153"/>
                <a:gd name="T14" fmla="*/ 55 w 249"/>
                <a:gd name="T15" fmla="*/ 29 h 153"/>
                <a:gd name="T16" fmla="*/ 53 w 249"/>
                <a:gd name="T17" fmla="*/ 29 h 153"/>
                <a:gd name="T18" fmla="*/ 51 w 249"/>
                <a:gd name="T19" fmla="*/ 28 h 153"/>
                <a:gd name="T20" fmla="*/ 51 w 249"/>
                <a:gd name="T21" fmla="*/ 29 h 153"/>
                <a:gd name="T22" fmla="*/ 49 w 249"/>
                <a:gd name="T23" fmla="*/ 32 h 153"/>
                <a:gd name="T24" fmla="*/ 48 w 249"/>
                <a:gd name="T25" fmla="*/ 35 h 153"/>
                <a:gd name="T26" fmla="*/ 46 w 249"/>
                <a:gd name="T27" fmla="*/ 35 h 153"/>
                <a:gd name="T28" fmla="*/ 46 w 249"/>
                <a:gd name="T29" fmla="*/ 31 h 153"/>
                <a:gd name="T30" fmla="*/ 45 w 249"/>
                <a:gd name="T31" fmla="*/ 27 h 153"/>
                <a:gd name="T32" fmla="*/ 45 w 249"/>
                <a:gd name="T33" fmla="*/ 27 h 153"/>
                <a:gd name="T34" fmla="*/ 43 w 249"/>
                <a:gd name="T35" fmla="*/ 27 h 153"/>
                <a:gd name="T36" fmla="*/ 41 w 249"/>
                <a:gd name="T37" fmla="*/ 27 h 153"/>
                <a:gd name="T38" fmla="*/ 38 w 249"/>
                <a:gd name="T39" fmla="*/ 24 h 153"/>
                <a:gd name="T40" fmla="*/ 38 w 249"/>
                <a:gd name="T41" fmla="*/ 23 h 153"/>
                <a:gd name="T42" fmla="*/ 34 w 249"/>
                <a:gd name="T43" fmla="*/ 23 h 153"/>
                <a:gd name="T44" fmla="*/ 34 w 249"/>
                <a:gd name="T45" fmla="*/ 25 h 153"/>
                <a:gd name="T46" fmla="*/ 38 w 249"/>
                <a:gd name="T47" fmla="*/ 29 h 153"/>
                <a:gd name="T48" fmla="*/ 36 w 249"/>
                <a:gd name="T49" fmla="*/ 32 h 153"/>
                <a:gd name="T50" fmla="*/ 33 w 249"/>
                <a:gd name="T51" fmla="*/ 24 h 153"/>
                <a:gd name="T52" fmla="*/ 28 w 249"/>
                <a:gd name="T53" fmla="*/ 23 h 153"/>
                <a:gd name="T54" fmla="*/ 27 w 249"/>
                <a:gd name="T55" fmla="*/ 22 h 153"/>
                <a:gd name="T56" fmla="*/ 25 w 249"/>
                <a:gd name="T57" fmla="*/ 22 h 153"/>
                <a:gd name="T58" fmla="*/ 24 w 249"/>
                <a:gd name="T59" fmla="*/ 23 h 153"/>
                <a:gd name="T60" fmla="*/ 22 w 249"/>
                <a:gd name="T61" fmla="*/ 25 h 153"/>
                <a:gd name="T62" fmla="*/ 11 w 249"/>
                <a:gd name="T63" fmla="*/ 32 h 153"/>
                <a:gd name="T64" fmla="*/ 5 w 249"/>
                <a:gd name="T65" fmla="*/ 33 h 153"/>
                <a:gd name="T66" fmla="*/ 2 w 249"/>
                <a:gd name="T67" fmla="*/ 31 h 153"/>
                <a:gd name="T68" fmla="*/ 2 w 249"/>
                <a:gd name="T69" fmla="*/ 29 h 153"/>
                <a:gd name="T70" fmla="*/ 2 w 249"/>
                <a:gd name="T71" fmla="*/ 28 h 153"/>
                <a:gd name="T72" fmla="*/ 2 w 249"/>
                <a:gd name="T73" fmla="*/ 28 h 153"/>
                <a:gd name="T74" fmla="*/ 2 w 249"/>
                <a:gd name="T75" fmla="*/ 27 h 153"/>
                <a:gd name="T76" fmla="*/ 2 w 249"/>
                <a:gd name="T77" fmla="*/ 24 h 153"/>
                <a:gd name="T78" fmla="*/ 9 w 249"/>
                <a:gd name="T79" fmla="*/ 24 h 153"/>
                <a:gd name="T80" fmla="*/ 11 w 249"/>
                <a:gd name="T81" fmla="*/ 22 h 153"/>
                <a:gd name="T82" fmla="*/ 13 w 249"/>
                <a:gd name="T83" fmla="*/ 19 h 153"/>
                <a:gd name="T84" fmla="*/ 11 w 249"/>
                <a:gd name="T85" fmla="*/ 15 h 153"/>
                <a:gd name="T86" fmla="*/ 11 w 249"/>
                <a:gd name="T87" fmla="*/ 15 h 153"/>
                <a:gd name="T88" fmla="*/ 13 w 249"/>
                <a:gd name="T89" fmla="*/ 14 h 153"/>
                <a:gd name="T90" fmla="*/ 20 w 249"/>
                <a:gd name="T91" fmla="*/ 12 h 153"/>
                <a:gd name="T92" fmla="*/ 22 w 249"/>
                <a:gd name="T93" fmla="*/ 11 h 153"/>
                <a:gd name="T94" fmla="*/ 22 w 249"/>
                <a:gd name="T95" fmla="*/ 10 h 153"/>
                <a:gd name="T96" fmla="*/ 22 w 249"/>
                <a:gd name="T97" fmla="*/ 9 h 153"/>
                <a:gd name="T98" fmla="*/ 27 w 249"/>
                <a:gd name="T99" fmla="*/ 6 h 153"/>
                <a:gd name="T100" fmla="*/ 29 w 249"/>
                <a:gd name="T101" fmla="*/ 6 h 153"/>
                <a:gd name="T102" fmla="*/ 31 w 249"/>
                <a:gd name="T103" fmla="*/ 3 h 153"/>
                <a:gd name="T104" fmla="*/ 32 w 249"/>
                <a:gd name="T105" fmla="*/ 5 h 153"/>
                <a:gd name="T106" fmla="*/ 46 w 249"/>
                <a:gd name="T107" fmla="*/ 5 h 153"/>
                <a:gd name="T108" fmla="*/ 49 w 249"/>
                <a:gd name="T109" fmla="*/ 2 h 153"/>
                <a:gd name="T110" fmla="*/ 51 w 249"/>
                <a:gd name="T111" fmla="*/ 2 h 153"/>
                <a:gd name="T112" fmla="*/ 51 w 249"/>
                <a:gd name="T113" fmla="*/ 0 h 15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9"/>
                <a:gd name="T172" fmla="*/ 0 h 153"/>
                <a:gd name="T173" fmla="*/ 249 w 249"/>
                <a:gd name="T174" fmla="*/ 153 h 15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9" h="153">
                  <a:moveTo>
                    <a:pt x="216" y="0"/>
                  </a:moveTo>
                  <a:lnTo>
                    <a:pt x="217" y="0"/>
                  </a:lnTo>
                  <a:lnTo>
                    <a:pt x="219" y="0"/>
                  </a:lnTo>
                  <a:lnTo>
                    <a:pt x="219" y="1"/>
                  </a:lnTo>
                  <a:lnTo>
                    <a:pt x="220" y="1"/>
                  </a:lnTo>
                  <a:lnTo>
                    <a:pt x="224" y="10"/>
                  </a:lnTo>
                  <a:lnTo>
                    <a:pt x="227" y="19"/>
                  </a:lnTo>
                  <a:lnTo>
                    <a:pt x="231" y="28"/>
                  </a:lnTo>
                  <a:lnTo>
                    <a:pt x="234" y="39"/>
                  </a:lnTo>
                  <a:lnTo>
                    <a:pt x="237" y="48"/>
                  </a:lnTo>
                  <a:lnTo>
                    <a:pt x="241" y="57"/>
                  </a:lnTo>
                  <a:lnTo>
                    <a:pt x="244" y="67"/>
                  </a:lnTo>
                  <a:lnTo>
                    <a:pt x="246" y="77"/>
                  </a:lnTo>
                  <a:lnTo>
                    <a:pt x="246" y="78"/>
                  </a:lnTo>
                  <a:lnTo>
                    <a:pt x="246" y="79"/>
                  </a:lnTo>
                  <a:lnTo>
                    <a:pt x="247" y="80"/>
                  </a:lnTo>
                  <a:lnTo>
                    <a:pt x="247" y="82"/>
                  </a:lnTo>
                  <a:lnTo>
                    <a:pt x="249" y="83"/>
                  </a:lnTo>
                  <a:lnTo>
                    <a:pt x="249" y="86"/>
                  </a:lnTo>
                  <a:lnTo>
                    <a:pt x="249" y="87"/>
                  </a:lnTo>
                  <a:lnTo>
                    <a:pt x="247" y="88"/>
                  </a:lnTo>
                  <a:lnTo>
                    <a:pt x="241" y="95"/>
                  </a:lnTo>
                  <a:lnTo>
                    <a:pt x="240" y="95"/>
                  </a:lnTo>
                  <a:lnTo>
                    <a:pt x="238" y="95"/>
                  </a:lnTo>
                  <a:lnTo>
                    <a:pt x="237" y="95"/>
                  </a:lnTo>
                  <a:lnTo>
                    <a:pt x="236" y="95"/>
                  </a:lnTo>
                  <a:lnTo>
                    <a:pt x="236" y="96"/>
                  </a:lnTo>
                  <a:lnTo>
                    <a:pt x="234" y="96"/>
                  </a:lnTo>
                  <a:lnTo>
                    <a:pt x="234" y="97"/>
                  </a:lnTo>
                  <a:lnTo>
                    <a:pt x="233" y="97"/>
                  </a:lnTo>
                  <a:lnTo>
                    <a:pt x="233" y="101"/>
                  </a:lnTo>
                  <a:lnTo>
                    <a:pt x="228" y="104"/>
                  </a:lnTo>
                  <a:lnTo>
                    <a:pt x="228" y="106"/>
                  </a:lnTo>
                  <a:lnTo>
                    <a:pt x="228" y="109"/>
                  </a:lnTo>
                  <a:lnTo>
                    <a:pt x="228" y="112"/>
                  </a:lnTo>
                  <a:lnTo>
                    <a:pt x="229" y="114"/>
                  </a:lnTo>
                  <a:lnTo>
                    <a:pt x="231" y="117"/>
                  </a:lnTo>
                  <a:lnTo>
                    <a:pt x="231" y="120"/>
                  </a:lnTo>
                  <a:lnTo>
                    <a:pt x="232" y="121"/>
                  </a:lnTo>
                  <a:lnTo>
                    <a:pt x="233" y="123"/>
                  </a:lnTo>
                  <a:lnTo>
                    <a:pt x="233" y="125"/>
                  </a:lnTo>
                  <a:lnTo>
                    <a:pt x="232" y="125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9" y="127"/>
                  </a:lnTo>
                  <a:lnTo>
                    <a:pt x="228" y="127"/>
                  </a:lnTo>
                  <a:lnTo>
                    <a:pt x="227" y="129"/>
                  </a:lnTo>
                  <a:lnTo>
                    <a:pt x="225" y="129"/>
                  </a:lnTo>
                  <a:lnTo>
                    <a:pt x="224" y="129"/>
                  </a:lnTo>
                  <a:lnTo>
                    <a:pt x="223" y="129"/>
                  </a:lnTo>
                  <a:lnTo>
                    <a:pt x="221" y="127"/>
                  </a:lnTo>
                  <a:lnTo>
                    <a:pt x="221" y="126"/>
                  </a:lnTo>
                  <a:lnTo>
                    <a:pt x="220" y="126"/>
                  </a:lnTo>
                  <a:lnTo>
                    <a:pt x="220" y="125"/>
                  </a:lnTo>
                  <a:lnTo>
                    <a:pt x="219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9"/>
                  </a:lnTo>
                  <a:lnTo>
                    <a:pt x="211" y="129"/>
                  </a:lnTo>
                  <a:lnTo>
                    <a:pt x="210" y="129"/>
                  </a:lnTo>
                  <a:lnTo>
                    <a:pt x="201" y="136"/>
                  </a:lnTo>
                  <a:lnTo>
                    <a:pt x="201" y="139"/>
                  </a:lnTo>
                  <a:lnTo>
                    <a:pt x="202" y="140"/>
                  </a:lnTo>
                  <a:lnTo>
                    <a:pt x="202" y="143"/>
                  </a:lnTo>
                  <a:lnTo>
                    <a:pt x="202" y="144"/>
                  </a:lnTo>
                  <a:lnTo>
                    <a:pt x="202" y="147"/>
                  </a:lnTo>
                  <a:lnTo>
                    <a:pt x="202" y="149"/>
                  </a:lnTo>
                  <a:lnTo>
                    <a:pt x="201" y="152"/>
                  </a:lnTo>
                  <a:lnTo>
                    <a:pt x="199" y="153"/>
                  </a:lnTo>
                  <a:lnTo>
                    <a:pt x="198" y="153"/>
                  </a:lnTo>
                  <a:lnTo>
                    <a:pt x="197" y="153"/>
                  </a:lnTo>
                  <a:lnTo>
                    <a:pt x="195" y="152"/>
                  </a:lnTo>
                  <a:lnTo>
                    <a:pt x="195" y="151"/>
                  </a:lnTo>
                  <a:lnTo>
                    <a:pt x="194" y="148"/>
                  </a:lnTo>
                  <a:lnTo>
                    <a:pt x="194" y="147"/>
                  </a:lnTo>
                  <a:lnTo>
                    <a:pt x="193" y="144"/>
                  </a:lnTo>
                  <a:lnTo>
                    <a:pt x="193" y="142"/>
                  </a:lnTo>
                  <a:lnTo>
                    <a:pt x="193" y="139"/>
                  </a:lnTo>
                  <a:lnTo>
                    <a:pt x="191" y="138"/>
                  </a:lnTo>
                  <a:lnTo>
                    <a:pt x="191" y="135"/>
                  </a:lnTo>
                  <a:lnTo>
                    <a:pt x="191" y="133"/>
                  </a:lnTo>
                  <a:lnTo>
                    <a:pt x="191" y="130"/>
                  </a:lnTo>
                  <a:lnTo>
                    <a:pt x="191" y="127"/>
                  </a:lnTo>
                  <a:lnTo>
                    <a:pt x="190" y="125"/>
                  </a:lnTo>
                  <a:lnTo>
                    <a:pt x="189" y="123"/>
                  </a:lnTo>
                  <a:lnTo>
                    <a:pt x="188" y="121"/>
                  </a:lnTo>
                  <a:lnTo>
                    <a:pt x="186" y="120"/>
                  </a:lnTo>
                  <a:lnTo>
                    <a:pt x="186" y="118"/>
                  </a:lnTo>
                  <a:lnTo>
                    <a:pt x="186" y="117"/>
                  </a:lnTo>
                  <a:lnTo>
                    <a:pt x="186" y="116"/>
                  </a:lnTo>
                  <a:lnTo>
                    <a:pt x="185" y="114"/>
                  </a:lnTo>
                  <a:lnTo>
                    <a:pt x="184" y="114"/>
                  </a:lnTo>
                  <a:lnTo>
                    <a:pt x="182" y="114"/>
                  </a:lnTo>
                  <a:lnTo>
                    <a:pt x="182" y="113"/>
                  </a:lnTo>
                  <a:lnTo>
                    <a:pt x="181" y="113"/>
                  </a:lnTo>
                  <a:lnTo>
                    <a:pt x="181" y="114"/>
                  </a:lnTo>
                  <a:lnTo>
                    <a:pt x="180" y="116"/>
                  </a:lnTo>
                  <a:lnTo>
                    <a:pt x="178" y="116"/>
                  </a:lnTo>
                  <a:lnTo>
                    <a:pt x="178" y="117"/>
                  </a:lnTo>
                  <a:lnTo>
                    <a:pt x="177" y="118"/>
                  </a:lnTo>
                  <a:lnTo>
                    <a:pt x="176" y="120"/>
                  </a:lnTo>
                  <a:lnTo>
                    <a:pt x="175" y="120"/>
                  </a:lnTo>
                  <a:lnTo>
                    <a:pt x="172" y="118"/>
                  </a:lnTo>
                  <a:lnTo>
                    <a:pt x="171" y="117"/>
                  </a:lnTo>
                  <a:lnTo>
                    <a:pt x="169" y="116"/>
                  </a:lnTo>
                  <a:lnTo>
                    <a:pt x="167" y="113"/>
                  </a:lnTo>
                  <a:lnTo>
                    <a:pt x="165" y="110"/>
                  </a:lnTo>
                  <a:lnTo>
                    <a:pt x="164" y="109"/>
                  </a:lnTo>
                  <a:lnTo>
                    <a:pt x="163" y="106"/>
                  </a:lnTo>
                  <a:lnTo>
                    <a:pt x="161" y="105"/>
                  </a:lnTo>
                  <a:lnTo>
                    <a:pt x="160" y="104"/>
                  </a:lnTo>
                  <a:lnTo>
                    <a:pt x="160" y="103"/>
                  </a:lnTo>
                  <a:lnTo>
                    <a:pt x="159" y="101"/>
                  </a:lnTo>
                  <a:lnTo>
                    <a:pt x="158" y="100"/>
                  </a:lnTo>
                  <a:lnTo>
                    <a:pt x="156" y="99"/>
                  </a:lnTo>
                  <a:lnTo>
                    <a:pt x="155" y="99"/>
                  </a:lnTo>
                  <a:lnTo>
                    <a:pt x="152" y="99"/>
                  </a:lnTo>
                  <a:lnTo>
                    <a:pt x="151" y="97"/>
                  </a:lnTo>
                  <a:lnTo>
                    <a:pt x="150" y="97"/>
                  </a:lnTo>
                  <a:lnTo>
                    <a:pt x="147" y="97"/>
                  </a:lnTo>
                  <a:lnTo>
                    <a:pt x="146" y="99"/>
                  </a:lnTo>
                  <a:lnTo>
                    <a:pt x="146" y="100"/>
                  </a:lnTo>
                  <a:lnTo>
                    <a:pt x="145" y="100"/>
                  </a:lnTo>
                  <a:lnTo>
                    <a:pt x="145" y="101"/>
                  </a:lnTo>
                  <a:lnTo>
                    <a:pt x="143" y="103"/>
                  </a:lnTo>
                  <a:lnTo>
                    <a:pt x="143" y="104"/>
                  </a:lnTo>
                  <a:lnTo>
                    <a:pt x="143" y="105"/>
                  </a:lnTo>
                  <a:lnTo>
                    <a:pt x="143" y="106"/>
                  </a:lnTo>
                  <a:lnTo>
                    <a:pt x="143" y="108"/>
                  </a:lnTo>
                  <a:lnTo>
                    <a:pt x="143" y="109"/>
                  </a:lnTo>
                  <a:lnTo>
                    <a:pt x="145" y="110"/>
                  </a:lnTo>
                  <a:lnTo>
                    <a:pt x="145" y="112"/>
                  </a:lnTo>
                  <a:lnTo>
                    <a:pt x="145" y="113"/>
                  </a:lnTo>
                  <a:lnTo>
                    <a:pt x="145" y="114"/>
                  </a:lnTo>
                  <a:lnTo>
                    <a:pt x="145" y="116"/>
                  </a:lnTo>
                  <a:lnTo>
                    <a:pt x="146" y="117"/>
                  </a:lnTo>
                  <a:lnTo>
                    <a:pt x="159" y="129"/>
                  </a:lnTo>
                  <a:lnTo>
                    <a:pt x="158" y="130"/>
                  </a:lnTo>
                  <a:lnTo>
                    <a:pt x="156" y="130"/>
                  </a:lnTo>
                  <a:lnTo>
                    <a:pt x="155" y="130"/>
                  </a:lnTo>
                  <a:lnTo>
                    <a:pt x="150" y="142"/>
                  </a:lnTo>
                  <a:lnTo>
                    <a:pt x="151" y="131"/>
                  </a:lnTo>
                  <a:lnTo>
                    <a:pt x="148" y="129"/>
                  </a:lnTo>
                  <a:lnTo>
                    <a:pt x="147" y="125"/>
                  </a:lnTo>
                  <a:lnTo>
                    <a:pt x="145" y="121"/>
                  </a:lnTo>
                  <a:lnTo>
                    <a:pt x="142" y="117"/>
                  </a:lnTo>
                  <a:lnTo>
                    <a:pt x="139" y="113"/>
                  </a:lnTo>
                  <a:lnTo>
                    <a:pt x="137" y="110"/>
                  </a:lnTo>
                  <a:lnTo>
                    <a:pt x="134" y="106"/>
                  </a:lnTo>
                  <a:lnTo>
                    <a:pt x="130" y="104"/>
                  </a:lnTo>
                  <a:lnTo>
                    <a:pt x="129" y="99"/>
                  </a:lnTo>
                  <a:lnTo>
                    <a:pt x="124" y="97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0" y="97"/>
                  </a:lnTo>
                  <a:lnTo>
                    <a:pt x="119" y="99"/>
                  </a:lnTo>
                  <a:lnTo>
                    <a:pt x="117" y="99"/>
                  </a:lnTo>
                  <a:lnTo>
                    <a:pt x="116" y="97"/>
                  </a:lnTo>
                  <a:lnTo>
                    <a:pt x="115" y="97"/>
                  </a:lnTo>
                  <a:lnTo>
                    <a:pt x="113" y="96"/>
                  </a:lnTo>
                  <a:lnTo>
                    <a:pt x="112" y="95"/>
                  </a:lnTo>
                  <a:lnTo>
                    <a:pt x="111" y="95"/>
                  </a:lnTo>
                  <a:lnTo>
                    <a:pt x="105" y="95"/>
                  </a:lnTo>
                  <a:lnTo>
                    <a:pt x="104" y="96"/>
                  </a:lnTo>
                  <a:lnTo>
                    <a:pt x="104" y="97"/>
                  </a:lnTo>
                  <a:lnTo>
                    <a:pt x="103" y="97"/>
                  </a:lnTo>
                  <a:lnTo>
                    <a:pt x="103" y="99"/>
                  </a:lnTo>
                  <a:lnTo>
                    <a:pt x="102" y="99"/>
                  </a:lnTo>
                  <a:lnTo>
                    <a:pt x="90" y="108"/>
                  </a:lnTo>
                  <a:lnTo>
                    <a:pt x="89" y="108"/>
                  </a:lnTo>
                  <a:lnTo>
                    <a:pt x="87" y="108"/>
                  </a:lnTo>
                  <a:lnTo>
                    <a:pt x="73" y="108"/>
                  </a:lnTo>
                  <a:lnTo>
                    <a:pt x="63" y="131"/>
                  </a:lnTo>
                  <a:lnTo>
                    <a:pt x="47" y="140"/>
                  </a:lnTo>
                  <a:lnTo>
                    <a:pt x="40" y="136"/>
                  </a:lnTo>
                  <a:lnTo>
                    <a:pt x="36" y="138"/>
                  </a:lnTo>
                  <a:lnTo>
                    <a:pt x="34" y="139"/>
                  </a:lnTo>
                  <a:lnTo>
                    <a:pt x="31" y="140"/>
                  </a:lnTo>
                  <a:lnTo>
                    <a:pt x="29" y="142"/>
                  </a:lnTo>
                  <a:lnTo>
                    <a:pt x="25" y="143"/>
                  </a:lnTo>
                  <a:lnTo>
                    <a:pt x="22" y="144"/>
                  </a:lnTo>
                  <a:lnTo>
                    <a:pt x="20" y="144"/>
                  </a:lnTo>
                  <a:lnTo>
                    <a:pt x="16" y="144"/>
                  </a:lnTo>
                  <a:lnTo>
                    <a:pt x="14" y="143"/>
                  </a:lnTo>
                  <a:lnTo>
                    <a:pt x="12" y="142"/>
                  </a:lnTo>
                  <a:lnTo>
                    <a:pt x="10" y="140"/>
                  </a:lnTo>
                  <a:lnTo>
                    <a:pt x="9" y="139"/>
                  </a:lnTo>
                  <a:lnTo>
                    <a:pt x="7" y="138"/>
                  </a:lnTo>
                  <a:lnTo>
                    <a:pt x="5" y="136"/>
                  </a:lnTo>
                  <a:lnTo>
                    <a:pt x="3" y="136"/>
                  </a:lnTo>
                  <a:lnTo>
                    <a:pt x="0" y="136"/>
                  </a:lnTo>
                  <a:lnTo>
                    <a:pt x="1" y="130"/>
                  </a:lnTo>
                  <a:lnTo>
                    <a:pt x="3" y="130"/>
                  </a:lnTo>
                  <a:lnTo>
                    <a:pt x="4" y="129"/>
                  </a:lnTo>
                  <a:lnTo>
                    <a:pt x="5" y="129"/>
                  </a:lnTo>
                  <a:lnTo>
                    <a:pt x="7" y="127"/>
                  </a:lnTo>
                  <a:lnTo>
                    <a:pt x="7" y="126"/>
                  </a:lnTo>
                  <a:lnTo>
                    <a:pt x="8" y="126"/>
                  </a:lnTo>
                  <a:lnTo>
                    <a:pt x="8" y="125"/>
                  </a:lnTo>
                  <a:lnTo>
                    <a:pt x="9" y="123"/>
                  </a:lnTo>
                  <a:lnTo>
                    <a:pt x="9" y="122"/>
                  </a:lnTo>
                  <a:lnTo>
                    <a:pt x="8" y="121"/>
                  </a:lnTo>
                  <a:lnTo>
                    <a:pt x="7" y="121"/>
                  </a:lnTo>
                  <a:lnTo>
                    <a:pt x="5" y="120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8" y="110"/>
                  </a:lnTo>
                  <a:lnTo>
                    <a:pt x="8" y="109"/>
                  </a:lnTo>
                  <a:lnTo>
                    <a:pt x="8" y="108"/>
                  </a:lnTo>
                  <a:lnTo>
                    <a:pt x="8" y="106"/>
                  </a:lnTo>
                  <a:lnTo>
                    <a:pt x="8" y="105"/>
                  </a:lnTo>
                  <a:lnTo>
                    <a:pt x="8" y="104"/>
                  </a:lnTo>
                  <a:lnTo>
                    <a:pt x="8" y="103"/>
                  </a:lnTo>
                  <a:lnTo>
                    <a:pt x="9" y="101"/>
                  </a:lnTo>
                  <a:lnTo>
                    <a:pt x="13" y="101"/>
                  </a:lnTo>
                  <a:lnTo>
                    <a:pt x="17" y="101"/>
                  </a:lnTo>
                  <a:lnTo>
                    <a:pt x="22" y="103"/>
                  </a:lnTo>
                  <a:lnTo>
                    <a:pt x="26" y="104"/>
                  </a:lnTo>
                  <a:lnTo>
                    <a:pt x="30" y="105"/>
                  </a:lnTo>
                  <a:lnTo>
                    <a:pt x="34" y="105"/>
                  </a:lnTo>
                  <a:lnTo>
                    <a:pt x="38" y="104"/>
                  </a:lnTo>
                  <a:lnTo>
                    <a:pt x="42" y="101"/>
                  </a:lnTo>
                  <a:lnTo>
                    <a:pt x="43" y="100"/>
                  </a:lnTo>
                  <a:lnTo>
                    <a:pt x="43" y="99"/>
                  </a:lnTo>
                  <a:lnTo>
                    <a:pt x="44" y="99"/>
                  </a:lnTo>
                  <a:lnTo>
                    <a:pt x="44" y="97"/>
                  </a:lnTo>
                  <a:lnTo>
                    <a:pt x="44" y="96"/>
                  </a:lnTo>
                  <a:lnTo>
                    <a:pt x="46" y="96"/>
                  </a:lnTo>
                  <a:lnTo>
                    <a:pt x="46" y="95"/>
                  </a:lnTo>
                  <a:lnTo>
                    <a:pt x="47" y="95"/>
                  </a:lnTo>
                  <a:lnTo>
                    <a:pt x="48" y="93"/>
                  </a:lnTo>
                  <a:lnTo>
                    <a:pt x="49" y="92"/>
                  </a:lnTo>
                  <a:lnTo>
                    <a:pt x="52" y="91"/>
                  </a:lnTo>
                  <a:lnTo>
                    <a:pt x="52" y="88"/>
                  </a:lnTo>
                  <a:lnTo>
                    <a:pt x="53" y="87"/>
                  </a:lnTo>
                  <a:lnTo>
                    <a:pt x="53" y="84"/>
                  </a:lnTo>
                  <a:lnTo>
                    <a:pt x="53" y="82"/>
                  </a:lnTo>
                  <a:lnTo>
                    <a:pt x="53" y="79"/>
                  </a:lnTo>
                  <a:lnTo>
                    <a:pt x="53" y="78"/>
                  </a:lnTo>
                  <a:lnTo>
                    <a:pt x="52" y="75"/>
                  </a:lnTo>
                  <a:lnTo>
                    <a:pt x="51" y="73"/>
                  </a:lnTo>
                  <a:lnTo>
                    <a:pt x="51" y="71"/>
                  </a:lnTo>
                  <a:lnTo>
                    <a:pt x="49" y="69"/>
                  </a:lnTo>
                  <a:lnTo>
                    <a:pt x="48" y="67"/>
                  </a:lnTo>
                  <a:lnTo>
                    <a:pt x="47" y="66"/>
                  </a:lnTo>
                  <a:lnTo>
                    <a:pt x="44" y="65"/>
                  </a:lnTo>
                  <a:lnTo>
                    <a:pt x="46" y="64"/>
                  </a:lnTo>
                  <a:lnTo>
                    <a:pt x="44" y="64"/>
                  </a:lnTo>
                  <a:lnTo>
                    <a:pt x="46" y="62"/>
                  </a:lnTo>
                  <a:lnTo>
                    <a:pt x="47" y="62"/>
                  </a:lnTo>
                  <a:lnTo>
                    <a:pt x="48" y="62"/>
                  </a:lnTo>
                  <a:lnTo>
                    <a:pt x="51" y="62"/>
                  </a:lnTo>
                  <a:lnTo>
                    <a:pt x="52" y="62"/>
                  </a:lnTo>
                  <a:lnTo>
                    <a:pt x="53" y="61"/>
                  </a:lnTo>
                  <a:lnTo>
                    <a:pt x="55" y="61"/>
                  </a:lnTo>
                  <a:lnTo>
                    <a:pt x="57" y="61"/>
                  </a:lnTo>
                  <a:lnTo>
                    <a:pt x="61" y="61"/>
                  </a:lnTo>
                  <a:lnTo>
                    <a:pt x="65" y="61"/>
                  </a:lnTo>
                  <a:lnTo>
                    <a:pt x="69" y="60"/>
                  </a:lnTo>
                  <a:lnTo>
                    <a:pt x="72" y="58"/>
                  </a:lnTo>
                  <a:lnTo>
                    <a:pt x="76" y="56"/>
                  </a:lnTo>
                  <a:lnTo>
                    <a:pt x="78" y="54"/>
                  </a:lnTo>
                  <a:lnTo>
                    <a:pt x="82" y="53"/>
                  </a:lnTo>
                  <a:lnTo>
                    <a:pt x="86" y="52"/>
                  </a:lnTo>
                  <a:lnTo>
                    <a:pt x="87" y="52"/>
                  </a:lnTo>
                  <a:lnTo>
                    <a:pt x="89" y="50"/>
                  </a:lnTo>
                  <a:lnTo>
                    <a:pt x="90" y="50"/>
                  </a:lnTo>
                  <a:lnTo>
                    <a:pt x="91" y="49"/>
                  </a:lnTo>
                  <a:lnTo>
                    <a:pt x="92" y="48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2" y="44"/>
                  </a:lnTo>
                  <a:lnTo>
                    <a:pt x="91" y="43"/>
                  </a:lnTo>
                  <a:lnTo>
                    <a:pt x="91" y="41"/>
                  </a:lnTo>
                  <a:lnTo>
                    <a:pt x="92" y="40"/>
                  </a:lnTo>
                  <a:lnTo>
                    <a:pt x="94" y="39"/>
                  </a:lnTo>
                  <a:lnTo>
                    <a:pt x="95" y="39"/>
                  </a:lnTo>
                  <a:lnTo>
                    <a:pt x="96" y="39"/>
                  </a:lnTo>
                  <a:lnTo>
                    <a:pt x="98" y="39"/>
                  </a:lnTo>
                  <a:lnTo>
                    <a:pt x="112" y="27"/>
                  </a:lnTo>
                  <a:lnTo>
                    <a:pt x="113" y="27"/>
                  </a:lnTo>
                  <a:lnTo>
                    <a:pt x="115" y="28"/>
                  </a:lnTo>
                  <a:lnTo>
                    <a:pt x="116" y="28"/>
                  </a:lnTo>
                  <a:lnTo>
                    <a:pt x="117" y="28"/>
                  </a:lnTo>
                  <a:lnTo>
                    <a:pt x="117" y="30"/>
                  </a:lnTo>
                  <a:lnTo>
                    <a:pt x="119" y="30"/>
                  </a:lnTo>
                  <a:lnTo>
                    <a:pt x="120" y="30"/>
                  </a:lnTo>
                  <a:lnTo>
                    <a:pt x="122" y="11"/>
                  </a:lnTo>
                  <a:lnTo>
                    <a:pt x="124" y="11"/>
                  </a:lnTo>
                  <a:lnTo>
                    <a:pt x="125" y="11"/>
                  </a:lnTo>
                  <a:lnTo>
                    <a:pt x="126" y="13"/>
                  </a:lnTo>
                  <a:lnTo>
                    <a:pt x="128" y="13"/>
                  </a:lnTo>
                  <a:lnTo>
                    <a:pt x="128" y="14"/>
                  </a:lnTo>
                  <a:lnTo>
                    <a:pt x="129" y="14"/>
                  </a:lnTo>
                  <a:lnTo>
                    <a:pt x="130" y="14"/>
                  </a:lnTo>
                  <a:lnTo>
                    <a:pt x="130" y="15"/>
                  </a:lnTo>
                  <a:lnTo>
                    <a:pt x="133" y="22"/>
                  </a:lnTo>
                  <a:lnTo>
                    <a:pt x="167" y="34"/>
                  </a:lnTo>
                  <a:lnTo>
                    <a:pt x="175" y="28"/>
                  </a:lnTo>
                  <a:lnTo>
                    <a:pt x="178" y="28"/>
                  </a:lnTo>
                  <a:lnTo>
                    <a:pt x="182" y="27"/>
                  </a:lnTo>
                  <a:lnTo>
                    <a:pt x="185" y="27"/>
                  </a:lnTo>
                  <a:lnTo>
                    <a:pt x="189" y="26"/>
                  </a:lnTo>
                  <a:lnTo>
                    <a:pt x="191" y="24"/>
                  </a:lnTo>
                  <a:lnTo>
                    <a:pt x="195" y="22"/>
                  </a:lnTo>
                  <a:lnTo>
                    <a:pt x="198" y="21"/>
                  </a:lnTo>
                  <a:lnTo>
                    <a:pt x="201" y="17"/>
                  </a:lnTo>
                  <a:lnTo>
                    <a:pt x="201" y="15"/>
                  </a:lnTo>
                  <a:lnTo>
                    <a:pt x="201" y="14"/>
                  </a:lnTo>
                  <a:lnTo>
                    <a:pt x="201" y="11"/>
                  </a:lnTo>
                  <a:lnTo>
                    <a:pt x="201" y="10"/>
                  </a:lnTo>
                  <a:lnTo>
                    <a:pt x="201" y="9"/>
                  </a:lnTo>
                  <a:lnTo>
                    <a:pt x="202" y="7"/>
                  </a:lnTo>
                  <a:lnTo>
                    <a:pt x="202" y="6"/>
                  </a:lnTo>
                  <a:lnTo>
                    <a:pt x="204" y="5"/>
                  </a:lnTo>
                  <a:lnTo>
                    <a:pt x="208" y="5"/>
                  </a:lnTo>
                  <a:lnTo>
                    <a:pt x="212" y="6"/>
                  </a:lnTo>
                  <a:lnTo>
                    <a:pt x="214" y="6"/>
                  </a:lnTo>
                  <a:lnTo>
                    <a:pt x="214" y="5"/>
                  </a:lnTo>
                  <a:lnTo>
                    <a:pt x="215" y="5"/>
                  </a:lnTo>
                  <a:lnTo>
                    <a:pt x="215" y="4"/>
                  </a:lnTo>
                  <a:lnTo>
                    <a:pt x="216" y="2"/>
                  </a:lnTo>
                  <a:lnTo>
                    <a:pt x="216" y="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4831" name="Freeform 44"/>
            <p:cNvSpPr>
              <a:spLocks/>
            </p:cNvSpPr>
            <p:nvPr/>
          </p:nvSpPr>
          <p:spPr bwMode="auto">
            <a:xfrm>
              <a:off x="3838" y="1446"/>
              <a:ext cx="24" cy="30"/>
            </a:xfrm>
            <a:custGeom>
              <a:avLst/>
              <a:gdLst>
                <a:gd name="T0" fmla="*/ 2 w 29"/>
                <a:gd name="T1" fmla="*/ 0 h 38"/>
                <a:gd name="T2" fmla="*/ 2 w 29"/>
                <a:gd name="T3" fmla="*/ 0 h 38"/>
                <a:gd name="T4" fmla="*/ 2 w 29"/>
                <a:gd name="T5" fmla="*/ 0 h 38"/>
                <a:gd name="T6" fmla="*/ 3 w 29"/>
                <a:gd name="T7" fmla="*/ 1 h 38"/>
                <a:gd name="T8" fmla="*/ 3 w 29"/>
                <a:gd name="T9" fmla="*/ 1 h 38"/>
                <a:gd name="T10" fmla="*/ 4 w 29"/>
                <a:gd name="T11" fmla="*/ 2 h 38"/>
                <a:gd name="T12" fmla="*/ 4 w 29"/>
                <a:gd name="T13" fmla="*/ 2 h 38"/>
                <a:gd name="T14" fmla="*/ 4 w 29"/>
                <a:gd name="T15" fmla="*/ 2 h 38"/>
                <a:gd name="T16" fmla="*/ 5 w 29"/>
                <a:gd name="T17" fmla="*/ 2 h 38"/>
                <a:gd name="T18" fmla="*/ 6 w 29"/>
                <a:gd name="T19" fmla="*/ 2 h 38"/>
                <a:gd name="T20" fmla="*/ 7 w 29"/>
                <a:gd name="T21" fmla="*/ 2 h 38"/>
                <a:gd name="T22" fmla="*/ 7 w 29"/>
                <a:gd name="T23" fmla="*/ 3 h 38"/>
                <a:gd name="T24" fmla="*/ 8 w 29"/>
                <a:gd name="T25" fmla="*/ 4 h 38"/>
                <a:gd name="T26" fmla="*/ 6 w 29"/>
                <a:gd name="T27" fmla="*/ 6 h 38"/>
                <a:gd name="T28" fmla="*/ 5 w 29"/>
                <a:gd name="T29" fmla="*/ 6 h 38"/>
                <a:gd name="T30" fmla="*/ 4 w 29"/>
                <a:gd name="T31" fmla="*/ 6 h 38"/>
                <a:gd name="T32" fmla="*/ 2 w 29"/>
                <a:gd name="T33" fmla="*/ 6 h 38"/>
                <a:gd name="T34" fmla="*/ 2 w 29"/>
                <a:gd name="T35" fmla="*/ 7 h 38"/>
                <a:gd name="T36" fmla="*/ 2 w 29"/>
                <a:gd name="T37" fmla="*/ 7 h 38"/>
                <a:gd name="T38" fmla="*/ 2 w 29"/>
                <a:gd name="T39" fmla="*/ 7 h 38"/>
                <a:gd name="T40" fmla="*/ 2 w 29"/>
                <a:gd name="T41" fmla="*/ 7 h 38"/>
                <a:gd name="T42" fmla="*/ 1 w 29"/>
                <a:gd name="T43" fmla="*/ 7 h 38"/>
                <a:gd name="T44" fmla="*/ 0 w 29"/>
                <a:gd name="T45" fmla="*/ 6 h 38"/>
                <a:gd name="T46" fmla="*/ 0 w 29"/>
                <a:gd name="T47" fmla="*/ 6 h 38"/>
                <a:gd name="T48" fmla="*/ 0 w 29"/>
                <a:gd name="T49" fmla="*/ 5 h 38"/>
                <a:gd name="T50" fmla="*/ 1 w 29"/>
                <a:gd name="T51" fmla="*/ 5 h 38"/>
                <a:gd name="T52" fmla="*/ 2 w 29"/>
                <a:gd name="T53" fmla="*/ 4 h 38"/>
                <a:gd name="T54" fmla="*/ 2 w 29"/>
                <a:gd name="T55" fmla="*/ 4 h 38"/>
                <a:gd name="T56" fmla="*/ 2 w 29"/>
                <a:gd name="T57" fmla="*/ 4 h 38"/>
                <a:gd name="T58" fmla="*/ 2 w 29"/>
                <a:gd name="T59" fmla="*/ 3 h 38"/>
                <a:gd name="T60" fmla="*/ 2 w 29"/>
                <a:gd name="T61" fmla="*/ 2 h 38"/>
                <a:gd name="T62" fmla="*/ 2 w 29"/>
                <a:gd name="T63" fmla="*/ 2 h 38"/>
                <a:gd name="T64" fmla="*/ 2 w 29"/>
                <a:gd name="T65" fmla="*/ 2 h 38"/>
                <a:gd name="T66" fmla="*/ 2 w 29"/>
                <a:gd name="T67" fmla="*/ 2 h 3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9"/>
                <a:gd name="T103" fmla="*/ 0 h 38"/>
                <a:gd name="T104" fmla="*/ 29 w 29"/>
                <a:gd name="T105" fmla="*/ 38 h 3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9" h="38">
                  <a:moveTo>
                    <a:pt x="10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4" y="3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8" y="7"/>
                  </a:lnTo>
                  <a:lnTo>
                    <a:pt x="19" y="11"/>
                  </a:lnTo>
                  <a:lnTo>
                    <a:pt x="20" y="12"/>
                  </a:lnTo>
                  <a:lnTo>
                    <a:pt x="22" y="12"/>
                  </a:lnTo>
                  <a:lnTo>
                    <a:pt x="23" y="13"/>
                  </a:lnTo>
                  <a:lnTo>
                    <a:pt x="26" y="13"/>
                  </a:lnTo>
                  <a:lnTo>
                    <a:pt x="27" y="14"/>
                  </a:lnTo>
                  <a:lnTo>
                    <a:pt x="28" y="16"/>
                  </a:lnTo>
                  <a:lnTo>
                    <a:pt x="28" y="17"/>
                  </a:lnTo>
                  <a:lnTo>
                    <a:pt x="29" y="20"/>
                  </a:lnTo>
                  <a:lnTo>
                    <a:pt x="27" y="24"/>
                  </a:lnTo>
                  <a:lnTo>
                    <a:pt x="23" y="29"/>
                  </a:lnTo>
                  <a:lnTo>
                    <a:pt x="20" y="29"/>
                  </a:lnTo>
                  <a:lnTo>
                    <a:pt x="19" y="29"/>
                  </a:lnTo>
                  <a:lnTo>
                    <a:pt x="16" y="30"/>
                  </a:lnTo>
                  <a:lnTo>
                    <a:pt x="15" y="30"/>
                  </a:lnTo>
                  <a:lnTo>
                    <a:pt x="14" y="31"/>
                  </a:lnTo>
                  <a:lnTo>
                    <a:pt x="11" y="33"/>
                  </a:lnTo>
                  <a:lnTo>
                    <a:pt x="10" y="34"/>
                  </a:lnTo>
                  <a:lnTo>
                    <a:pt x="9" y="37"/>
                  </a:lnTo>
                  <a:lnTo>
                    <a:pt x="7" y="37"/>
                  </a:lnTo>
                  <a:lnTo>
                    <a:pt x="6" y="37"/>
                  </a:lnTo>
                  <a:lnTo>
                    <a:pt x="5" y="37"/>
                  </a:lnTo>
                  <a:lnTo>
                    <a:pt x="5" y="38"/>
                  </a:lnTo>
                  <a:lnTo>
                    <a:pt x="3" y="38"/>
                  </a:lnTo>
                  <a:lnTo>
                    <a:pt x="2" y="38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1" y="25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3" y="18"/>
                  </a:lnTo>
                  <a:lnTo>
                    <a:pt x="3" y="17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7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4832" name="Freeform 45"/>
            <p:cNvSpPr>
              <a:spLocks/>
            </p:cNvSpPr>
            <p:nvPr/>
          </p:nvSpPr>
          <p:spPr bwMode="auto">
            <a:xfrm>
              <a:off x="3598" y="1470"/>
              <a:ext cx="37" cy="25"/>
            </a:xfrm>
            <a:custGeom>
              <a:avLst/>
              <a:gdLst>
                <a:gd name="T0" fmla="*/ 8 w 46"/>
                <a:gd name="T1" fmla="*/ 2 h 31"/>
                <a:gd name="T2" fmla="*/ 8 w 46"/>
                <a:gd name="T3" fmla="*/ 2 h 31"/>
                <a:gd name="T4" fmla="*/ 8 w 46"/>
                <a:gd name="T5" fmla="*/ 2 h 31"/>
                <a:gd name="T6" fmla="*/ 8 w 46"/>
                <a:gd name="T7" fmla="*/ 2 h 31"/>
                <a:gd name="T8" fmla="*/ 8 w 46"/>
                <a:gd name="T9" fmla="*/ 2 h 31"/>
                <a:gd name="T10" fmla="*/ 8 w 46"/>
                <a:gd name="T11" fmla="*/ 2 h 31"/>
                <a:gd name="T12" fmla="*/ 9 w 46"/>
                <a:gd name="T13" fmla="*/ 2 h 31"/>
                <a:gd name="T14" fmla="*/ 10 w 46"/>
                <a:gd name="T15" fmla="*/ 3 h 31"/>
                <a:gd name="T16" fmla="*/ 10 w 46"/>
                <a:gd name="T17" fmla="*/ 4 h 31"/>
                <a:gd name="T18" fmla="*/ 5 w 46"/>
                <a:gd name="T19" fmla="*/ 5 h 31"/>
                <a:gd name="T20" fmla="*/ 5 w 46"/>
                <a:gd name="T21" fmla="*/ 5 h 31"/>
                <a:gd name="T22" fmla="*/ 5 w 46"/>
                <a:gd name="T23" fmla="*/ 6 h 31"/>
                <a:gd name="T24" fmla="*/ 4 w 46"/>
                <a:gd name="T25" fmla="*/ 6 h 31"/>
                <a:gd name="T26" fmla="*/ 4 w 46"/>
                <a:gd name="T27" fmla="*/ 6 h 31"/>
                <a:gd name="T28" fmla="*/ 4 w 46"/>
                <a:gd name="T29" fmla="*/ 6 h 31"/>
                <a:gd name="T30" fmla="*/ 3 w 46"/>
                <a:gd name="T31" fmla="*/ 6 h 31"/>
                <a:gd name="T32" fmla="*/ 3 w 46"/>
                <a:gd name="T33" fmla="*/ 6 h 31"/>
                <a:gd name="T34" fmla="*/ 2 w 46"/>
                <a:gd name="T35" fmla="*/ 6 h 31"/>
                <a:gd name="T36" fmla="*/ 2 w 46"/>
                <a:gd name="T37" fmla="*/ 6 h 31"/>
                <a:gd name="T38" fmla="*/ 2 w 46"/>
                <a:gd name="T39" fmla="*/ 6 h 31"/>
                <a:gd name="T40" fmla="*/ 2 w 46"/>
                <a:gd name="T41" fmla="*/ 5 h 31"/>
                <a:gd name="T42" fmla="*/ 2 w 46"/>
                <a:gd name="T43" fmla="*/ 5 h 31"/>
                <a:gd name="T44" fmla="*/ 2 w 46"/>
                <a:gd name="T45" fmla="*/ 5 h 31"/>
                <a:gd name="T46" fmla="*/ 2 w 46"/>
                <a:gd name="T47" fmla="*/ 4 h 31"/>
                <a:gd name="T48" fmla="*/ 2 w 46"/>
                <a:gd name="T49" fmla="*/ 4 h 31"/>
                <a:gd name="T50" fmla="*/ 2 w 46"/>
                <a:gd name="T51" fmla="*/ 4 h 31"/>
                <a:gd name="T52" fmla="*/ 1 w 46"/>
                <a:gd name="T53" fmla="*/ 2 h 31"/>
                <a:gd name="T54" fmla="*/ 1 w 46"/>
                <a:gd name="T55" fmla="*/ 2 h 31"/>
                <a:gd name="T56" fmla="*/ 1 w 46"/>
                <a:gd name="T57" fmla="*/ 2 h 31"/>
                <a:gd name="T58" fmla="*/ 0 w 46"/>
                <a:gd name="T59" fmla="*/ 2 h 31"/>
                <a:gd name="T60" fmla="*/ 0 w 46"/>
                <a:gd name="T61" fmla="*/ 2 h 31"/>
                <a:gd name="T62" fmla="*/ 0 w 46"/>
                <a:gd name="T63" fmla="*/ 2 h 31"/>
                <a:gd name="T64" fmla="*/ 0 w 46"/>
                <a:gd name="T65" fmla="*/ 2 h 31"/>
                <a:gd name="T66" fmla="*/ 0 w 46"/>
                <a:gd name="T67" fmla="*/ 2 h 31"/>
                <a:gd name="T68" fmla="*/ 5 w 46"/>
                <a:gd name="T69" fmla="*/ 0 h 3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6"/>
                <a:gd name="T106" fmla="*/ 0 h 31"/>
                <a:gd name="T107" fmla="*/ 46 w 46"/>
                <a:gd name="T108" fmla="*/ 31 h 3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6" h="31">
                  <a:moveTo>
                    <a:pt x="22" y="0"/>
                  </a:moveTo>
                  <a:lnTo>
                    <a:pt x="35" y="3"/>
                  </a:lnTo>
                  <a:lnTo>
                    <a:pt x="35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37" y="9"/>
                  </a:lnTo>
                  <a:lnTo>
                    <a:pt x="38" y="10"/>
                  </a:lnTo>
                  <a:lnTo>
                    <a:pt x="41" y="13"/>
                  </a:lnTo>
                  <a:lnTo>
                    <a:pt x="42" y="14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6" y="18"/>
                  </a:lnTo>
                  <a:lnTo>
                    <a:pt x="46" y="25"/>
                  </a:lnTo>
                  <a:lnTo>
                    <a:pt x="22" y="25"/>
                  </a:lnTo>
                  <a:lnTo>
                    <a:pt x="21" y="25"/>
                  </a:lnTo>
                  <a:lnTo>
                    <a:pt x="21" y="26"/>
                  </a:lnTo>
                  <a:lnTo>
                    <a:pt x="20" y="27"/>
                  </a:lnTo>
                  <a:lnTo>
                    <a:pt x="20" y="29"/>
                  </a:lnTo>
                  <a:lnTo>
                    <a:pt x="18" y="30"/>
                  </a:lnTo>
                  <a:lnTo>
                    <a:pt x="17" y="31"/>
                  </a:lnTo>
                  <a:lnTo>
                    <a:pt x="16" y="31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11" y="29"/>
                  </a:lnTo>
                  <a:lnTo>
                    <a:pt x="11" y="27"/>
                  </a:lnTo>
                  <a:lnTo>
                    <a:pt x="9" y="26"/>
                  </a:lnTo>
                  <a:lnTo>
                    <a:pt x="9" y="25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8" y="21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4833" name="Freeform 46"/>
            <p:cNvSpPr>
              <a:spLocks/>
            </p:cNvSpPr>
            <p:nvPr/>
          </p:nvSpPr>
          <p:spPr bwMode="auto">
            <a:xfrm>
              <a:off x="3787" y="1564"/>
              <a:ext cx="255" cy="319"/>
            </a:xfrm>
            <a:custGeom>
              <a:avLst/>
              <a:gdLst>
                <a:gd name="T0" fmla="*/ 39 w 313"/>
                <a:gd name="T1" fmla="*/ 0 h 392"/>
                <a:gd name="T2" fmla="*/ 39 w 313"/>
                <a:gd name="T3" fmla="*/ 1 h 392"/>
                <a:gd name="T4" fmla="*/ 42 w 313"/>
                <a:gd name="T5" fmla="*/ 6 h 392"/>
                <a:gd name="T6" fmla="*/ 42 w 313"/>
                <a:gd name="T7" fmla="*/ 6 h 392"/>
                <a:gd name="T8" fmla="*/ 43 w 313"/>
                <a:gd name="T9" fmla="*/ 8 h 392"/>
                <a:gd name="T10" fmla="*/ 44 w 313"/>
                <a:gd name="T11" fmla="*/ 9 h 392"/>
                <a:gd name="T12" fmla="*/ 48 w 313"/>
                <a:gd name="T13" fmla="*/ 10 h 392"/>
                <a:gd name="T14" fmla="*/ 54 w 313"/>
                <a:gd name="T15" fmla="*/ 13 h 392"/>
                <a:gd name="T16" fmla="*/ 63 w 313"/>
                <a:gd name="T17" fmla="*/ 12 h 392"/>
                <a:gd name="T18" fmla="*/ 67 w 313"/>
                <a:gd name="T19" fmla="*/ 11 h 392"/>
                <a:gd name="T20" fmla="*/ 68 w 313"/>
                <a:gd name="T21" fmla="*/ 12 h 392"/>
                <a:gd name="T22" fmla="*/ 70 w 313"/>
                <a:gd name="T23" fmla="*/ 12 h 392"/>
                <a:gd name="T24" fmla="*/ 72 w 313"/>
                <a:gd name="T25" fmla="*/ 16 h 392"/>
                <a:gd name="T26" fmla="*/ 70 w 313"/>
                <a:gd name="T27" fmla="*/ 43 h 392"/>
                <a:gd name="T28" fmla="*/ 66 w 313"/>
                <a:gd name="T29" fmla="*/ 56 h 392"/>
                <a:gd name="T30" fmla="*/ 60 w 313"/>
                <a:gd name="T31" fmla="*/ 65 h 392"/>
                <a:gd name="T32" fmla="*/ 55 w 313"/>
                <a:gd name="T33" fmla="*/ 76 h 392"/>
                <a:gd name="T34" fmla="*/ 48 w 313"/>
                <a:gd name="T35" fmla="*/ 84 h 392"/>
                <a:gd name="T36" fmla="*/ 39 w 313"/>
                <a:gd name="T37" fmla="*/ 91 h 392"/>
                <a:gd name="T38" fmla="*/ 41 w 313"/>
                <a:gd name="T39" fmla="*/ 85 h 392"/>
                <a:gd name="T40" fmla="*/ 42 w 313"/>
                <a:gd name="T41" fmla="*/ 83 h 392"/>
                <a:gd name="T42" fmla="*/ 39 w 313"/>
                <a:gd name="T43" fmla="*/ 79 h 392"/>
                <a:gd name="T44" fmla="*/ 41 w 313"/>
                <a:gd name="T45" fmla="*/ 74 h 392"/>
                <a:gd name="T46" fmla="*/ 41 w 313"/>
                <a:gd name="T47" fmla="*/ 73 h 392"/>
                <a:gd name="T48" fmla="*/ 42 w 313"/>
                <a:gd name="T49" fmla="*/ 69 h 392"/>
                <a:gd name="T50" fmla="*/ 37 w 313"/>
                <a:gd name="T51" fmla="*/ 59 h 392"/>
                <a:gd name="T52" fmla="*/ 37 w 313"/>
                <a:gd name="T53" fmla="*/ 53 h 392"/>
                <a:gd name="T54" fmla="*/ 39 w 313"/>
                <a:gd name="T55" fmla="*/ 48 h 392"/>
                <a:gd name="T56" fmla="*/ 35 w 313"/>
                <a:gd name="T57" fmla="*/ 46 h 392"/>
                <a:gd name="T58" fmla="*/ 28 w 313"/>
                <a:gd name="T59" fmla="*/ 45 h 392"/>
                <a:gd name="T60" fmla="*/ 20 w 313"/>
                <a:gd name="T61" fmla="*/ 45 h 392"/>
                <a:gd name="T62" fmla="*/ 18 w 313"/>
                <a:gd name="T63" fmla="*/ 47 h 392"/>
                <a:gd name="T64" fmla="*/ 13 w 313"/>
                <a:gd name="T65" fmla="*/ 46 h 392"/>
                <a:gd name="T66" fmla="*/ 12 w 313"/>
                <a:gd name="T67" fmla="*/ 46 h 392"/>
                <a:gd name="T68" fmla="*/ 11 w 313"/>
                <a:gd name="T69" fmla="*/ 46 h 392"/>
                <a:gd name="T70" fmla="*/ 9 w 313"/>
                <a:gd name="T71" fmla="*/ 43 h 392"/>
                <a:gd name="T72" fmla="*/ 7 w 313"/>
                <a:gd name="T73" fmla="*/ 40 h 392"/>
                <a:gd name="T74" fmla="*/ 6 w 313"/>
                <a:gd name="T75" fmla="*/ 40 h 392"/>
                <a:gd name="T76" fmla="*/ 5 w 313"/>
                <a:gd name="T77" fmla="*/ 39 h 392"/>
                <a:gd name="T78" fmla="*/ 6 w 313"/>
                <a:gd name="T79" fmla="*/ 37 h 392"/>
                <a:gd name="T80" fmla="*/ 6 w 313"/>
                <a:gd name="T81" fmla="*/ 37 h 392"/>
                <a:gd name="T82" fmla="*/ 2 w 313"/>
                <a:gd name="T83" fmla="*/ 36 h 392"/>
                <a:gd name="T84" fmla="*/ 2 w 313"/>
                <a:gd name="T85" fmla="*/ 32 h 392"/>
                <a:gd name="T86" fmla="*/ 0 w 313"/>
                <a:gd name="T87" fmla="*/ 28 h 392"/>
                <a:gd name="T88" fmla="*/ 2 w 313"/>
                <a:gd name="T89" fmla="*/ 27 h 392"/>
                <a:gd name="T90" fmla="*/ 2 w 313"/>
                <a:gd name="T91" fmla="*/ 24 h 392"/>
                <a:gd name="T92" fmla="*/ 2 w 313"/>
                <a:gd name="T93" fmla="*/ 22 h 392"/>
                <a:gd name="T94" fmla="*/ 2 w 313"/>
                <a:gd name="T95" fmla="*/ 21 h 392"/>
                <a:gd name="T96" fmla="*/ 5 w 313"/>
                <a:gd name="T97" fmla="*/ 15 h 392"/>
                <a:gd name="T98" fmla="*/ 6 w 313"/>
                <a:gd name="T99" fmla="*/ 13 h 392"/>
                <a:gd name="T100" fmla="*/ 11 w 313"/>
                <a:gd name="T101" fmla="*/ 11 h 392"/>
                <a:gd name="T102" fmla="*/ 12 w 313"/>
                <a:gd name="T103" fmla="*/ 7 h 392"/>
                <a:gd name="T104" fmla="*/ 28 w 313"/>
                <a:gd name="T105" fmla="*/ 2 h 392"/>
                <a:gd name="T106" fmla="*/ 34 w 313"/>
                <a:gd name="T107" fmla="*/ 2 h 392"/>
                <a:gd name="T108" fmla="*/ 36 w 313"/>
                <a:gd name="T109" fmla="*/ 2 h 392"/>
                <a:gd name="T110" fmla="*/ 37 w 313"/>
                <a:gd name="T111" fmla="*/ 2 h 39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3"/>
                <a:gd name="T169" fmla="*/ 0 h 392"/>
                <a:gd name="T170" fmla="*/ 313 w 313"/>
                <a:gd name="T171" fmla="*/ 392 h 39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3" h="392">
                  <a:moveTo>
                    <a:pt x="161" y="0"/>
                  </a:moveTo>
                  <a:lnTo>
                    <a:pt x="161" y="0"/>
                  </a:lnTo>
                  <a:lnTo>
                    <a:pt x="163" y="0"/>
                  </a:lnTo>
                  <a:lnTo>
                    <a:pt x="164" y="0"/>
                  </a:lnTo>
                  <a:lnTo>
                    <a:pt x="165" y="1"/>
                  </a:lnTo>
                  <a:lnTo>
                    <a:pt x="167" y="2"/>
                  </a:lnTo>
                  <a:lnTo>
                    <a:pt x="168" y="2"/>
                  </a:lnTo>
                  <a:lnTo>
                    <a:pt x="173" y="21"/>
                  </a:lnTo>
                  <a:lnTo>
                    <a:pt x="173" y="22"/>
                  </a:lnTo>
                  <a:lnTo>
                    <a:pt x="175" y="23"/>
                  </a:lnTo>
                  <a:lnTo>
                    <a:pt x="176" y="24"/>
                  </a:lnTo>
                  <a:lnTo>
                    <a:pt x="177" y="24"/>
                  </a:lnTo>
                  <a:lnTo>
                    <a:pt x="178" y="24"/>
                  </a:lnTo>
                  <a:lnTo>
                    <a:pt x="180" y="24"/>
                  </a:lnTo>
                  <a:lnTo>
                    <a:pt x="180" y="26"/>
                  </a:lnTo>
                  <a:lnTo>
                    <a:pt x="181" y="26"/>
                  </a:lnTo>
                  <a:lnTo>
                    <a:pt x="181" y="27"/>
                  </a:lnTo>
                  <a:lnTo>
                    <a:pt x="182" y="27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0" y="35"/>
                  </a:lnTo>
                  <a:lnTo>
                    <a:pt x="181" y="36"/>
                  </a:lnTo>
                  <a:lnTo>
                    <a:pt x="182" y="37"/>
                  </a:lnTo>
                  <a:lnTo>
                    <a:pt x="184" y="37"/>
                  </a:lnTo>
                  <a:lnTo>
                    <a:pt x="189" y="36"/>
                  </a:lnTo>
                  <a:lnTo>
                    <a:pt x="191" y="36"/>
                  </a:lnTo>
                  <a:lnTo>
                    <a:pt x="194" y="37"/>
                  </a:lnTo>
                  <a:lnTo>
                    <a:pt x="195" y="39"/>
                  </a:lnTo>
                  <a:lnTo>
                    <a:pt x="198" y="40"/>
                  </a:lnTo>
                  <a:lnTo>
                    <a:pt x="201" y="41"/>
                  </a:lnTo>
                  <a:lnTo>
                    <a:pt x="202" y="43"/>
                  </a:lnTo>
                  <a:lnTo>
                    <a:pt x="204" y="44"/>
                  </a:lnTo>
                  <a:lnTo>
                    <a:pt x="207" y="44"/>
                  </a:lnTo>
                  <a:lnTo>
                    <a:pt x="211" y="48"/>
                  </a:lnTo>
                  <a:lnTo>
                    <a:pt x="216" y="52"/>
                  </a:lnTo>
                  <a:lnTo>
                    <a:pt x="221" y="54"/>
                  </a:lnTo>
                  <a:lnTo>
                    <a:pt x="227" y="56"/>
                  </a:lnTo>
                  <a:lnTo>
                    <a:pt x="232" y="57"/>
                  </a:lnTo>
                  <a:lnTo>
                    <a:pt x="238" y="57"/>
                  </a:lnTo>
                  <a:lnTo>
                    <a:pt x="244" y="57"/>
                  </a:lnTo>
                  <a:lnTo>
                    <a:pt x="250" y="54"/>
                  </a:lnTo>
                  <a:lnTo>
                    <a:pt x="254" y="54"/>
                  </a:lnTo>
                  <a:lnTo>
                    <a:pt x="258" y="52"/>
                  </a:lnTo>
                  <a:lnTo>
                    <a:pt x="262" y="51"/>
                  </a:lnTo>
                  <a:lnTo>
                    <a:pt x="266" y="48"/>
                  </a:lnTo>
                  <a:lnTo>
                    <a:pt x="268" y="47"/>
                  </a:lnTo>
                  <a:lnTo>
                    <a:pt x="272" y="45"/>
                  </a:lnTo>
                  <a:lnTo>
                    <a:pt x="276" y="45"/>
                  </a:lnTo>
                  <a:lnTo>
                    <a:pt x="281" y="47"/>
                  </a:lnTo>
                  <a:lnTo>
                    <a:pt x="281" y="48"/>
                  </a:lnTo>
                  <a:lnTo>
                    <a:pt x="283" y="48"/>
                  </a:lnTo>
                  <a:lnTo>
                    <a:pt x="284" y="49"/>
                  </a:lnTo>
                  <a:lnTo>
                    <a:pt x="285" y="49"/>
                  </a:lnTo>
                  <a:lnTo>
                    <a:pt x="287" y="49"/>
                  </a:lnTo>
                  <a:lnTo>
                    <a:pt x="288" y="51"/>
                  </a:lnTo>
                  <a:lnTo>
                    <a:pt x="289" y="51"/>
                  </a:lnTo>
                  <a:lnTo>
                    <a:pt x="290" y="51"/>
                  </a:lnTo>
                  <a:lnTo>
                    <a:pt x="292" y="51"/>
                  </a:lnTo>
                  <a:lnTo>
                    <a:pt x="292" y="53"/>
                  </a:lnTo>
                  <a:lnTo>
                    <a:pt x="293" y="56"/>
                  </a:lnTo>
                  <a:lnTo>
                    <a:pt x="294" y="57"/>
                  </a:lnTo>
                  <a:lnTo>
                    <a:pt x="296" y="60"/>
                  </a:lnTo>
                  <a:lnTo>
                    <a:pt x="297" y="62"/>
                  </a:lnTo>
                  <a:lnTo>
                    <a:pt x="298" y="65"/>
                  </a:lnTo>
                  <a:lnTo>
                    <a:pt x="301" y="67"/>
                  </a:lnTo>
                  <a:lnTo>
                    <a:pt x="302" y="69"/>
                  </a:lnTo>
                  <a:lnTo>
                    <a:pt x="310" y="87"/>
                  </a:lnTo>
                  <a:lnTo>
                    <a:pt x="313" y="107"/>
                  </a:lnTo>
                  <a:lnTo>
                    <a:pt x="311" y="125"/>
                  </a:lnTo>
                  <a:lnTo>
                    <a:pt x="307" y="144"/>
                  </a:lnTo>
                  <a:lnTo>
                    <a:pt x="302" y="164"/>
                  </a:lnTo>
                  <a:lnTo>
                    <a:pt x="297" y="182"/>
                  </a:lnTo>
                  <a:lnTo>
                    <a:pt x="290" y="200"/>
                  </a:lnTo>
                  <a:lnTo>
                    <a:pt x="284" y="217"/>
                  </a:lnTo>
                  <a:lnTo>
                    <a:pt x="283" y="222"/>
                  </a:lnTo>
                  <a:lnTo>
                    <a:pt x="281" y="226"/>
                  </a:lnTo>
                  <a:lnTo>
                    <a:pt x="280" y="230"/>
                  </a:lnTo>
                  <a:lnTo>
                    <a:pt x="277" y="234"/>
                  </a:lnTo>
                  <a:lnTo>
                    <a:pt x="276" y="239"/>
                  </a:lnTo>
                  <a:lnTo>
                    <a:pt x="275" y="243"/>
                  </a:lnTo>
                  <a:lnTo>
                    <a:pt x="272" y="247"/>
                  </a:lnTo>
                  <a:lnTo>
                    <a:pt x="271" y="251"/>
                  </a:lnTo>
                  <a:lnTo>
                    <a:pt x="267" y="258"/>
                  </a:lnTo>
                  <a:lnTo>
                    <a:pt x="264" y="264"/>
                  </a:lnTo>
                  <a:lnTo>
                    <a:pt x="260" y="271"/>
                  </a:lnTo>
                  <a:lnTo>
                    <a:pt x="257" y="277"/>
                  </a:lnTo>
                  <a:lnTo>
                    <a:pt x="253" y="284"/>
                  </a:lnTo>
                  <a:lnTo>
                    <a:pt x="249" y="290"/>
                  </a:lnTo>
                  <a:lnTo>
                    <a:pt x="245" y="297"/>
                  </a:lnTo>
                  <a:lnTo>
                    <a:pt x="241" y="303"/>
                  </a:lnTo>
                  <a:lnTo>
                    <a:pt x="237" y="308"/>
                  </a:lnTo>
                  <a:lnTo>
                    <a:pt x="234" y="314"/>
                  </a:lnTo>
                  <a:lnTo>
                    <a:pt x="231" y="319"/>
                  </a:lnTo>
                  <a:lnTo>
                    <a:pt x="228" y="323"/>
                  </a:lnTo>
                  <a:lnTo>
                    <a:pt x="224" y="328"/>
                  </a:lnTo>
                  <a:lnTo>
                    <a:pt x="220" y="333"/>
                  </a:lnTo>
                  <a:lnTo>
                    <a:pt x="216" y="337"/>
                  </a:lnTo>
                  <a:lnTo>
                    <a:pt x="212" y="341"/>
                  </a:lnTo>
                  <a:lnTo>
                    <a:pt x="207" y="349"/>
                  </a:lnTo>
                  <a:lnTo>
                    <a:pt x="202" y="355"/>
                  </a:lnTo>
                  <a:lnTo>
                    <a:pt x="197" y="362"/>
                  </a:lnTo>
                  <a:lnTo>
                    <a:pt x="190" y="368"/>
                  </a:lnTo>
                  <a:lnTo>
                    <a:pt x="185" y="375"/>
                  </a:lnTo>
                  <a:lnTo>
                    <a:pt x="178" y="381"/>
                  </a:lnTo>
                  <a:lnTo>
                    <a:pt x="172" y="387"/>
                  </a:lnTo>
                  <a:lnTo>
                    <a:pt x="165" y="392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5" y="380"/>
                  </a:lnTo>
                  <a:lnTo>
                    <a:pt x="167" y="376"/>
                  </a:lnTo>
                  <a:lnTo>
                    <a:pt x="168" y="371"/>
                  </a:lnTo>
                  <a:lnTo>
                    <a:pt x="169" y="367"/>
                  </a:lnTo>
                  <a:lnTo>
                    <a:pt x="171" y="362"/>
                  </a:lnTo>
                  <a:lnTo>
                    <a:pt x="171" y="358"/>
                  </a:lnTo>
                  <a:lnTo>
                    <a:pt x="172" y="357"/>
                  </a:lnTo>
                  <a:lnTo>
                    <a:pt x="172" y="355"/>
                  </a:lnTo>
                  <a:lnTo>
                    <a:pt x="173" y="355"/>
                  </a:lnTo>
                  <a:lnTo>
                    <a:pt x="175" y="354"/>
                  </a:lnTo>
                  <a:lnTo>
                    <a:pt x="175" y="353"/>
                  </a:lnTo>
                  <a:lnTo>
                    <a:pt x="175" y="351"/>
                  </a:lnTo>
                  <a:lnTo>
                    <a:pt x="175" y="350"/>
                  </a:lnTo>
                  <a:lnTo>
                    <a:pt x="175" y="349"/>
                  </a:lnTo>
                  <a:lnTo>
                    <a:pt x="169" y="342"/>
                  </a:lnTo>
                  <a:lnTo>
                    <a:pt x="164" y="345"/>
                  </a:lnTo>
                  <a:lnTo>
                    <a:pt x="163" y="342"/>
                  </a:lnTo>
                  <a:lnTo>
                    <a:pt x="163" y="340"/>
                  </a:lnTo>
                  <a:lnTo>
                    <a:pt x="163" y="336"/>
                  </a:lnTo>
                  <a:lnTo>
                    <a:pt x="163" y="333"/>
                  </a:lnTo>
                  <a:lnTo>
                    <a:pt x="164" y="329"/>
                  </a:lnTo>
                  <a:lnTo>
                    <a:pt x="165" y="327"/>
                  </a:lnTo>
                  <a:lnTo>
                    <a:pt x="167" y="323"/>
                  </a:lnTo>
                  <a:lnTo>
                    <a:pt x="168" y="320"/>
                  </a:lnTo>
                  <a:lnTo>
                    <a:pt x="168" y="319"/>
                  </a:lnTo>
                  <a:lnTo>
                    <a:pt x="169" y="318"/>
                  </a:lnTo>
                  <a:lnTo>
                    <a:pt x="171" y="316"/>
                  </a:lnTo>
                  <a:lnTo>
                    <a:pt x="172" y="315"/>
                  </a:lnTo>
                  <a:lnTo>
                    <a:pt x="172" y="314"/>
                  </a:lnTo>
                  <a:lnTo>
                    <a:pt x="172" y="312"/>
                  </a:lnTo>
                  <a:lnTo>
                    <a:pt x="172" y="310"/>
                  </a:lnTo>
                  <a:lnTo>
                    <a:pt x="172" y="308"/>
                  </a:lnTo>
                  <a:lnTo>
                    <a:pt x="171" y="308"/>
                  </a:lnTo>
                  <a:lnTo>
                    <a:pt x="171" y="307"/>
                  </a:lnTo>
                  <a:lnTo>
                    <a:pt x="171" y="306"/>
                  </a:lnTo>
                  <a:lnTo>
                    <a:pt x="169" y="306"/>
                  </a:lnTo>
                  <a:lnTo>
                    <a:pt x="169" y="305"/>
                  </a:lnTo>
                  <a:lnTo>
                    <a:pt x="169" y="303"/>
                  </a:lnTo>
                  <a:lnTo>
                    <a:pt x="172" y="295"/>
                  </a:lnTo>
                  <a:lnTo>
                    <a:pt x="168" y="272"/>
                  </a:lnTo>
                  <a:lnTo>
                    <a:pt x="164" y="269"/>
                  </a:lnTo>
                  <a:lnTo>
                    <a:pt x="161" y="265"/>
                  </a:lnTo>
                  <a:lnTo>
                    <a:pt x="158" y="263"/>
                  </a:lnTo>
                  <a:lnTo>
                    <a:pt x="155" y="260"/>
                  </a:lnTo>
                  <a:lnTo>
                    <a:pt x="154" y="256"/>
                  </a:lnTo>
                  <a:lnTo>
                    <a:pt x="152" y="252"/>
                  </a:lnTo>
                  <a:lnTo>
                    <a:pt x="151" y="249"/>
                  </a:lnTo>
                  <a:lnTo>
                    <a:pt x="151" y="243"/>
                  </a:lnTo>
                  <a:lnTo>
                    <a:pt x="154" y="239"/>
                  </a:lnTo>
                  <a:lnTo>
                    <a:pt x="155" y="236"/>
                  </a:lnTo>
                  <a:lnTo>
                    <a:pt x="156" y="232"/>
                  </a:lnTo>
                  <a:lnTo>
                    <a:pt x="158" y="228"/>
                  </a:lnTo>
                  <a:lnTo>
                    <a:pt x="158" y="222"/>
                  </a:lnTo>
                  <a:lnTo>
                    <a:pt x="159" y="219"/>
                  </a:lnTo>
                  <a:lnTo>
                    <a:pt x="160" y="215"/>
                  </a:lnTo>
                  <a:lnTo>
                    <a:pt x="161" y="211"/>
                  </a:lnTo>
                  <a:lnTo>
                    <a:pt x="161" y="209"/>
                  </a:lnTo>
                  <a:lnTo>
                    <a:pt x="161" y="208"/>
                  </a:lnTo>
                  <a:lnTo>
                    <a:pt x="163" y="207"/>
                  </a:lnTo>
                  <a:lnTo>
                    <a:pt x="163" y="206"/>
                  </a:lnTo>
                  <a:lnTo>
                    <a:pt x="163" y="204"/>
                  </a:lnTo>
                  <a:lnTo>
                    <a:pt x="163" y="203"/>
                  </a:lnTo>
                  <a:lnTo>
                    <a:pt x="161" y="202"/>
                  </a:lnTo>
                  <a:lnTo>
                    <a:pt x="161" y="200"/>
                  </a:lnTo>
                  <a:lnTo>
                    <a:pt x="156" y="199"/>
                  </a:lnTo>
                  <a:lnTo>
                    <a:pt x="152" y="198"/>
                  </a:lnTo>
                  <a:lnTo>
                    <a:pt x="147" y="196"/>
                  </a:lnTo>
                  <a:lnTo>
                    <a:pt x="143" y="195"/>
                  </a:lnTo>
                  <a:lnTo>
                    <a:pt x="138" y="195"/>
                  </a:lnTo>
                  <a:lnTo>
                    <a:pt x="133" y="194"/>
                  </a:lnTo>
                  <a:lnTo>
                    <a:pt x="129" y="193"/>
                  </a:lnTo>
                  <a:lnTo>
                    <a:pt x="124" y="190"/>
                  </a:lnTo>
                  <a:lnTo>
                    <a:pt x="120" y="191"/>
                  </a:lnTo>
                  <a:lnTo>
                    <a:pt x="115" y="190"/>
                  </a:lnTo>
                  <a:lnTo>
                    <a:pt x="111" y="190"/>
                  </a:lnTo>
                  <a:lnTo>
                    <a:pt x="105" y="189"/>
                  </a:lnTo>
                  <a:lnTo>
                    <a:pt x="102" y="187"/>
                  </a:lnTo>
                  <a:lnTo>
                    <a:pt x="98" y="186"/>
                  </a:lnTo>
                  <a:lnTo>
                    <a:pt x="94" y="186"/>
                  </a:lnTo>
                  <a:lnTo>
                    <a:pt x="89" y="187"/>
                  </a:lnTo>
                  <a:lnTo>
                    <a:pt x="87" y="190"/>
                  </a:lnTo>
                  <a:lnTo>
                    <a:pt x="86" y="191"/>
                  </a:lnTo>
                  <a:lnTo>
                    <a:pt x="83" y="194"/>
                  </a:lnTo>
                  <a:lnTo>
                    <a:pt x="82" y="195"/>
                  </a:lnTo>
                  <a:lnTo>
                    <a:pt x="81" y="196"/>
                  </a:lnTo>
                  <a:lnTo>
                    <a:pt x="78" y="198"/>
                  </a:lnTo>
                  <a:lnTo>
                    <a:pt x="77" y="198"/>
                  </a:lnTo>
                  <a:lnTo>
                    <a:pt x="74" y="198"/>
                  </a:lnTo>
                  <a:lnTo>
                    <a:pt x="73" y="196"/>
                  </a:lnTo>
                  <a:lnTo>
                    <a:pt x="70" y="195"/>
                  </a:lnTo>
                  <a:lnTo>
                    <a:pt x="68" y="194"/>
                  </a:lnTo>
                  <a:lnTo>
                    <a:pt x="65" y="194"/>
                  </a:lnTo>
                  <a:lnTo>
                    <a:pt x="63" y="193"/>
                  </a:lnTo>
                  <a:lnTo>
                    <a:pt x="60" y="193"/>
                  </a:lnTo>
                  <a:lnTo>
                    <a:pt x="57" y="194"/>
                  </a:lnTo>
                  <a:lnTo>
                    <a:pt x="55" y="195"/>
                  </a:lnTo>
                  <a:lnTo>
                    <a:pt x="53" y="195"/>
                  </a:lnTo>
                  <a:lnTo>
                    <a:pt x="53" y="196"/>
                  </a:lnTo>
                  <a:lnTo>
                    <a:pt x="52" y="196"/>
                  </a:lnTo>
                  <a:lnTo>
                    <a:pt x="51" y="196"/>
                  </a:lnTo>
                  <a:lnTo>
                    <a:pt x="49" y="196"/>
                  </a:lnTo>
                  <a:lnTo>
                    <a:pt x="48" y="196"/>
                  </a:lnTo>
                  <a:lnTo>
                    <a:pt x="47" y="196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6" y="193"/>
                  </a:lnTo>
                  <a:lnTo>
                    <a:pt x="44" y="191"/>
                  </a:lnTo>
                  <a:lnTo>
                    <a:pt x="42" y="190"/>
                  </a:lnTo>
                  <a:lnTo>
                    <a:pt x="39" y="189"/>
                  </a:lnTo>
                  <a:lnTo>
                    <a:pt x="38" y="186"/>
                  </a:lnTo>
                  <a:lnTo>
                    <a:pt x="36" y="182"/>
                  </a:lnTo>
                  <a:lnTo>
                    <a:pt x="35" y="179"/>
                  </a:lnTo>
                  <a:lnTo>
                    <a:pt x="34" y="176"/>
                  </a:lnTo>
                  <a:lnTo>
                    <a:pt x="33" y="173"/>
                  </a:lnTo>
                  <a:lnTo>
                    <a:pt x="31" y="170"/>
                  </a:lnTo>
                  <a:lnTo>
                    <a:pt x="30" y="169"/>
                  </a:lnTo>
                  <a:lnTo>
                    <a:pt x="29" y="169"/>
                  </a:lnTo>
                  <a:lnTo>
                    <a:pt x="27" y="169"/>
                  </a:lnTo>
                  <a:lnTo>
                    <a:pt x="26" y="169"/>
                  </a:lnTo>
                  <a:lnTo>
                    <a:pt x="25" y="168"/>
                  </a:lnTo>
                  <a:lnTo>
                    <a:pt x="25" y="169"/>
                  </a:lnTo>
                  <a:lnTo>
                    <a:pt x="23" y="169"/>
                  </a:lnTo>
                  <a:lnTo>
                    <a:pt x="22" y="169"/>
                  </a:lnTo>
                  <a:lnTo>
                    <a:pt x="22" y="168"/>
                  </a:lnTo>
                  <a:lnTo>
                    <a:pt x="21" y="168"/>
                  </a:lnTo>
                  <a:lnTo>
                    <a:pt x="21" y="166"/>
                  </a:lnTo>
                  <a:lnTo>
                    <a:pt x="21" y="165"/>
                  </a:lnTo>
                  <a:lnTo>
                    <a:pt x="21" y="164"/>
                  </a:lnTo>
                  <a:lnTo>
                    <a:pt x="21" y="163"/>
                  </a:lnTo>
                  <a:lnTo>
                    <a:pt x="22" y="161"/>
                  </a:lnTo>
                  <a:lnTo>
                    <a:pt x="22" y="160"/>
                  </a:lnTo>
                  <a:lnTo>
                    <a:pt x="22" y="157"/>
                  </a:lnTo>
                  <a:lnTo>
                    <a:pt x="23" y="156"/>
                  </a:lnTo>
                  <a:lnTo>
                    <a:pt x="23" y="155"/>
                  </a:lnTo>
                  <a:lnTo>
                    <a:pt x="22" y="153"/>
                  </a:lnTo>
                  <a:lnTo>
                    <a:pt x="22" y="152"/>
                  </a:lnTo>
                  <a:lnTo>
                    <a:pt x="21" y="152"/>
                  </a:lnTo>
                  <a:lnTo>
                    <a:pt x="20" y="152"/>
                  </a:lnTo>
                  <a:lnTo>
                    <a:pt x="18" y="153"/>
                  </a:lnTo>
                  <a:lnTo>
                    <a:pt x="16" y="153"/>
                  </a:lnTo>
                  <a:lnTo>
                    <a:pt x="14" y="152"/>
                  </a:lnTo>
                  <a:lnTo>
                    <a:pt x="12" y="152"/>
                  </a:lnTo>
                  <a:lnTo>
                    <a:pt x="10" y="151"/>
                  </a:lnTo>
                  <a:lnTo>
                    <a:pt x="9" y="150"/>
                  </a:lnTo>
                  <a:lnTo>
                    <a:pt x="8" y="150"/>
                  </a:lnTo>
                  <a:lnTo>
                    <a:pt x="7" y="147"/>
                  </a:lnTo>
                  <a:lnTo>
                    <a:pt x="5" y="143"/>
                  </a:lnTo>
                  <a:lnTo>
                    <a:pt x="5" y="140"/>
                  </a:lnTo>
                  <a:lnTo>
                    <a:pt x="4" y="138"/>
                  </a:lnTo>
                  <a:lnTo>
                    <a:pt x="4" y="135"/>
                  </a:lnTo>
                  <a:lnTo>
                    <a:pt x="3" y="133"/>
                  </a:lnTo>
                  <a:lnTo>
                    <a:pt x="1" y="130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5"/>
                  </a:lnTo>
                  <a:lnTo>
                    <a:pt x="0" y="122"/>
                  </a:lnTo>
                  <a:lnTo>
                    <a:pt x="0" y="121"/>
                  </a:lnTo>
                  <a:lnTo>
                    <a:pt x="0" y="118"/>
                  </a:lnTo>
                  <a:lnTo>
                    <a:pt x="1" y="117"/>
                  </a:lnTo>
                  <a:lnTo>
                    <a:pt x="1" y="116"/>
                  </a:lnTo>
                  <a:lnTo>
                    <a:pt x="3" y="114"/>
                  </a:lnTo>
                  <a:lnTo>
                    <a:pt x="4" y="114"/>
                  </a:lnTo>
                  <a:lnTo>
                    <a:pt x="5" y="114"/>
                  </a:lnTo>
                  <a:lnTo>
                    <a:pt x="7" y="113"/>
                  </a:lnTo>
                  <a:lnTo>
                    <a:pt x="8" y="113"/>
                  </a:lnTo>
                  <a:lnTo>
                    <a:pt x="9" y="112"/>
                  </a:lnTo>
                  <a:lnTo>
                    <a:pt x="10" y="110"/>
                  </a:lnTo>
                  <a:lnTo>
                    <a:pt x="10" y="109"/>
                  </a:lnTo>
                  <a:lnTo>
                    <a:pt x="12" y="108"/>
                  </a:lnTo>
                  <a:lnTo>
                    <a:pt x="12" y="107"/>
                  </a:lnTo>
                  <a:lnTo>
                    <a:pt x="10" y="105"/>
                  </a:lnTo>
                  <a:lnTo>
                    <a:pt x="10" y="104"/>
                  </a:lnTo>
                  <a:lnTo>
                    <a:pt x="9" y="103"/>
                  </a:lnTo>
                  <a:lnTo>
                    <a:pt x="8" y="101"/>
                  </a:lnTo>
                  <a:lnTo>
                    <a:pt x="7" y="100"/>
                  </a:lnTo>
                  <a:lnTo>
                    <a:pt x="5" y="92"/>
                  </a:lnTo>
                  <a:lnTo>
                    <a:pt x="5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91"/>
                  </a:lnTo>
                  <a:lnTo>
                    <a:pt x="10" y="91"/>
                  </a:lnTo>
                  <a:lnTo>
                    <a:pt x="10" y="90"/>
                  </a:lnTo>
                  <a:lnTo>
                    <a:pt x="12" y="90"/>
                  </a:lnTo>
                  <a:lnTo>
                    <a:pt x="21" y="75"/>
                  </a:lnTo>
                  <a:lnTo>
                    <a:pt x="21" y="73"/>
                  </a:lnTo>
                  <a:lnTo>
                    <a:pt x="21" y="70"/>
                  </a:lnTo>
                  <a:lnTo>
                    <a:pt x="20" y="67"/>
                  </a:lnTo>
                  <a:lnTo>
                    <a:pt x="20" y="65"/>
                  </a:lnTo>
                  <a:lnTo>
                    <a:pt x="20" y="62"/>
                  </a:lnTo>
                  <a:lnTo>
                    <a:pt x="20" y="60"/>
                  </a:lnTo>
                  <a:lnTo>
                    <a:pt x="21" y="58"/>
                  </a:lnTo>
                  <a:lnTo>
                    <a:pt x="22" y="57"/>
                  </a:lnTo>
                  <a:lnTo>
                    <a:pt x="22" y="56"/>
                  </a:lnTo>
                  <a:lnTo>
                    <a:pt x="23" y="56"/>
                  </a:lnTo>
                  <a:lnTo>
                    <a:pt x="23" y="54"/>
                  </a:lnTo>
                  <a:lnTo>
                    <a:pt x="25" y="54"/>
                  </a:lnTo>
                  <a:lnTo>
                    <a:pt x="25" y="53"/>
                  </a:lnTo>
                  <a:lnTo>
                    <a:pt x="40" y="48"/>
                  </a:lnTo>
                  <a:lnTo>
                    <a:pt x="42" y="48"/>
                  </a:lnTo>
                  <a:lnTo>
                    <a:pt x="44" y="48"/>
                  </a:lnTo>
                  <a:lnTo>
                    <a:pt x="46" y="49"/>
                  </a:lnTo>
                  <a:lnTo>
                    <a:pt x="47" y="49"/>
                  </a:lnTo>
                  <a:lnTo>
                    <a:pt x="48" y="49"/>
                  </a:lnTo>
                  <a:lnTo>
                    <a:pt x="49" y="49"/>
                  </a:lnTo>
                  <a:lnTo>
                    <a:pt x="51" y="49"/>
                  </a:lnTo>
                  <a:lnTo>
                    <a:pt x="52" y="48"/>
                  </a:lnTo>
                  <a:lnTo>
                    <a:pt x="51" y="32"/>
                  </a:lnTo>
                  <a:lnTo>
                    <a:pt x="83" y="11"/>
                  </a:lnTo>
                  <a:lnTo>
                    <a:pt x="89" y="14"/>
                  </a:lnTo>
                  <a:lnTo>
                    <a:pt x="94" y="14"/>
                  </a:lnTo>
                  <a:lnTo>
                    <a:pt x="99" y="14"/>
                  </a:lnTo>
                  <a:lnTo>
                    <a:pt x="104" y="13"/>
                  </a:lnTo>
                  <a:lnTo>
                    <a:pt x="109" y="11"/>
                  </a:lnTo>
                  <a:lnTo>
                    <a:pt x="115" y="10"/>
                  </a:lnTo>
                  <a:lnTo>
                    <a:pt x="120" y="9"/>
                  </a:lnTo>
                  <a:lnTo>
                    <a:pt x="125" y="8"/>
                  </a:lnTo>
                  <a:lnTo>
                    <a:pt x="128" y="8"/>
                  </a:lnTo>
                  <a:lnTo>
                    <a:pt x="132" y="6"/>
                  </a:lnTo>
                  <a:lnTo>
                    <a:pt x="134" y="6"/>
                  </a:lnTo>
                  <a:lnTo>
                    <a:pt x="138" y="8"/>
                  </a:lnTo>
                  <a:lnTo>
                    <a:pt x="141" y="8"/>
                  </a:lnTo>
                  <a:lnTo>
                    <a:pt x="143" y="8"/>
                  </a:lnTo>
                  <a:lnTo>
                    <a:pt x="147" y="8"/>
                  </a:lnTo>
                  <a:lnTo>
                    <a:pt x="150" y="8"/>
                  </a:lnTo>
                  <a:lnTo>
                    <a:pt x="151" y="8"/>
                  </a:lnTo>
                  <a:lnTo>
                    <a:pt x="151" y="6"/>
                  </a:lnTo>
                  <a:lnTo>
                    <a:pt x="152" y="5"/>
                  </a:lnTo>
                  <a:lnTo>
                    <a:pt x="154" y="4"/>
                  </a:lnTo>
                  <a:lnTo>
                    <a:pt x="155" y="2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59" y="1"/>
                  </a:lnTo>
                  <a:lnTo>
                    <a:pt x="160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Ciclo de Vida</a:t>
            </a:r>
          </a:p>
        </p:txBody>
      </p:sp>
      <p:sp>
        <p:nvSpPr>
          <p:cNvPr id="219139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600201"/>
            <a:ext cx="8229600" cy="892696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O ciclo de vida de uma página ASP.NET apresenta cinco estágios básicos:</a:t>
            </a:r>
          </a:p>
          <a:p>
            <a:pPr>
              <a:buFont typeface="Wingdings 2" pitchFamily="18" charset="2"/>
              <a:buNone/>
            </a:pPr>
            <a:endParaRPr lang="en-US" dirty="0" smtClean="0"/>
          </a:p>
        </p:txBody>
      </p:sp>
      <p:sp>
        <p:nvSpPr>
          <p:cNvPr id="219140" name="Arc 27"/>
          <p:cNvSpPr>
            <a:spLocks/>
          </p:cNvSpPr>
          <p:nvPr/>
        </p:nvSpPr>
        <p:spPr bwMode="auto">
          <a:xfrm>
            <a:off x="4418013" y="2954362"/>
            <a:ext cx="1890712" cy="1404937"/>
          </a:xfrm>
          <a:custGeom>
            <a:avLst/>
            <a:gdLst>
              <a:gd name="T0" fmla="*/ 2147483647 w 19585"/>
              <a:gd name="T1" fmla="*/ 0 h 19473"/>
              <a:gd name="T2" fmla="*/ 2147483647 w 19585"/>
              <a:gd name="T3" fmla="*/ 2147483647 h 19473"/>
              <a:gd name="T4" fmla="*/ 0 w 19585"/>
              <a:gd name="T5" fmla="*/ 2147483647 h 19473"/>
              <a:gd name="T6" fmla="*/ 0 60000 65536"/>
              <a:gd name="T7" fmla="*/ 0 60000 65536"/>
              <a:gd name="T8" fmla="*/ 0 60000 65536"/>
              <a:gd name="T9" fmla="*/ 0 w 19585"/>
              <a:gd name="T10" fmla="*/ 0 h 19473"/>
              <a:gd name="T11" fmla="*/ 19585 w 19585"/>
              <a:gd name="T12" fmla="*/ 19473 h 194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585" h="19473" fill="none" extrusionOk="0">
                <a:moveTo>
                  <a:pt x="9346" y="-1"/>
                </a:moveTo>
                <a:cubicBezTo>
                  <a:pt x="13855" y="2164"/>
                  <a:pt x="17474" y="5826"/>
                  <a:pt x="19584" y="10362"/>
                </a:cubicBezTo>
              </a:path>
              <a:path w="19585" h="19473" stroke="0" extrusionOk="0">
                <a:moveTo>
                  <a:pt x="9346" y="-1"/>
                </a:moveTo>
                <a:cubicBezTo>
                  <a:pt x="13855" y="2164"/>
                  <a:pt x="17474" y="5826"/>
                  <a:pt x="19584" y="10362"/>
                </a:cubicBezTo>
                <a:lnTo>
                  <a:pt x="0" y="19473"/>
                </a:lnTo>
                <a:close/>
              </a:path>
            </a:pathLst>
          </a:custGeom>
          <a:noFill/>
          <a:ln w="57150">
            <a:solidFill>
              <a:srgbClr val="3333CC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9141" name="Arc 28"/>
          <p:cNvSpPr>
            <a:spLocks/>
          </p:cNvSpPr>
          <p:nvPr/>
        </p:nvSpPr>
        <p:spPr bwMode="auto">
          <a:xfrm>
            <a:off x="2468563" y="2963887"/>
            <a:ext cx="1960562" cy="1352550"/>
          </a:xfrm>
          <a:custGeom>
            <a:avLst/>
            <a:gdLst>
              <a:gd name="T0" fmla="*/ 0 w 20295"/>
              <a:gd name="T1" fmla="*/ 2147483647 h 18754"/>
              <a:gd name="T2" fmla="*/ 2147483647 w 20295"/>
              <a:gd name="T3" fmla="*/ 0 h 18754"/>
              <a:gd name="T4" fmla="*/ 2147483647 w 20295"/>
              <a:gd name="T5" fmla="*/ 2147483647 h 18754"/>
              <a:gd name="T6" fmla="*/ 0 60000 65536"/>
              <a:gd name="T7" fmla="*/ 0 60000 65536"/>
              <a:gd name="T8" fmla="*/ 0 60000 65536"/>
              <a:gd name="T9" fmla="*/ 0 w 20295"/>
              <a:gd name="T10" fmla="*/ 0 h 18754"/>
              <a:gd name="T11" fmla="*/ 20295 w 20295"/>
              <a:gd name="T12" fmla="*/ 18754 h 187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295" h="18754" fill="none" extrusionOk="0">
                <a:moveTo>
                  <a:pt x="0" y="11359"/>
                </a:moveTo>
                <a:cubicBezTo>
                  <a:pt x="1749" y="6559"/>
                  <a:pt x="5142" y="2534"/>
                  <a:pt x="9578" y="0"/>
                </a:cubicBezTo>
              </a:path>
              <a:path w="20295" h="18754" stroke="0" extrusionOk="0">
                <a:moveTo>
                  <a:pt x="0" y="11359"/>
                </a:moveTo>
                <a:cubicBezTo>
                  <a:pt x="1749" y="6559"/>
                  <a:pt x="5142" y="2534"/>
                  <a:pt x="9578" y="0"/>
                </a:cubicBezTo>
                <a:lnTo>
                  <a:pt x="20295" y="18754"/>
                </a:lnTo>
                <a:close/>
              </a:path>
            </a:pathLst>
          </a:custGeom>
          <a:noFill/>
          <a:ln w="57150">
            <a:solidFill>
              <a:srgbClr val="3333CC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AutoShape 29"/>
          <p:cNvSpPr>
            <a:spLocks noChangeArrowheads="1"/>
          </p:cNvSpPr>
          <p:nvPr/>
        </p:nvSpPr>
        <p:spPr bwMode="auto">
          <a:xfrm>
            <a:off x="3429001" y="2444774"/>
            <a:ext cx="1941513" cy="855663"/>
          </a:xfrm>
          <a:prstGeom prst="roundRect">
            <a:avLst>
              <a:gd name="adj" fmla="val 371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t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Page_Init</a:t>
            </a:r>
          </a:p>
        </p:txBody>
      </p:sp>
      <p:sp>
        <p:nvSpPr>
          <p:cNvPr id="219145" name="Arc 30"/>
          <p:cNvSpPr>
            <a:spLocks/>
          </p:cNvSpPr>
          <p:nvPr/>
        </p:nvSpPr>
        <p:spPr bwMode="auto">
          <a:xfrm>
            <a:off x="4416425" y="4329137"/>
            <a:ext cx="2070100" cy="1011237"/>
          </a:xfrm>
          <a:custGeom>
            <a:avLst/>
            <a:gdLst>
              <a:gd name="T0" fmla="*/ 2147483647 w 21429"/>
              <a:gd name="T1" fmla="*/ 2147483647 h 14026"/>
              <a:gd name="T2" fmla="*/ 2147483647 w 21429"/>
              <a:gd name="T3" fmla="*/ 2147483647 h 14026"/>
              <a:gd name="T4" fmla="*/ 0 w 21429"/>
              <a:gd name="T5" fmla="*/ 0 h 14026"/>
              <a:gd name="T6" fmla="*/ 0 60000 65536"/>
              <a:gd name="T7" fmla="*/ 0 60000 65536"/>
              <a:gd name="T8" fmla="*/ 0 60000 65536"/>
              <a:gd name="T9" fmla="*/ 0 w 21429"/>
              <a:gd name="T10" fmla="*/ 0 h 14026"/>
              <a:gd name="T11" fmla="*/ 21429 w 21429"/>
              <a:gd name="T12" fmla="*/ 14026 h 140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29" h="14026" fill="none" extrusionOk="0">
                <a:moveTo>
                  <a:pt x="21429" y="2710"/>
                </a:moveTo>
                <a:cubicBezTo>
                  <a:pt x="20900" y="6889"/>
                  <a:pt x="19161" y="10822"/>
                  <a:pt x="16426" y="14025"/>
                </a:cubicBezTo>
              </a:path>
              <a:path w="21429" h="14026" stroke="0" extrusionOk="0">
                <a:moveTo>
                  <a:pt x="21429" y="2710"/>
                </a:moveTo>
                <a:cubicBezTo>
                  <a:pt x="20900" y="6889"/>
                  <a:pt x="19161" y="10822"/>
                  <a:pt x="16426" y="14025"/>
                </a:cubicBez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3333CC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9146" name="Arc 31"/>
          <p:cNvSpPr>
            <a:spLocks/>
          </p:cNvSpPr>
          <p:nvPr/>
        </p:nvSpPr>
        <p:spPr bwMode="auto">
          <a:xfrm>
            <a:off x="3968750" y="4341837"/>
            <a:ext cx="909638" cy="1557337"/>
          </a:xfrm>
          <a:custGeom>
            <a:avLst/>
            <a:gdLst>
              <a:gd name="T0" fmla="*/ 2147483647 w 9413"/>
              <a:gd name="T1" fmla="*/ 2147483647 h 21600"/>
              <a:gd name="T2" fmla="*/ 0 w 9413"/>
              <a:gd name="T3" fmla="*/ 2147483647 h 21600"/>
              <a:gd name="T4" fmla="*/ 2147483647 w 9413"/>
              <a:gd name="T5" fmla="*/ 0 h 21600"/>
              <a:gd name="T6" fmla="*/ 0 60000 65536"/>
              <a:gd name="T7" fmla="*/ 0 60000 65536"/>
              <a:gd name="T8" fmla="*/ 0 60000 65536"/>
              <a:gd name="T9" fmla="*/ 0 w 9413"/>
              <a:gd name="T10" fmla="*/ 0 h 21600"/>
              <a:gd name="T11" fmla="*/ 9413 w 941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413" h="21600" fill="none" extrusionOk="0">
                <a:moveTo>
                  <a:pt x="9412" y="21096"/>
                </a:moveTo>
                <a:cubicBezTo>
                  <a:pt x="7890" y="21431"/>
                  <a:pt x="6336" y="21599"/>
                  <a:pt x="4778" y="21600"/>
                </a:cubicBezTo>
                <a:cubicBezTo>
                  <a:pt x="3170" y="21600"/>
                  <a:pt x="1567" y="21420"/>
                  <a:pt x="0" y="21064"/>
                </a:cubicBezTo>
              </a:path>
              <a:path w="9413" h="21600" stroke="0" extrusionOk="0">
                <a:moveTo>
                  <a:pt x="9412" y="21096"/>
                </a:moveTo>
                <a:cubicBezTo>
                  <a:pt x="7890" y="21431"/>
                  <a:pt x="6336" y="21599"/>
                  <a:pt x="4778" y="21600"/>
                </a:cubicBezTo>
                <a:cubicBezTo>
                  <a:pt x="3170" y="21600"/>
                  <a:pt x="1567" y="21420"/>
                  <a:pt x="0" y="21064"/>
                </a:cubicBezTo>
                <a:lnTo>
                  <a:pt x="4778" y="0"/>
                </a:lnTo>
                <a:close/>
              </a:path>
            </a:pathLst>
          </a:custGeom>
          <a:noFill/>
          <a:ln w="57150">
            <a:solidFill>
              <a:srgbClr val="3333CC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" name="AutoShape 32"/>
          <p:cNvSpPr>
            <a:spLocks noChangeArrowheads="1"/>
          </p:cNvSpPr>
          <p:nvPr/>
        </p:nvSpPr>
        <p:spPr bwMode="auto">
          <a:xfrm>
            <a:off x="4857751" y="5381649"/>
            <a:ext cx="1941513" cy="855663"/>
          </a:xfrm>
          <a:prstGeom prst="roundRect">
            <a:avLst>
              <a:gd name="adj" fmla="val 371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t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Validation</a:t>
            </a:r>
          </a:p>
        </p:txBody>
      </p:sp>
      <p:sp>
        <p:nvSpPr>
          <p:cNvPr id="219150" name="Arc 33"/>
          <p:cNvSpPr>
            <a:spLocks/>
          </p:cNvSpPr>
          <p:nvPr/>
        </p:nvSpPr>
        <p:spPr bwMode="auto">
          <a:xfrm>
            <a:off x="2373313" y="4314849"/>
            <a:ext cx="2041525" cy="1076325"/>
          </a:xfrm>
          <a:custGeom>
            <a:avLst/>
            <a:gdLst>
              <a:gd name="T0" fmla="*/ 2147483647 w 21133"/>
              <a:gd name="T1" fmla="*/ 2147483647 h 14923"/>
              <a:gd name="T2" fmla="*/ 0 w 21133"/>
              <a:gd name="T3" fmla="*/ 2147483647 h 14923"/>
              <a:gd name="T4" fmla="*/ 2147483647 w 21133"/>
              <a:gd name="T5" fmla="*/ 0 h 14923"/>
              <a:gd name="T6" fmla="*/ 0 60000 65536"/>
              <a:gd name="T7" fmla="*/ 0 60000 65536"/>
              <a:gd name="T8" fmla="*/ 0 60000 65536"/>
              <a:gd name="T9" fmla="*/ 0 w 21133"/>
              <a:gd name="T10" fmla="*/ 0 h 14923"/>
              <a:gd name="T11" fmla="*/ 21133 w 21133"/>
              <a:gd name="T12" fmla="*/ 14923 h 149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133" h="14923" fill="none" extrusionOk="0">
                <a:moveTo>
                  <a:pt x="5516" y="14923"/>
                </a:moveTo>
                <a:cubicBezTo>
                  <a:pt x="2741" y="12018"/>
                  <a:pt x="830" y="8397"/>
                  <a:pt x="-1" y="4467"/>
                </a:cubicBezTo>
              </a:path>
              <a:path w="21133" h="14923" stroke="0" extrusionOk="0">
                <a:moveTo>
                  <a:pt x="5516" y="14923"/>
                </a:moveTo>
                <a:cubicBezTo>
                  <a:pt x="2741" y="12018"/>
                  <a:pt x="830" y="8397"/>
                  <a:pt x="-1" y="4467"/>
                </a:cubicBezTo>
                <a:lnTo>
                  <a:pt x="21133" y="0"/>
                </a:lnTo>
                <a:close/>
              </a:path>
            </a:pathLst>
          </a:custGeom>
          <a:noFill/>
          <a:ln w="57150">
            <a:solidFill>
              <a:srgbClr val="3333CC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1" name="AutoShape 34"/>
          <p:cNvSpPr>
            <a:spLocks noChangeArrowheads="1"/>
          </p:cNvSpPr>
          <p:nvPr/>
        </p:nvSpPr>
        <p:spPr bwMode="auto">
          <a:xfrm>
            <a:off x="1998663" y="5381649"/>
            <a:ext cx="1941513" cy="855663"/>
          </a:xfrm>
          <a:prstGeom prst="roundRect">
            <a:avLst>
              <a:gd name="adj" fmla="val 371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t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/>
              <a:t>Event </a:t>
            </a:r>
            <a:br>
              <a:rPr lang="en-US" sz="2000" b="1"/>
            </a:br>
            <a:r>
              <a:rPr lang="en-US" sz="2000" b="1"/>
              <a:t>Handling</a:t>
            </a:r>
          </a:p>
        </p:txBody>
      </p:sp>
      <p:sp>
        <p:nvSpPr>
          <p:cNvPr id="12" name="AutoShape 36"/>
          <p:cNvSpPr>
            <a:spLocks noChangeArrowheads="1"/>
          </p:cNvSpPr>
          <p:nvPr/>
        </p:nvSpPr>
        <p:spPr bwMode="auto">
          <a:xfrm>
            <a:off x="1366838" y="3740174"/>
            <a:ext cx="1941513" cy="855663"/>
          </a:xfrm>
          <a:prstGeom prst="roundRect">
            <a:avLst>
              <a:gd name="adj" fmla="val 371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t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/>
              <a:t>Page_Unload</a:t>
            </a:r>
          </a:p>
        </p:txBody>
      </p:sp>
      <p:sp>
        <p:nvSpPr>
          <p:cNvPr id="13" name="AutoShape 37"/>
          <p:cNvSpPr>
            <a:spLocks noChangeArrowheads="1"/>
          </p:cNvSpPr>
          <p:nvPr/>
        </p:nvSpPr>
        <p:spPr bwMode="auto">
          <a:xfrm>
            <a:off x="5489576" y="3740174"/>
            <a:ext cx="1941513" cy="855663"/>
          </a:xfrm>
          <a:prstGeom prst="roundRect">
            <a:avLst>
              <a:gd name="adj" fmla="val 371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t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/>
              <a:t>Page_Load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Ciclo de Vida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pt-BR" dirty="0" smtClean="0"/>
              <a:t>Fases gerais no ciclo de vida de uma página:</a:t>
            </a:r>
          </a:p>
          <a:p>
            <a:pPr lvl="1">
              <a:defRPr/>
            </a:pPr>
            <a:r>
              <a:rPr lang="pt-BR" dirty="0" smtClean="0"/>
              <a:t>Requisição da página (</a:t>
            </a:r>
            <a:r>
              <a:rPr lang="pt-BR" i="1" dirty="0" err="1" smtClean="0"/>
              <a:t>request</a:t>
            </a:r>
            <a:r>
              <a:rPr lang="pt-BR" dirty="0" smtClean="0"/>
              <a:t>)</a:t>
            </a:r>
          </a:p>
          <a:p>
            <a:pPr lvl="1">
              <a:defRPr/>
            </a:pPr>
            <a:r>
              <a:rPr lang="pt-BR" dirty="0" smtClean="0"/>
              <a:t>Início (</a:t>
            </a:r>
            <a:r>
              <a:rPr lang="pt-BR" i="1" dirty="0" smtClean="0"/>
              <a:t>start</a:t>
            </a:r>
            <a:r>
              <a:rPr lang="pt-BR" dirty="0" smtClean="0"/>
              <a:t>) – propriedades básicas da página são criadas</a:t>
            </a:r>
          </a:p>
          <a:p>
            <a:pPr lvl="1">
              <a:defRPr/>
            </a:pPr>
            <a:r>
              <a:rPr lang="pt-BR" dirty="0" smtClean="0"/>
              <a:t>Inicialização (</a:t>
            </a:r>
            <a:r>
              <a:rPr lang="pt-BR" i="1" dirty="0" err="1" smtClean="0"/>
              <a:t>initialization</a:t>
            </a:r>
            <a:r>
              <a:rPr lang="pt-BR" dirty="0" smtClean="0"/>
              <a:t>) – criação dos controles da página</a:t>
            </a:r>
          </a:p>
          <a:p>
            <a:pPr lvl="1">
              <a:defRPr/>
            </a:pPr>
            <a:r>
              <a:rPr lang="pt-BR" dirty="0" smtClean="0"/>
              <a:t>Carregamento (</a:t>
            </a:r>
            <a:r>
              <a:rPr lang="pt-BR" i="1" dirty="0" err="1" smtClean="0"/>
              <a:t>load</a:t>
            </a:r>
            <a:r>
              <a:rPr lang="pt-BR" dirty="0" smtClean="0"/>
              <a:t>) – dados dos controles são atualizados no caso de um </a:t>
            </a:r>
            <a:r>
              <a:rPr lang="pt-BR" dirty="0" err="1" smtClean="0"/>
              <a:t>postback</a:t>
            </a:r>
            <a:endParaRPr lang="pt-BR" dirty="0" smtClean="0"/>
          </a:p>
          <a:p>
            <a:pPr lvl="1">
              <a:defRPr/>
            </a:pPr>
            <a:r>
              <a:rPr lang="pt-BR" dirty="0" smtClean="0"/>
              <a:t>Validação (</a:t>
            </a:r>
            <a:r>
              <a:rPr lang="pt-BR" i="1" dirty="0" err="1" smtClean="0"/>
              <a:t>validation</a:t>
            </a:r>
            <a:r>
              <a:rPr lang="pt-BR" dirty="0" smtClean="0"/>
              <a:t>) – método de validação é executado sobre os controles de validação</a:t>
            </a:r>
          </a:p>
          <a:p>
            <a:pPr lvl="1">
              <a:defRPr/>
            </a:pPr>
            <a:r>
              <a:rPr lang="pt-BR" dirty="0" smtClean="0"/>
              <a:t>Tratamento de eventos de </a:t>
            </a:r>
            <a:r>
              <a:rPr lang="pt-BR" dirty="0" err="1" smtClean="0"/>
              <a:t>postback</a:t>
            </a:r>
            <a:r>
              <a:rPr lang="pt-BR" dirty="0" smtClean="0"/>
              <a:t> (</a:t>
            </a:r>
            <a:r>
              <a:rPr lang="pt-BR" i="1" dirty="0" err="1" smtClean="0"/>
              <a:t>event</a:t>
            </a:r>
            <a:r>
              <a:rPr lang="pt-BR" i="1" dirty="0" smtClean="0"/>
              <a:t> </a:t>
            </a:r>
            <a:r>
              <a:rPr lang="pt-BR" i="1" dirty="0" err="1" smtClean="0"/>
              <a:t>handling</a:t>
            </a:r>
            <a:r>
              <a:rPr lang="pt-BR" dirty="0" smtClean="0"/>
              <a:t>) – execução de métodos de eventos associados no caso de um </a:t>
            </a:r>
            <a:r>
              <a:rPr lang="pt-BR" dirty="0" err="1" smtClean="0"/>
              <a:t>postback</a:t>
            </a:r>
            <a:endParaRPr lang="pt-BR" dirty="0" smtClean="0"/>
          </a:p>
          <a:p>
            <a:pPr lvl="1">
              <a:defRPr/>
            </a:pPr>
            <a:r>
              <a:rPr lang="pt-BR" dirty="0" err="1" smtClean="0"/>
              <a:t>Renderização</a:t>
            </a:r>
            <a:r>
              <a:rPr lang="pt-BR" dirty="0" smtClean="0"/>
              <a:t> (</a:t>
            </a:r>
            <a:r>
              <a:rPr lang="pt-BR" i="1" dirty="0" err="1" smtClean="0"/>
              <a:t>rendering</a:t>
            </a:r>
            <a:r>
              <a:rPr lang="pt-BR" dirty="0" smtClean="0"/>
              <a:t>) – HTML de resposta é gerado</a:t>
            </a:r>
          </a:p>
          <a:p>
            <a:pPr lvl="1">
              <a:defRPr/>
            </a:pPr>
            <a:r>
              <a:rPr lang="pt-BR" dirty="0" smtClean="0"/>
              <a:t>Descarregamento (</a:t>
            </a:r>
            <a:r>
              <a:rPr lang="pt-BR" i="1" dirty="0" err="1" smtClean="0"/>
              <a:t>unload</a:t>
            </a:r>
            <a:r>
              <a:rPr lang="pt-BR" dirty="0" smtClean="0"/>
              <a:t>) – realizada a limpeza dos objetos utilizados</a:t>
            </a:r>
            <a:endParaRPr lang="pt-BR"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34950"/>
            <a:ext cx="8229600" cy="1143000"/>
          </a:xfrm>
        </p:spPr>
        <p:txBody>
          <a:bodyPr/>
          <a:lstStyle/>
          <a:p>
            <a:r>
              <a:rPr lang="pt-BR" smtClean="0"/>
              <a:t>Controles</a:t>
            </a:r>
          </a:p>
        </p:txBody>
      </p:sp>
      <p:graphicFrame>
        <p:nvGraphicFramePr>
          <p:cNvPr id="958468" name="Group 4"/>
          <p:cNvGraphicFramePr>
            <a:graphicFrameLocks noGrp="1"/>
          </p:cNvGraphicFramePr>
          <p:nvPr>
            <p:ph idx="1"/>
          </p:nvPr>
        </p:nvGraphicFramePr>
        <p:xfrm>
          <a:off x="806450" y="1989138"/>
          <a:ext cx="8229657" cy="3444876"/>
        </p:xfrm>
        <a:graphic>
          <a:graphicData uri="http://schemas.openxmlformats.org/drawingml/2006/table">
            <a:tbl>
              <a:tblPr/>
              <a:tblGrid>
                <a:gridCol w="2743219"/>
                <a:gridCol w="2743219"/>
                <a:gridCol w="2743219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Característica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Server Controls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HTML Controls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2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Eventos no servidor</a:t>
                      </a:r>
                      <a:endParaRPr kumimoji="0" lang="en-US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Possibilidade de eventos específicos no servidor</a:t>
                      </a:r>
                      <a:endParaRPr kumimoji="0" lang="en-US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Apenas postback</a:t>
                      </a:r>
                      <a:endParaRPr kumimoji="0" lang="en-US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3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Gerência de Estado</a:t>
                      </a:r>
                      <a:endParaRPr kumimoji="0" lang="en-US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Mantido através dos roundtrips</a:t>
                      </a:r>
                      <a:endParaRPr kumimoji="0" lang="en-US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Não mantém estado</a:t>
                      </a:r>
                      <a:endParaRPr kumimoji="0" lang="en-US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2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Adaptação</a:t>
                      </a:r>
                      <a:endParaRPr kumimoji="0" lang="en-US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Detecta o browser e adapta-se</a:t>
                      </a:r>
                      <a:endParaRPr kumimoji="0" lang="en-US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Sem adaptação</a:t>
                      </a:r>
                      <a:endParaRPr kumimoji="0" lang="en-US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Propriedades</a:t>
                      </a:r>
                      <a:endParaRPr kumimoji="0" lang="en-US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Características do .NET Framework</a:t>
                      </a:r>
                      <a:endParaRPr kumimoji="0" lang="en-US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Apenas atributos HTML</a:t>
                      </a: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106573" marR="106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12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03263" y="981075"/>
            <a:ext cx="8440737" cy="1152525"/>
          </a:xfrm>
          <a:prstGeom prst="rect">
            <a:avLst/>
          </a:prstGeom>
        </p:spPr>
        <p:txBody>
          <a:bodyPr/>
          <a:lstStyle/>
          <a:p>
            <a:r>
              <a:rPr lang="pt-BR" sz="2200" smtClean="0"/>
              <a:t>ASP.Net fornece componentes para a construção de interfaces com o usuário em </a:t>
            </a:r>
            <a:r>
              <a:rPr lang="pt-BR" sz="2200" i="1" smtClean="0"/>
              <a:t>Web Forms</a:t>
            </a:r>
            <a:endParaRPr lang="pt-BR" sz="2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4"/>
          <p:cNvSpPr>
            <a:spLocks noGrp="1" noChangeArrowheads="1"/>
          </p:cNvSpPr>
          <p:nvPr>
            <p:ph type="title"/>
          </p:nvPr>
        </p:nvSpPr>
        <p:spPr>
          <a:xfrm>
            <a:off x="-1981200" y="404813"/>
            <a:ext cx="8229600" cy="1143000"/>
          </a:xfrm>
        </p:spPr>
        <p:txBody>
          <a:bodyPr/>
          <a:lstStyle/>
          <a:p>
            <a:r>
              <a:rPr lang="pt-BR" smtClean="0"/>
              <a:t>Controles</a:t>
            </a:r>
            <a:endParaRPr lang="en-US" smtClean="0"/>
          </a:p>
        </p:txBody>
      </p:sp>
      <p:pic>
        <p:nvPicPr>
          <p:cNvPr id="2222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0438" y="500063"/>
            <a:ext cx="12954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221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63" y="2071688"/>
            <a:ext cx="142875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Controles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600201"/>
            <a:ext cx="8229600" cy="1828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Para </a:t>
            </a:r>
            <a:r>
              <a:rPr lang="en-US" dirty="0" err="1" smtClean="0"/>
              <a:t>adicionar</a:t>
            </a:r>
            <a:r>
              <a:rPr lang="en-US" dirty="0" smtClean="0"/>
              <a:t> um </a:t>
            </a:r>
            <a:r>
              <a:rPr lang="en-US" dirty="0" err="1" smtClean="0"/>
              <a:t>controle</a:t>
            </a:r>
            <a:r>
              <a:rPr lang="en-US" dirty="0" smtClean="0"/>
              <a:t> Server Control</a:t>
            </a:r>
          </a:p>
          <a:p>
            <a:pPr lvl="1"/>
            <a:r>
              <a:rPr lang="en-US" dirty="0" err="1" smtClean="0"/>
              <a:t>Arraste</a:t>
            </a:r>
            <a:r>
              <a:rPr lang="en-US" dirty="0" smtClean="0"/>
              <a:t> o </a:t>
            </a:r>
            <a:r>
              <a:rPr lang="en-US" dirty="0" err="1" smtClean="0"/>
              <a:t>controle</a:t>
            </a:r>
            <a:r>
              <a:rPr lang="en-US" dirty="0" smtClean="0"/>
              <a:t> </a:t>
            </a:r>
            <a:r>
              <a:rPr lang="en-US" dirty="0" err="1" smtClean="0"/>
              <a:t>desejado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aba</a:t>
            </a:r>
            <a:r>
              <a:rPr lang="en-US" dirty="0" smtClean="0"/>
              <a:t> Standard </a:t>
            </a:r>
            <a:r>
              <a:rPr lang="en-US" dirty="0" err="1" smtClean="0"/>
              <a:t>da</a:t>
            </a:r>
            <a:r>
              <a:rPr lang="en-US" dirty="0" smtClean="0"/>
              <a:t> Toolbox</a:t>
            </a:r>
          </a:p>
          <a:p>
            <a:r>
              <a:rPr lang="en-US" dirty="0" smtClean="0"/>
              <a:t>Para </a:t>
            </a:r>
            <a:r>
              <a:rPr lang="en-US" dirty="0" err="1" smtClean="0"/>
              <a:t>adicionar</a:t>
            </a:r>
            <a:r>
              <a:rPr lang="en-US" dirty="0" smtClean="0"/>
              <a:t> um </a:t>
            </a:r>
            <a:r>
              <a:rPr lang="en-US" dirty="0" err="1" smtClean="0"/>
              <a:t>controle</a:t>
            </a:r>
            <a:r>
              <a:rPr lang="en-US" dirty="0" smtClean="0"/>
              <a:t> HTML Control</a:t>
            </a:r>
          </a:p>
          <a:p>
            <a:pPr lvl="1"/>
            <a:r>
              <a:rPr lang="en-US" dirty="0" err="1" smtClean="0"/>
              <a:t>Arraste</a:t>
            </a:r>
            <a:r>
              <a:rPr lang="en-US" dirty="0" smtClean="0"/>
              <a:t> o </a:t>
            </a:r>
            <a:r>
              <a:rPr lang="en-US" dirty="0" err="1" smtClean="0"/>
              <a:t>controle</a:t>
            </a:r>
            <a:r>
              <a:rPr lang="en-US" dirty="0" smtClean="0"/>
              <a:t> </a:t>
            </a:r>
            <a:r>
              <a:rPr lang="en-US" dirty="0" err="1" smtClean="0"/>
              <a:t>desejado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aba</a:t>
            </a:r>
            <a:r>
              <a:rPr lang="en-US" dirty="0" smtClean="0"/>
              <a:t> HTML </a:t>
            </a:r>
            <a:r>
              <a:rPr lang="en-US" dirty="0" err="1" smtClean="0"/>
              <a:t>da</a:t>
            </a:r>
            <a:r>
              <a:rPr lang="en-US" dirty="0" smtClean="0"/>
              <a:t> Toolbox</a:t>
            </a:r>
          </a:p>
          <a:p>
            <a:endParaRPr lang="pt-BR" dirty="0"/>
          </a:p>
        </p:txBody>
      </p:sp>
      <p:pic>
        <p:nvPicPr>
          <p:cNvPr id="22323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429000"/>
            <a:ext cx="7286625" cy="3233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Controles</a:t>
            </a:r>
          </a:p>
        </p:txBody>
      </p:sp>
      <p:sp>
        <p:nvSpPr>
          <p:cNvPr id="22425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Alguns controles básicos:</a:t>
            </a:r>
          </a:p>
          <a:p>
            <a:pPr lvl="1"/>
            <a:r>
              <a:rPr lang="pt-BR" smtClean="0"/>
              <a:t>Button: Botão clicável</a:t>
            </a:r>
          </a:p>
          <a:p>
            <a:pPr lvl="1"/>
            <a:r>
              <a:rPr lang="pt-BR" smtClean="0"/>
              <a:t>TextBox: Caixa para digitação de texto</a:t>
            </a:r>
          </a:p>
          <a:p>
            <a:pPr lvl="1"/>
            <a:r>
              <a:rPr lang="pt-BR" smtClean="0"/>
              <a:t>CheckBox: Caixa para selecionar ou não um item</a:t>
            </a:r>
          </a:p>
          <a:p>
            <a:pPr lvl="1"/>
            <a:r>
              <a:rPr lang="pt-BR" smtClean="0"/>
              <a:t>Label: Texto que não pode ser editado diretamente</a:t>
            </a:r>
          </a:p>
          <a:p>
            <a:pPr lvl="1"/>
            <a:r>
              <a:rPr lang="pt-BR" smtClean="0"/>
              <a:t>ListBox: Lista para escolha de uma ou mais opções</a:t>
            </a:r>
          </a:p>
          <a:p>
            <a:pPr lvl="1"/>
            <a:r>
              <a:rPr lang="pt-BR" smtClean="0"/>
              <a:t>RadioButton: Caixa para selecionar ou não um item. </a:t>
            </a:r>
          </a:p>
          <a:p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Controles - Básicos</a:t>
            </a:r>
          </a:p>
        </p:txBody>
      </p:sp>
      <p:sp>
        <p:nvSpPr>
          <p:cNvPr id="2252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err="1" smtClean="0"/>
              <a:t>Label</a:t>
            </a:r>
            <a:endParaRPr lang="pt-BR" dirty="0" smtClean="0"/>
          </a:p>
          <a:p>
            <a:pPr lvl="1"/>
            <a:r>
              <a:rPr lang="pt-BR" dirty="0" smtClean="0"/>
              <a:t>Representa um componente de texto que pode ser alterado programaticamente</a:t>
            </a:r>
          </a:p>
          <a:p>
            <a:pPr lvl="1"/>
            <a:r>
              <a:rPr lang="pt-BR" dirty="0" smtClean="0"/>
              <a:t>Para texto estático, utilizar HTML diretamente</a:t>
            </a:r>
          </a:p>
          <a:p>
            <a:pPr lvl="1"/>
            <a:r>
              <a:rPr lang="pt-BR" dirty="0" smtClean="0"/>
              <a:t>Para alterar o texto apresentado:</a:t>
            </a:r>
          </a:p>
          <a:p>
            <a:pPr lvl="2"/>
            <a:r>
              <a:rPr lang="pt-BR" dirty="0" smtClean="0"/>
              <a:t>Propriedade </a:t>
            </a:r>
            <a:r>
              <a:rPr lang="pt-BR" dirty="0" err="1" smtClean="0"/>
              <a:t>Text</a:t>
            </a:r>
            <a:endParaRPr lang="pt-BR" dirty="0" smtClean="0"/>
          </a:p>
          <a:p>
            <a:r>
              <a:rPr lang="pt-BR" dirty="0" smtClean="0"/>
              <a:t>Button</a:t>
            </a:r>
          </a:p>
          <a:p>
            <a:pPr lvl="1"/>
            <a:r>
              <a:rPr lang="pt-BR" dirty="0" smtClean="0"/>
              <a:t>Representa um controle de botão que ao ser clicado executa uma submissão (um </a:t>
            </a:r>
            <a:r>
              <a:rPr lang="pt-BR" dirty="0" err="1" smtClean="0"/>
              <a:t>postback</a:t>
            </a:r>
            <a:r>
              <a:rPr lang="pt-BR" dirty="0" smtClean="0"/>
              <a:t>) de um formulário para o servidor</a:t>
            </a:r>
          </a:p>
          <a:p>
            <a:pPr lvl="1"/>
            <a:r>
              <a:rPr lang="pt-BR" dirty="0" smtClean="0"/>
              <a:t>Outros estilos de “botões” incluem os componentes </a:t>
            </a:r>
            <a:r>
              <a:rPr lang="pt-BR" dirty="0" err="1" smtClean="0"/>
              <a:t>LinkButton</a:t>
            </a:r>
            <a:r>
              <a:rPr lang="pt-BR" dirty="0" smtClean="0"/>
              <a:t> e </a:t>
            </a:r>
            <a:r>
              <a:rPr lang="pt-BR" dirty="0" err="1" smtClean="0"/>
              <a:t>ImageButton</a:t>
            </a:r>
            <a:endParaRPr lang="pt-BR" dirty="0" smtClean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Controles - ListBox</a:t>
            </a:r>
          </a:p>
        </p:txBody>
      </p:sp>
      <p:sp>
        <p:nvSpPr>
          <p:cNvPr id="2263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Permite a seleção de um ou vários elementos de uma lista</a:t>
            </a:r>
          </a:p>
          <a:p>
            <a:r>
              <a:rPr lang="pt-BR" dirty="0" smtClean="0"/>
              <a:t>Dados armazenados na coleção </a:t>
            </a:r>
            <a:r>
              <a:rPr lang="pt-BR" dirty="0" err="1" smtClean="0"/>
              <a:t>Items</a:t>
            </a:r>
            <a:endParaRPr lang="pt-BR" dirty="0" smtClean="0"/>
          </a:p>
          <a:p>
            <a:pPr lvl="1"/>
            <a:r>
              <a:rPr lang="pt-BR" dirty="0" smtClean="0"/>
              <a:t>Qualquer tipo de objetos</a:t>
            </a:r>
          </a:p>
          <a:p>
            <a:pPr lvl="1"/>
            <a:r>
              <a:rPr lang="pt-BR" dirty="0" smtClean="0"/>
              <a:t>Usualmente strings</a:t>
            </a:r>
          </a:p>
          <a:p>
            <a:r>
              <a:rPr lang="pt-BR" dirty="0" smtClean="0"/>
              <a:t>Opções para configurar os dados:</a:t>
            </a:r>
          </a:p>
          <a:p>
            <a:pPr lvl="1"/>
            <a:r>
              <a:rPr lang="pt-BR" dirty="0" smtClean="0"/>
              <a:t>Propriedade </a:t>
            </a:r>
            <a:r>
              <a:rPr lang="pt-BR" dirty="0" err="1" smtClean="0"/>
              <a:t>DataSource</a:t>
            </a:r>
            <a:r>
              <a:rPr lang="pt-BR" dirty="0" smtClean="0"/>
              <a:t> com a fonte de dados</a:t>
            </a:r>
          </a:p>
          <a:p>
            <a:pPr lvl="1"/>
            <a:r>
              <a:rPr lang="pt-BR" dirty="0" smtClean="0"/>
              <a:t>Adição direta na coleção de itens via método </a:t>
            </a:r>
            <a:r>
              <a:rPr lang="pt-BR" dirty="0" err="1" smtClean="0"/>
              <a:t>Add</a:t>
            </a:r>
            <a:r>
              <a:rPr lang="pt-BR" dirty="0" smtClean="0"/>
              <a:t>()</a:t>
            </a:r>
          </a:p>
          <a:p>
            <a:pPr lvl="1"/>
            <a:r>
              <a:rPr lang="pt-BR" dirty="0" smtClean="0"/>
              <a:t>Remoção direta da coleção de itens via método Remove() e </a:t>
            </a:r>
            <a:r>
              <a:rPr lang="pt-BR" dirty="0" err="1" smtClean="0"/>
              <a:t>RemoveAt</a:t>
            </a:r>
            <a:r>
              <a:rPr lang="pt-BR" dirty="0" smtClean="0"/>
              <a:t>()</a:t>
            </a:r>
          </a:p>
          <a:p>
            <a:pPr lvl="1"/>
            <a:endParaRPr lang="pt-BR" dirty="0" smtClean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Controles - ListBox</a:t>
            </a:r>
          </a:p>
        </p:txBody>
      </p:sp>
      <p:sp>
        <p:nvSpPr>
          <p:cNvPr id="2273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Para configurar o modo de seleção:</a:t>
            </a:r>
          </a:p>
          <a:p>
            <a:pPr lvl="1"/>
            <a:r>
              <a:rPr lang="pt-BR" dirty="0" smtClean="0"/>
              <a:t>Propriedade </a:t>
            </a:r>
            <a:r>
              <a:rPr lang="pt-BR" dirty="0" err="1" smtClean="0"/>
              <a:t>SelectionMode</a:t>
            </a:r>
            <a:endParaRPr lang="pt-BR" dirty="0" smtClean="0"/>
          </a:p>
          <a:p>
            <a:pPr lvl="2"/>
            <a:r>
              <a:rPr lang="pt-BR" dirty="0" err="1" smtClean="0"/>
              <a:t>Single</a:t>
            </a:r>
            <a:r>
              <a:rPr lang="pt-BR" dirty="0" smtClean="0"/>
              <a:t> para um único valor</a:t>
            </a:r>
          </a:p>
          <a:p>
            <a:pPr lvl="2"/>
            <a:r>
              <a:rPr lang="pt-BR" dirty="0" err="1" smtClean="0"/>
              <a:t>Multiple</a:t>
            </a:r>
            <a:r>
              <a:rPr lang="pt-BR" dirty="0" smtClean="0"/>
              <a:t> para múltiplos valores</a:t>
            </a:r>
          </a:p>
          <a:p>
            <a:r>
              <a:rPr lang="pt-BR" dirty="0" smtClean="0"/>
              <a:t>Para obter a seleção do usuário:</a:t>
            </a:r>
          </a:p>
          <a:p>
            <a:pPr lvl="1"/>
            <a:r>
              <a:rPr lang="pt-BR" dirty="0" smtClean="0"/>
              <a:t>Propriedades </a:t>
            </a:r>
            <a:r>
              <a:rPr lang="pt-BR" dirty="0" err="1" smtClean="0"/>
              <a:t>SelectedIndex</a:t>
            </a:r>
            <a:r>
              <a:rPr lang="pt-BR" dirty="0" smtClean="0"/>
              <a:t> para obter o índice do elemento selecionado</a:t>
            </a:r>
          </a:p>
          <a:p>
            <a:pPr lvl="2"/>
            <a:r>
              <a:rPr lang="pt-BR" dirty="0" smtClean="0"/>
              <a:t>Cuidado! O índice do primeiro elemento é 0</a:t>
            </a:r>
          </a:p>
          <a:p>
            <a:pPr lvl="1"/>
            <a:r>
              <a:rPr lang="pt-BR" dirty="0" smtClean="0"/>
              <a:t>Propriedades </a:t>
            </a:r>
            <a:r>
              <a:rPr lang="pt-BR" dirty="0" err="1" smtClean="0"/>
              <a:t>SelectedItem</a:t>
            </a:r>
            <a:r>
              <a:rPr lang="pt-BR" dirty="0" smtClean="0"/>
              <a:t> para obter o item selecionado</a:t>
            </a:r>
          </a:p>
          <a:p>
            <a:pPr lvl="1"/>
            <a:r>
              <a:rPr lang="pt-BR" dirty="0" smtClean="0"/>
              <a:t>Propriedade </a:t>
            </a:r>
            <a:r>
              <a:rPr lang="pt-BR" dirty="0" err="1" smtClean="0"/>
              <a:t>SelectedValue</a:t>
            </a:r>
            <a:r>
              <a:rPr lang="pt-BR" dirty="0" smtClean="0"/>
              <a:t> para obter o valor associado ao elemento selecionado</a:t>
            </a:r>
          </a:p>
          <a:p>
            <a:pPr lvl="1"/>
            <a:r>
              <a:rPr lang="pt-BR" dirty="0" smtClean="0"/>
              <a:t>Para múltiplos valores, percorrer a coleção </a:t>
            </a:r>
            <a:r>
              <a:rPr lang="pt-BR" dirty="0" err="1" smtClean="0"/>
              <a:t>Items</a:t>
            </a:r>
            <a:r>
              <a:rPr lang="pt-BR" dirty="0" smtClean="0"/>
              <a:t> e verificar a propriedade </a:t>
            </a:r>
            <a:r>
              <a:rPr lang="pt-BR" dirty="0" err="1" smtClean="0"/>
              <a:t>Selected</a:t>
            </a:r>
            <a:r>
              <a:rPr lang="pt-BR" dirty="0" smtClean="0"/>
              <a:t> de cada item em particular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Controles - ListBox</a:t>
            </a:r>
          </a:p>
        </p:txBody>
      </p:sp>
      <p:sp>
        <p:nvSpPr>
          <p:cNvPr id="2283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Para configurar os dados visíveis/retornados em objetos com DataSource:</a:t>
            </a:r>
          </a:p>
          <a:p>
            <a:pPr lvl="1"/>
            <a:r>
              <a:rPr lang="pt-BR" smtClean="0"/>
              <a:t>Propriedade DataValueField  especifica o nome do valor do elemento da fonte de dados</a:t>
            </a:r>
          </a:p>
          <a:p>
            <a:pPr lvl="1"/>
            <a:r>
              <a:rPr lang="pt-BR" smtClean="0"/>
              <a:t>Propriedade DataTextField especifica o nome do dado “visual” do elemento da fonte de dados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xfrm>
            <a:off x="685800" y="11588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5400" b="1" smtClean="0"/>
              <a:t>PATROCINADOR</a:t>
            </a:r>
          </a:p>
        </p:txBody>
      </p:sp>
      <p:pic>
        <p:nvPicPr>
          <p:cNvPr id="11267" name="Picture 3" descr="Y:\_S2B\2010_2\Patrocínios\Logotipos\Dell_bl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875" y="1412875"/>
            <a:ext cx="403225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Como funciona o ASP.NET?</a:t>
            </a:r>
          </a:p>
        </p:txBody>
      </p:sp>
      <p:pic>
        <p:nvPicPr>
          <p:cNvPr id="205827" name="Picture 2" descr="C:\Users\leandro.rocha\AppData\Local\Microsoft\Windows\Temporary Internet Files\Content.IE5\Y7X2G9KJ\MCj04247900000[1].wmf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143250" y="1571625"/>
            <a:ext cx="3500438" cy="3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8" name="Arc 27"/>
          <p:cNvSpPr>
            <a:spLocks/>
          </p:cNvSpPr>
          <p:nvPr/>
        </p:nvSpPr>
        <p:spPr bwMode="auto">
          <a:xfrm flipH="1">
            <a:off x="7358063" y="2071688"/>
            <a:ext cx="1143000" cy="2025650"/>
          </a:xfrm>
          <a:custGeom>
            <a:avLst/>
            <a:gdLst>
              <a:gd name="T0" fmla="*/ 2147483647 w 19585"/>
              <a:gd name="T1" fmla="*/ 0 h 19473"/>
              <a:gd name="T2" fmla="*/ 2147483647 w 19585"/>
              <a:gd name="T3" fmla="*/ 2147483647 h 19473"/>
              <a:gd name="T4" fmla="*/ 0 w 19585"/>
              <a:gd name="T5" fmla="*/ 2147483647 h 19473"/>
              <a:gd name="T6" fmla="*/ 0 60000 65536"/>
              <a:gd name="T7" fmla="*/ 0 60000 65536"/>
              <a:gd name="T8" fmla="*/ 0 60000 65536"/>
              <a:gd name="T9" fmla="*/ 0 w 19585"/>
              <a:gd name="T10" fmla="*/ 0 h 19473"/>
              <a:gd name="T11" fmla="*/ 19585 w 19585"/>
              <a:gd name="T12" fmla="*/ 19473 h 194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585" h="19473" fill="none" extrusionOk="0">
                <a:moveTo>
                  <a:pt x="9346" y="-1"/>
                </a:moveTo>
                <a:cubicBezTo>
                  <a:pt x="13855" y="2164"/>
                  <a:pt x="17474" y="5826"/>
                  <a:pt x="19584" y="10362"/>
                </a:cubicBezTo>
              </a:path>
              <a:path w="19585" h="19473" stroke="0" extrusionOk="0">
                <a:moveTo>
                  <a:pt x="9346" y="-1"/>
                </a:moveTo>
                <a:cubicBezTo>
                  <a:pt x="13855" y="2164"/>
                  <a:pt x="17474" y="5826"/>
                  <a:pt x="19584" y="10362"/>
                </a:cubicBezTo>
                <a:lnTo>
                  <a:pt x="0" y="19473"/>
                </a:lnTo>
                <a:close/>
              </a:path>
            </a:pathLst>
          </a:custGeom>
          <a:noFill/>
          <a:ln w="57150">
            <a:solidFill>
              <a:srgbClr val="3333CC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829" name="Arc 28"/>
          <p:cNvSpPr>
            <a:spLocks/>
          </p:cNvSpPr>
          <p:nvPr/>
        </p:nvSpPr>
        <p:spPr bwMode="auto">
          <a:xfrm flipH="1">
            <a:off x="-71438" y="1714500"/>
            <a:ext cx="2214563" cy="2928938"/>
          </a:xfrm>
          <a:custGeom>
            <a:avLst/>
            <a:gdLst>
              <a:gd name="T0" fmla="*/ 0 w 20295"/>
              <a:gd name="T1" fmla="*/ 2147483647 h 18754"/>
              <a:gd name="T2" fmla="*/ 2147483647 w 20295"/>
              <a:gd name="T3" fmla="*/ 0 h 18754"/>
              <a:gd name="T4" fmla="*/ 2147483647 w 20295"/>
              <a:gd name="T5" fmla="*/ 2147483647 h 18754"/>
              <a:gd name="T6" fmla="*/ 0 60000 65536"/>
              <a:gd name="T7" fmla="*/ 0 60000 65536"/>
              <a:gd name="T8" fmla="*/ 0 60000 65536"/>
              <a:gd name="T9" fmla="*/ 0 w 20295"/>
              <a:gd name="T10" fmla="*/ 0 h 18754"/>
              <a:gd name="T11" fmla="*/ 20295 w 20295"/>
              <a:gd name="T12" fmla="*/ 18754 h 187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295" h="18754" fill="none" extrusionOk="0">
                <a:moveTo>
                  <a:pt x="0" y="11359"/>
                </a:moveTo>
                <a:cubicBezTo>
                  <a:pt x="1749" y="6559"/>
                  <a:pt x="5142" y="2534"/>
                  <a:pt x="9578" y="0"/>
                </a:cubicBezTo>
              </a:path>
              <a:path w="20295" h="18754" stroke="0" extrusionOk="0">
                <a:moveTo>
                  <a:pt x="0" y="11359"/>
                </a:moveTo>
                <a:cubicBezTo>
                  <a:pt x="1749" y="6559"/>
                  <a:pt x="5142" y="2534"/>
                  <a:pt x="9578" y="0"/>
                </a:cubicBezTo>
                <a:lnTo>
                  <a:pt x="20295" y="18754"/>
                </a:lnTo>
                <a:close/>
              </a:path>
            </a:pathLst>
          </a:custGeom>
          <a:noFill/>
          <a:ln w="57150">
            <a:solidFill>
              <a:srgbClr val="3333CC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830" name="Arc 30"/>
          <p:cNvSpPr>
            <a:spLocks/>
          </p:cNvSpPr>
          <p:nvPr/>
        </p:nvSpPr>
        <p:spPr bwMode="auto">
          <a:xfrm>
            <a:off x="5143500" y="3714750"/>
            <a:ext cx="2357438" cy="1368425"/>
          </a:xfrm>
          <a:custGeom>
            <a:avLst/>
            <a:gdLst>
              <a:gd name="T0" fmla="*/ 2147483647 w 21429"/>
              <a:gd name="T1" fmla="*/ 2147483647 h 14026"/>
              <a:gd name="T2" fmla="*/ 2147483647 w 21429"/>
              <a:gd name="T3" fmla="*/ 2147483647 h 14026"/>
              <a:gd name="T4" fmla="*/ 0 w 21429"/>
              <a:gd name="T5" fmla="*/ 0 h 14026"/>
              <a:gd name="T6" fmla="*/ 0 60000 65536"/>
              <a:gd name="T7" fmla="*/ 0 60000 65536"/>
              <a:gd name="T8" fmla="*/ 0 60000 65536"/>
              <a:gd name="T9" fmla="*/ 0 w 21429"/>
              <a:gd name="T10" fmla="*/ 0 h 14026"/>
              <a:gd name="T11" fmla="*/ 21429 w 21429"/>
              <a:gd name="T12" fmla="*/ 14026 h 140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29" h="14026" fill="none" extrusionOk="0">
                <a:moveTo>
                  <a:pt x="21429" y="2710"/>
                </a:moveTo>
                <a:cubicBezTo>
                  <a:pt x="20900" y="6889"/>
                  <a:pt x="19161" y="10822"/>
                  <a:pt x="16426" y="14025"/>
                </a:cubicBezTo>
              </a:path>
              <a:path w="21429" h="14026" stroke="0" extrusionOk="0">
                <a:moveTo>
                  <a:pt x="21429" y="2710"/>
                </a:moveTo>
                <a:cubicBezTo>
                  <a:pt x="20900" y="6889"/>
                  <a:pt x="19161" y="10822"/>
                  <a:pt x="16426" y="14025"/>
                </a:cubicBez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3333CC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5831" name="Arc 31"/>
          <p:cNvSpPr>
            <a:spLocks/>
          </p:cNvSpPr>
          <p:nvPr/>
        </p:nvSpPr>
        <p:spPr bwMode="auto">
          <a:xfrm>
            <a:off x="4090988" y="4229100"/>
            <a:ext cx="909637" cy="1557338"/>
          </a:xfrm>
          <a:custGeom>
            <a:avLst/>
            <a:gdLst>
              <a:gd name="T0" fmla="*/ 2147483647 w 9413"/>
              <a:gd name="T1" fmla="*/ 2147483647 h 21600"/>
              <a:gd name="T2" fmla="*/ 0 w 9413"/>
              <a:gd name="T3" fmla="*/ 2147483647 h 21600"/>
              <a:gd name="T4" fmla="*/ 2147483647 w 9413"/>
              <a:gd name="T5" fmla="*/ 0 h 21600"/>
              <a:gd name="T6" fmla="*/ 0 60000 65536"/>
              <a:gd name="T7" fmla="*/ 0 60000 65536"/>
              <a:gd name="T8" fmla="*/ 0 60000 65536"/>
              <a:gd name="T9" fmla="*/ 0 w 9413"/>
              <a:gd name="T10" fmla="*/ 0 h 21600"/>
              <a:gd name="T11" fmla="*/ 9413 w 941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413" h="21600" fill="none" extrusionOk="0">
                <a:moveTo>
                  <a:pt x="9412" y="21096"/>
                </a:moveTo>
                <a:cubicBezTo>
                  <a:pt x="7890" y="21431"/>
                  <a:pt x="6336" y="21599"/>
                  <a:pt x="4778" y="21600"/>
                </a:cubicBezTo>
                <a:cubicBezTo>
                  <a:pt x="3170" y="21600"/>
                  <a:pt x="1567" y="21420"/>
                  <a:pt x="0" y="21064"/>
                </a:cubicBezTo>
              </a:path>
              <a:path w="9413" h="21600" stroke="0" extrusionOk="0">
                <a:moveTo>
                  <a:pt x="9412" y="21096"/>
                </a:moveTo>
                <a:cubicBezTo>
                  <a:pt x="7890" y="21431"/>
                  <a:pt x="6336" y="21599"/>
                  <a:pt x="4778" y="21600"/>
                </a:cubicBezTo>
                <a:cubicBezTo>
                  <a:pt x="3170" y="21600"/>
                  <a:pt x="1567" y="21420"/>
                  <a:pt x="0" y="21064"/>
                </a:cubicBezTo>
                <a:lnTo>
                  <a:pt x="4778" y="0"/>
                </a:lnTo>
                <a:close/>
              </a:path>
            </a:pathLst>
          </a:custGeom>
          <a:noFill/>
          <a:ln w="57150">
            <a:solidFill>
              <a:srgbClr val="3333CC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1" name="AutoShape 32"/>
          <p:cNvSpPr>
            <a:spLocks noChangeArrowheads="1"/>
          </p:cNvSpPr>
          <p:nvPr/>
        </p:nvSpPr>
        <p:spPr bwMode="auto">
          <a:xfrm>
            <a:off x="4929190" y="5214950"/>
            <a:ext cx="2214578" cy="1143008"/>
          </a:xfrm>
          <a:prstGeom prst="roundRect">
            <a:avLst>
              <a:gd name="adj" fmla="val 371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t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/>
              <a:t>Executa</a:t>
            </a:r>
            <a:endParaRPr lang="en-US" sz="20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Server-Side</a:t>
            </a:r>
            <a:br>
              <a:rPr lang="en-US" sz="2000" b="1" dirty="0"/>
            </a:br>
            <a:r>
              <a:rPr lang="en-US" sz="2000" b="1" dirty="0"/>
              <a:t>Code (ASP.NET)</a:t>
            </a:r>
          </a:p>
        </p:txBody>
      </p:sp>
      <p:sp>
        <p:nvSpPr>
          <p:cNvPr id="205835" name="Arc 33"/>
          <p:cNvSpPr>
            <a:spLocks/>
          </p:cNvSpPr>
          <p:nvPr/>
        </p:nvSpPr>
        <p:spPr bwMode="auto">
          <a:xfrm>
            <a:off x="2373313" y="3981450"/>
            <a:ext cx="2041525" cy="1076325"/>
          </a:xfrm>
          <a:custGeom>
            <a:avLst/>
            <a:gdLst>
              <a:gd name="T0" fmla="*/ 2147483647 w 21133"/>
              <a:gd name="T1" fmla="*/ 2147483647 h 14923"/>
              <a:gd name="T2" fmla="*/ 0 w 21133"/>
              <a:gd name="T3" fmla="*/ 2147483647 h 14923"/>
              <a:gd name="T4" fmla="*/ 2147483647 w 21133"/>
              <a:gd name="T5" fmla="*/ 0 h 14923"/>
              <a:gd name="T6" fmla="*/ 0 60000 65536"/>
              <a:gd name="T7" fmla="*/ 0 60000 65536"/>
              <a:gd name="T8" fmla="*/ 0 60000 65536"/>
              <a:gd name="T9" fmla="*/ 0 w 21133"/>
              <a:gd name="T10" fmla="*/ 0 h 14923"/>
              <a:gd name="T11" fmla="*/ 21133 w 21133"/>
              <a:gd name="T12" fmla="*/ 14923 h 149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133" h="14923" fill="none" extrusionOk="0">
                <a:moveTo>
                  <a:pt x="5516" y="14923"/>
                </a:moveTo>
                <a:cubicBezTo>
                  <a:pt x="2741" y="12018"/>
                  <a:pt x="830" y="8397"/>
                  <a:pt x="-1" y="4467"/>
                </a:cubicBezTo>
              </a:path>
              <a:path w="21133" h="14923" stroke="0" extrusionOk="0">
                <a:moveTo>
                  <a:pt x="5516" y="14923"/>
                </a:moveTo>
                <a:cubicBezTo>
                  <a:pt x="2741" y="12018"/>
                  <a:pt x="830" y="8397"/>
                  <a:pt x="-1" y="4467"/>
                </a:cubicBezTo>
                <a:lnTo>
                  <a:pt x="21133" y="0"/>
                </a:lnTo>
                <a:close/>
              </a:path>
            </a:pathLst>
          </a:custGeom>
          <a:noFill/>
          <a:ln w="57150">
            <a:solidFill>
              <a:srgbClr val="3333CC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" name="AutoShape 34"/>
          <p:cNvSpPr>
            <a:spLocks noChangeArrowheads="1"/>
          </p:cNvSpPr>
          <p:nvPr/>
        </p:nvSpPr>
        <p:spPr bwMode="auto">
          <a:xfrm>
            <a:off x="1785919" y="5000636"/>
            <a:ext cx="2154258" cy="1143008"/>
          </a:xfrm>
          <a:prstGeom prst="roundRect">
            <a:avLst>
              <a:gd name="adj" fmla="val 371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t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/>
              <a:t>Armazena</a:t>
            </a:r>
            <a:r>
              <a:rPr lang="en-US" sz="2000" b="1" dirty="0"/>
              <a:t> </a:t>
            </a:r>
            <a:br>
              <a:rPr lang="en-US" sz="2000" b="1" dirty="0"/>
            </a:br>
            <a:r>
              <a:rPr lang="en-US" sz="2000" b="1" dirty="0"/>
              <a:t>Dados de</a:t>
            </a:r>
            <a:br>
              <a:rPr lang="en-US" sz="2000" b="1" dirty="0"/>
            </a:br>
            <a:r>
              <a:rPr lang="en-US" sz="2000" b="1" dirty="0" err="1"/>
              <a:t>Sessão</a:t>
            </a:r>
            <a:endParaRPr lang="en-US" sz="2000" b="1" dirty="0"/>
          </a:p>
        </p:txBody>
      </p:sp>
      <p:sp>
        <p:nvSpPr>
          <p:cNvPr id="14" name="AutoShape 36"/>
          <p:cNvSpPr>
            <a:spLocks noChangeArrowheads="1"/>
          </p:cNvSpPr>
          <p:nvPr/>
        </p:nvSpPr>
        <p:spPr bwMode="auto">
          <a:xfrm>
            <a:off x="1071538" y="3406775"/>
            <a:ext cx="1941513" cy="855663"/>
          </a:xfrm>
          <a:prstGeom prst="roundRect">
            <a:avLst>
              <a:gd name="adj" fmla="val 371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t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/>
              <a:t>Envia</a:t>
            </a:r>
            <a:endParaRPr lang="en-US" sz="20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/>
              <a:t>Resposta</a:t>
            </a:r>
            <a:endParaRPr lang="en-US" sz="2000" b="1" dirty="0"/>
          </a:p>
        </p:txBody>
      </p:sp>
      <p:sp>
        <p:nvSpPr>
          <p:cNvPr id="16" name="AutoShape 37"/>
          <p:cNvSpPr>
            <a:spLocks noChangeArrowheads="1"/>
          </p:cNvSpPr>
          <p:nvPr/>
        </p:nvSpPr>
        <p:spPr bwMode="auto">
          <a:xfrm>
            <a:off x="6438912" y="3206755"/>
            <a:ext cx="2133616" cy="1150939"/>
          </a:xfrm>
          <a:prstGeom prst="roundRect">
            <a:avLst>
              <a:gd name="adj" fmla="val 371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t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/>
              <a:t>Processa</a:t>
            </a:r>
            <a:endParaRPr lang="en-US" sz="20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/>
              <a:t>Requisições</a:t>
            </a:r>
            <a:endParaRPr lang="en-US" sz="20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do </a:t>
            </a:r>
            <a:r>
              <a:rPr lang="en-US" sz="2000" b="1" dirty="0" err="1"/>
              <a:t>Cliente</a:t>
            </a:r>
            <a:endParaRPr lang="en-US" sz="2000" b="1" dirty="0"/>
          </a:p>
        </p:txBody>
      </p:sp>
      <p:pic>
        <p:nvPicPr>
          <p:cNvPr id="17" name="Picture 5" descr="C:\Users\leandro.rocha\AppData\Local\Microsoft\Windows\Temporary Internet Files\Content.IE5\I6NQBYIQ\MCj0433944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000108"/>
            <a:ext cx="121444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05846" name="TextBox 22"/>
          <p:cNvSpPr txBox="1">
            <a:spLocks noChangeArrowheads="1"/>
          </p:cNvSpPr>
          <p:nvPr/>
        </p:nvSpPr>
        <p:spPr bwMode="auto">
          <a:xfrm>
            <a:off x="1357313" y="1285875"/>
            <a:ext cx="16430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400">
                <a:latin typeface="Trebuchet MS" pitchFamily="34" charset="0"/>
              </a:rPr>
              <a:t>Cliente recebe página em HTML</a:t>
            </a:r>
          </a:p>
        </p:txBody>
      </p:sp>
      <p:pic>
        <p:nvPicPr>
          <p:cNvPr id="19" name="Picture 5" descr="C:\Users\leandro.rocha\AppData\Local\Microsoft\Windows\Temporary Internet Files\Content.IE5\I6NQBYIQ\MCj0433944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520" y="1142984"/>
            <a:ext cx="121444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05848" name="TextBox 22"/>
          <p:cNvSpPr txBox="1">
            <a:spLocks noChangeArrowheads="1"/>
          </p:cNvSpPr>
          <p:nvPr/>
        </p:nvSpPr>
        <p:spPr bwMode="auto">
          <a:xfrm>
            <a:off x="6000750" y="1214438"/>
            <a:ext cx="142875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400">
                <a:latin typeface="Trebuchet MS" pitchFamily="34" charset="0"/>
              </a:rPr>
              <a:t>Cliente inicia comunicação com o servidor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Controles - DropDownList</a:t>
            </a:r>
          </a:p>
        </p:txBody>
      </p:sp>
      <p:sp>
        <p:nvSpPr>
          <p:cNvPr id="2293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Semelhante ao ListBox porém os elementos ficam “escondidos” até a seleção e somente um deles pode ser selecionado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Controles - CheckBox</a:t>
            </a:r>
          </a:p>
        </p:txBody>
      </p:sp>
      <p:sp>
        <p:nvSpPr>
          <p:cNvPr id="2304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Permite indicar um elemento com a informação de aceitação/rejeição</a:t>
            </a:r>
          </a:p>
          <a:p>
            <a:r>
              <a:rPr lang="pt-BR" smtClean="0"/>
              <a:t>Para obter a seleção do usuário:</a:t>
            </a:r>
          </a:p>
          <a:p>
            <a:pPr lvl="1"/>
            <a:r>
              <a:rPr lang="pt-BR" smtClean="0"/>
              <a:t>Propriedade Checked retorna true ou false dependendo se o item está marcado ou não</a:t>
            </a:r>
          </a:p>
          <a:p>
            <a:r>
              <a:rPr lang="pt-BR" smtClean="0"/>
              <a:t>Controle CheckBoxList gerencia uma coleção de itens mostrados em diversas caixas de seleção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Controles - RadioButton</a:t>
            </a:r>
          </a:p>
        </p:txBody>
      </p:sp>
      <p:sp>
        <p:nvSpPr>
          <p:cNvPr id="2314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Permite a seleção de um único elemento dentre várias opções</a:t>
            </a:r>
          </a:p>
          <a:p>
            <a:pPr lvl="1"/>
            <a:r>
              <a:rPr lang="pt-BR" dirty="0" smtClean="0"/>
              <a:t>O grupo de botões deve estar configurado com o mesmo nome na propriedade </a:t>
            </a:r>
            <a:r>
              <a:rPr lang="pt-BR" dirty="0" err="1" smtClean="0"/>
              <a:t>GroupName</a:t>
            </a:r>
            <a:r>
              <a:rPr lang="pt-BR" dirty="0" smtClean="0"/>
              <a:t> para que a seleção seja exclusiva</a:t>
            </a:r>
          </a:p>
          <a:p>
            <a:r>
              <a:rPr lang="pt-BR" dirty="0" smtClean="0"/>
              <a:t>Para obter a seleção do usuário:</a:t>
            </a:r>
          </a:p>
          <a:p>
            <a:pPr lvl="1"/>
            <a:r>
              <a:rPr lang="pt-BR" dirty="0" smtClean="0"/>
              <a:t>Propriedade </a:t>
            </a:r>
            <a:r>
              <a:rPr lang="pt-BR" dirty="0" err="1" smtClean="0"/>
              <a:t>Checked</a:t>
            </a:r>
            <a:r>
              <a:rPr lang="pt-BR" dirty="0" smtClean="0"/>
              <a:t> retorna </a:t>
            </a:r>
            <a:r>
              <a:rPr lang="pt-BR" dirty="0" err="1" smtClean="0"/>
              <a:t>true</a:t>
            </a:r>
            <a:r>
              <a:rPr lang="pt-BR" dirty="0" smtClean="0"/>
              <a:t> ou </a:t>
            </a:r>
            <a:r>
              <a:rPr lang="pt-BR" dirty="0" err="1" smtClean="0"/>
              <a:t>false</a:t>
            </a:r>
            <a:r>
              <a:rPr lang="pt-BR" dirty="0" smtClean="0"/>
              <a:t> dependendo se o item está marcado ou não</a:t>
            </a:r>
          </a:p>
          <a:p>
            <a:r>
              <a:rPr lang="pt-BR" dirty="0" smtClean="0"/>
              <a:t>Controle </a:t>
            </a:r>
            <a:r>
              <a:rPr lang="pt-BR" dirty="0" err="1" smtClean="0"/>
              <a:t>RadioButtonList</a:t>
            </a:r>
            <a:r>
              <a:rPr lang="pt-BR" dirty="0" smtClean="0"/>
              <a:t> gerencia uma coleção de itens mostrados em diversos botões de seleção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Controles - Outros</a:t>
            </a:r>
          </a:p>
        </p:txBody>
      </p:sp>
      <p:sp>
        <p:nvSpPr>
          <p:cNvPr id="23245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Gridview – tabela para exibição de dados de fácil preenchimento e integração com banco de dados, com controle de paginação e ordenação automáticos e suporte a templates</a:t>
            </a:r>
          </a:p>
          <a:p>
            <a:endParaRPr lang="pt-BR" smtClean="0"/>
          </a:p>
        </p:txBody>
      </p:sp>
      <p:pic>
        <p:nvPicPr>
          <p:cNvPr id="23245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4575" y="3933825"/>
            <a:ext cx="7559675" cy="2230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Controles - Outros</a:t>
            </a:r>
          </a:p>
        </p:txBody>
      </p:sp>
      <p:sp>
        <p:nvSpPr>
          <p:cNvPr id="23347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DataList: Mecanismo parecido com o GridView, porém, com menos recursos</a:t>
            </a:r>
          </a:p>
          <a:p>
            <a:r>
              <a:rPr lang="pt-BR" smtClean="0"/>
              <a:t>Repeater: Mecanismo parecido com o GridView, porém mais flexível e leve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Controles - Outros</a:t>
            </a:r>
          </a:p>
        </p:txBody>
      </p:sp>
      <p:sp>
        <p:nvSpPr>
          <p:cNvPr id="2344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Wizard – permite criar um formulário passo a passo.</a:t>
            </a:r>
          </a:p>
          <a:p>
            <a:endParaRPr lang="pt-BR" smtClean="0"/>
          </a:p>
        </p:txBody>
      </p:sp>
      <p:pic>
        <p:nvPicPr>
          <p:cNvPr id="2345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1225" y="3141663"/>
            <a:ext cx="7837488" cy="1836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Controles - Outros</a:t>
            </a:r>
          </a:p>
        </p:txBody>
      </p:sp>
      <p:sp>
        <p:nvSpPr>
          <p:cNvPr id="2355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SiteMap – permite criar um menu de navegação baseado na página que o usuário está acessando.</a:t>
            </a:r>
          </a:p>
          <a:p>
            <a:endParaRPr lang="pt-BR" smtClean="0"/>
          </a:p>
        </p:txBody>
      </p:sp>
      <p:pic>
        <p:nvPicPr>
          <p:cNvPr id="2355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850" y="2708275"/>
            <a:ext cx="7088188" cy="382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55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3282950"/>
            <a:ext cx="7848600" cy="534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55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8" y="4092575"/>
            <a:ext cx="7642225" cy="2330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Controles - Outros</a:t>
            </a:r>
          </a:p>
        </p:txBody>
      </p:sp>
      <p:sp>
        <p:nvSpPr>
          <p:cNvPr id="23654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Menu – permite criar um menu com links de maneira estática ou dinâmica. Pode utilizar o mesmo arquivo XML do SiteMap.</a:t>
            </a:r>
          </a:p>
        </p:txBody>
      </p:sp>
      <p:pic>
        <p:nvPicPr>
          <p:cNvPr id="2365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775" y="3243263"/>
            <a:ext cx="360045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</a:t>
            </a:r>
          </a:p>
        </p:txBody>
      </p:sp>
      <p:sp>
        <p:nvSpPr>
          <p:cNvPr id="237571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600201"/>
            <a:ext cx="8229600" cy="1900808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Muitos eventos são disparados através de ações de usuários captadas pelo navegador</a:t>
            </a:r>
          </a:p>
          <a:p>
            <a:r>
              <a:rPr lang="pt-BR" dirty="0" smtClean="0"/>
              <a:t>O código para manipular o evento disparado é executado no servidor</a:t>
            </a:r>
          </a:p>
          <a:p>
            <a:r>
              <a:rPr lang="pt-BR" dirty="0" smtClean="0"/>
              <a:t>Quando o código completa sua execução, a página web pronta é enviada de volta ao navegador (contendo código </a:t>
            </a:r>
            <a:r>
              <a:rPr lang="pt-BR" dirty="0" err="1" smtClean="0"/>
              <a:t>html</a:t>
            </a:r>
            <a:r>
              <a:rPr lang="pt-BR" dirty="0" smtClean="0"/>
              <a:t> e script)</a:t>
            </a:r>
          </a:p>
          <a:p>
            <a:endParaRPr lang="pt-BR" dirty="0" smtClean="0"/>
          </a:p>
        </p:txBody>
      </p:sp>
      <p:pic>
        <p:nvPicPr>
          <p:cNvPr id="23757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4413" y="3571875"/>
            <a:ext cx="7445375" cy="3071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Partial Types</a:t>
            </a:r>
            <a:endParaRPr lang="en-US" smtClean="0"/>
          </a:p>
        </p:txBody>
      </p:sp>
      <p:sp>
        <p:nvSpPr>
          <p:cNvPr id="207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Permite dividir a implementação de um determinado tipo em diversos arquivos.</a:t>
            </a:r>
          </a:p>
          <a:p>
            <a:r>
              <a:rPr lang="pt-BR" smtClean="0"/>
              <a:t>Disponível para classes, estruturas e interfaces.</a:t>
            </a:r>
          </a:p>
          <a:p>
            <a:r>
              <a:rPr lang="pt-BR" smtClean="0"/>
              <a:t>Definidos pela palavra-chave partial.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Como implementar código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Três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adicionar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Colocando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no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arquivo</a:t>
            </a:r>
            <a:r>
              <a:rPr lang="en-US" dirty="0" smtClean="0"/>
              <a:t> do </a:t>
            </a:r>
            <a:r>
              <a:rPr lang="en-US" dirty="0" err="1" smtClean="0"/>
              <a:t>conteúdo</a:t>
            </a:r>
            <a:r>
              <a:rPr lang="en-US" dirty="0" smtClean="0"/>
              <a:t> (</a:t>
            </a:r>
            <a:r>
              <a:rPr lang="en-US" dirty="0" err="1" smtClean="0"/>
              <a:t>misto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Colocando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numa</a:t>
            </a:r>
            <a:r>
              <a:rPr lang="en-US" dirty="0" smtClean="0"/>
              <a:t> </a:t>
            </a:r>
            <a:r>
              <a:rPr lang="en-US" dirty="0" err="1" smtClean="0"/>
              <a:t>região</a:t>
            </a:r>
            <a:r>
              <a:rPr lang="en-US" dirty="0" smtClean="0"/>
              <a:t> </a:t>
            </a:r>
            <a:r>
              <a:rPr lang="en-US" dirty="0" err="1" smtClean="0"/>
              <a:t>separada</a:t>
            </a:r>
            <a:r>
              <a:rPr lang="en-US" dirty="0" smtClean="0"/>
              <a:t> (code-block) no </a:t>
            </a:r>
            <a:r>
              <a:rPr lang="en-US" dirty="0" err="1" smtClean="0"/>
              <a:t>arquivo</a:t>
            </a:r>
            <a:r>
              <a:rPr lang="en-US" dirty="0" smtClean="0"/>
              <a:t> de </a:t>
            </a:r>
            <a:r>
              <a:rPr lang="en-US" dirty="0" err="1" smtClean="0"/>
              <a:t>conteúdo</a:t>
            </a:r>
            <a:r>
              <a:rPr lang="en-US" dirty="0" smtClean="0"/>
              <a:t> (</a:t>
            </a:r>
            <a:r>
              <a:rPr lang="en-US" dirty="0" err="1" smtClean="0"/>
              <a:t>código</a:t>
            </a:r>
            <a:r>
              <a:rPr lang="en-US" dirty="0" smtClean="0"/>
              <a:t> inline)</a:t>
            </a:r>
          </a:p>
          <a:p>
            <a:pPr lvl="1"/>
            <a:r>
              <a:rPr lang="en-US" dirty="0" err="1" smtClean="0"/>
              <a:t>Colocando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arquivo</a:t>
            </a:r>
            <a:r>
              <a:rPr lang="en-US" dirty="0" smtClean="0"/>
              <a:t> </a:t>
            </a:r>
            <a:r>
              <a:rPr lang="en-US" dirty="0" err="1" smtClean="0"/>
              <a:t>separado</a:t>
            </a:r>
            <a:r>
              <a:rPr lang="en-US" dirty="0" smtClean="0"/>
              <a:t> (code-behind pages)</a:t>
            </a:r>
          </a:p>
          <a:p>
            <a:r>
              <a:rPr lang="en-US" dirty="0" smtClean="0"/>
              <a:t>Code-behind pages é a </a:t>
            </a:r>
            <a:r>
              <a:rPr lang="en-US" dirty="0" err="1" smtClean="0"/>
              <a:t>opção</a:t>
            </a:r>
            <a:r>
              <a:rPr lang="en-US" dirty="0" smtClean="0"/>
              <a:t> </a:t>
            </a:r>
            <a:r>
              <a:rPr lang="en-US" dirty="0" err="1" smtClean="0"/>
              <a:t>padrão</a:t>
            </a:r>
            <a:r>
              <a:rPr lang="en-US" dirty="0" smtClean="0"/>
              <a:t> no Visual Studio .NET</a:t>
            </a:r>
          </a:p>
          <a:p>
            <a:pPr lvl="1"/>
            <a:r>
              <a:rPr lang="en-US" dirty="0" err="1" smtClean="0"/>
              <a:t>Utiliza</a:t>
            </a:r>
            <a:r>
              <a:rPr lang="en-US" dirty="0" smtClean="0"/>
              <a:t> o </a:t>
            </a:r>
            <a:r>
              <a:rPr lang="en-US" dirty="0" err="1" smtClean="0"/>
              <a:t>conceito</a:t>
            </a:r>
            <a:r>
              <a:rPr lang="en-US" dirty="0" smtClean="0"/>
              <a:t> de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parciais</a:t>
            </a:r>
            <a:r>
              <a:rPr lang="en-US" dirty="0" smtClean="0"/>
              <a:t> (partial types)</a:t>
            </a:r>
          </a:p>
          <a:p>
            <a:pPr lvl="1"/>
            <a:r>
              <a:rPr lang="en-US" dirty="0" smtClean="0"/>
              <a:t>Forma </a:t>
            </a:r>
            <a:r>
              <a:rPr lang="en-US" dirty="0" err="1" smtClean="0"/>
              <a:t>preferencial</a:t>
            </a:r>
            <a:r>
              <a:rPr lang="en-US" dirty="0" smtClean="0"/>
              <a:t> de </a:t>
            </a:r>
            <a:r>
              <a:rPr lang="en-US" dirty="0" err="1" smtClean="0"/>
              <a:t>programação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Partial Types</a:t>
            </a:r>
            <a:endParaRPr lang="en-US" smtClean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Quando podem ser utilizados:</a:t>
            </a:r>
          </a:p>
          <a:p>
            <a:pPr lvl="1"/>
            <a:r>
              <a:rPr lang="en-US" smtClean="0"/>
              <a:t>Quando trabalhamos com código gerado automaticamente, código pode ser adicionado à classe sem ter que recriar o arquivo fonte.</a:t>
            </a:r>
          </a:p>
          <a:p>
            <a:pPr lvl="1"/>
            <a:r>
              <a:rPr lang="en-US" smtClean="0"/>
              <a:t>Partial Types permitem que dois ou mais desenvolvedores trabalhem no mesmo tipo, enquanto ambos têm seus arquivos checados para edição, sem interferir um no outro.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08</a:t>
            </a:r>
            <a:endParaRPr lang="pt-BR" dirty="0"/>
          </a:p>
        </p:txBody>
      </p:sp>
      <p:sp>
        <p:nvSpPr>
          <p:cNvPr id="226307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Customização de Layout</a:t>
            </a:r>
            <a:endParaRPr lang="en-US" smtClean="0"/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ASP.NET fornece o conceito de master pages e content pages para a definição de layouts de páginas em uma aplicação web</a:t>
            </a:r>
          </a:p>
          <a:p>
            <a:r>
              <a:rPr lang="pt-BR" smtClean="0"/>
              <a:t>Permite</a:t>
            </a:r>
          </a:p>
          <a:p>
            <a:pPr lvl="1"/>
            <a:r>
              <a:rPr lang="pt-BR" smtClean="0"/>
              <a:t>a criação de sites cujo layout é consistente entre as diversas páginas</a:t>
            </a:r>
          </a:p>
          <a:p>
            <a:pPr lvl="1"/>
            <a:r>
              <a:rPr lang="pt-BR" smtClean="0"/>
              <a:t>a reutilização de conteúdo e funcionalidades</a:t>
            </a:r>
            <a:endParaRPr lang="en-US" smtClean="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Customização de Layout</a:t>
            </a:r>
          </a:p>
        </p:txBody>
      </p:sp>
      <p:sp>
        <p:nvSpPr>
          <p:cNvPr id="241667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Uma </a:t>
            </a:r>
            <a:r>
              <a:rPr lang="pt-BR" i="1" smtClean="0"/>
              <a:t>master page</a:t>
            </a:r>
            <a:r>
              <a:rPr lang="pt-BR" smtClean="0"/>
              <a:t> define a aparência e comportamento que são compartilhados por um grupo de páginas</a:t>
            </a:r>
          </a:p>
          <a:p>
            <a:r>
              <a:rPr lang="pt-BR" smtClean="0"/>
              <a:t>Um conjunto de </a:t>
            </a:r>
            <a:r>
              <a:rPr lang="pt-BR" i="1" smtClean="0"/>
              <a:t>content pages</a:t>
            </a:r>
            <a:r>
              <a:rPr lang="pt-BR" smtClean="0"/>
              <a:t> possuem o conteúdo das páginas que referenciam a </a:t>
            </a:r>
            <a:r>
              <a:rPr lang="pt-BR" i="1" smtClean="0"/>
              <a:t>master page</a:t>
            </a:r>
            <a:r>
              <a:rPr lang="pt-BR" smtClean="0"/>
              <a:t> para produzir o resultado final da combinação dos elementos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Master</a:t>
            </a:r>
            <a:r>
              <a:rPr lang="pt-BR" dirty="0" smtClean="0"/>
              <a:t> Page</a:t>
            </a:r>
          </a:p>
        </p:txBody>
      </p:sp>
      <p:sp>
        <p:nvSpPr>
          <p:cNvPr id="24269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Vantagens:</a:t>
            </a:r>
          </a:p>
          <a:p>
            <a:pPr lvl="1"/>
            <a:r>
              <a:rPr lang="pt-BR" smtClean="0"/>
              <a:t>Criar uma Herança Visual para o Web Site</a:t>
            </a:r>
          </a:p>
          <a:p>
            <a:pPr lvl="1"/>
            <a:r>
              <a:rPr lang="pt-BR" smtClean="0"/>
              <a:t>Manutenção centralizada, não é necessário mudar o código em várias páginas, apenas em uma</a:t>
            </a:r>
          </a:p>
          <a:p>
            <a:pPr lvl="1"/>
            <a:r>
              <a:rPr lang="pt-BR" smtClean="0"/>
              <a:t>Facilidade na criação do layout</a:t>
            </a:r>
          </a:p>
          <a:p>
            <a:pPr lvl="1"/>
            <a:r>
              <a:rPr lang="pt-BR" smtClean="0"/>
              <a:t>Reaproveitamento de código</a:t>
            </a:r>
          </a:p>
          <a:p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Master Page</a:t>
            </a:r>
          </a:p>
        </p:txBody>
      </p:sp>
      <p:sp>
        <p:nvSpPr>
          <p:cNvPr id="2437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São arquivos ASP.NET com a extensão “.master”</a:t>
            </a:r>
          </a:p>
          <a:p>
            <a:r>
              <a:rPr lang="pt-BR" smtClean="0"/>
              <a:t>Contêm HTML, controles, código, etc</a:t>
            </a:r>
          </a:p>
          <a:p>
            <a:r>
              <a:rPr lang="pt-BR" smtClean="0"/>
              <a:t>Não representam uma página completa, mas elementos que são incorporados em outros web forms em tempo de execução</a:t>
            </a:r>
          </a:p>
          <a:p>
            <a:r>
              <a:rPr lang="pt-BR" smtClean="0"/>
              <a:t>Possuem a diretiva @Master ao invés da diretiva @Page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8229600" cy="1143000"/>
          </a:xfrm>
        </p:spPr>
        <p:txBody>
          <a:bodyPr/>
          <a:lstStyle/>
          <a:p>
            <a:r>
              <a:rPr lang="pt-BR" smtClean="0"/>
              <a:t>Master Page</a:t>
            </a:r>
          </a:p>
        </p:txBody>
      </p:sp>
      <p:sp>
        <p:nvSpPr>
          <p:cNvPr id="244739" name="Content Placeholder 2"/>
          <p:cNvSpPr>
            <a:spLocks noGrp="1"/>
          </p:cNvSpPr>
          <p:nvPr>
            <p:ph idx="1"/>
          </p:nvPr>
        </p:nvSpPr>
        <p:spPr>
          <a:xfrm>
            <a:off x="685800" y="981075"/>
            <a:ext cx="8229600" cy="4525963"/>
          </a:xfrm>
        </p:spPr>
        <p:txBody>
          <a:bodyPr/>
          <a:lstStyle/>
          <a:p>
            <a:r>
              <a:rPr lang="pt-BR" sz="2800" smtClean="0"/>
              <a:t>Diretiva @Master</a:t>
            </a:r>
          </a:p>
          <a:p>
            <a:endParaRPr lang="pt-BR" sz="2800" smtClean="0"/>
          </a:p>
          <a:p>
            <a:pPr>
              <a:buFont typeface="Arial" pitchFamily="34" charset="0"/>
              <a:buNone/>
            </a:pPr>
            <a:endParaRPr lang="pt-BR" sz="2800" smtClean="0"/>
          </a:p>
          <a:p>
            <a:r>
              <a:rPr lang="pt-BR" sz="2800" smtClean="0"/>
              <a:t>Controle </a:t>
            </a:r>
            <a:r>
              <a:rPr lang="pt-BR" sz="2800" i="1" smtClean="0"/>
              <a:t>ContentPlaceHolder</a:t>
            </a:r>
          </a:p>
          <a:p>
            <a:pPr lvl="1"/>
            <a:r>
              <a:rPr lang="pt-BR" sz="2400" smtClean="0"/>
              <a:t>Provê a localização onde os conteúdos das </a:t>
            </a:r>
            <a:r>
              <a:rPr lang="pt-BR" sz="2400" i="1" smtClean="0"/>
              <a:t>content pages</a:t>
            </a:r>
            <a:r>
              <a:rPr lang="pt-BR" sz="2400" smtClean="0"/>
              <a:t> serão incluídos</a:t>
            </a:r>
          </a:p>
          <a:p>
            <a:pPr lvl="1"/>
            <a:r>
              <a:rPr lang="pt-BR" sz="2400" smtClean="0"/>
              <a:t>A </a:t>
            </a:r>
            <a:r>
              <a:rPr lang="pt-BR" sz="2400" i="1" smtClean="0"/>
              <a:t>master page</a:t>
            </a:r>
            <a:r>
              <a:rPr lang="pt-BR" sz="2400" smtClean="0"/>
              <a:t> pode conter diversos desses controles</a:t>
            </a:r>
          </a:p>
          <a:p>
            <a:r>
              <a:rPr lang="pt-BR" sz="2800" smtClean="0"/>
              <a:t>Demais componentes não são incluídos dentro do </a:t>
            </a:r>
            <a:r>
              <a:rPr lang="pt-BR" sz="2800" i="1" smtClean="0"/>
              <a:t>ContentPlaceHolder</a:t>
            </a:r>
            <a:endParaRPr lang="pt-BR" sz="2800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57188" y="1430338"/>
            <a:ext cx="8305800" cy="3698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&lt;%@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Master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Language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="C#"%&gt;</a:t>
            </a:r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9888" y="1919288"/>
            <a:ext cx="8305800" cy="6461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&lt;%@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Master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Language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="C#"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CodeFile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="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PaginaMestre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.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master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.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cs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"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AutoEventWireup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="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false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"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Inherits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="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PaginaMestre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" %&gt;</a:t>
            </a:r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69888" y="5375275"/>
            <a:ext cx="8305800" cy="3683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  <a:latin typeface="Arial" charset="0"/>
              </a:rPr>
              <a:t>&lt;asp:ContentPlaceHolder ID="MainContent" runat="server"/&gt;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Master</a:t>
            </a:r>
            <a:r>
              <a:rPr lang="pt-BR" dirty="0" smtClean="0"/>
              <a:t> Page</a:t>
            </a:r>
          </a:p>
        </p:txBody>
      </p:sp>
      <p:pic>
        <p:nvPicPr>
          <p:cNvPr id="24576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1773238"/>
            <a:ext cx="7993063" cy="474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Content Page</a:t>
            </a:r>
          </a:p>
        </p:txBody>
      </p:sp>
      <p:sp>
        <p:nvSpPr>
          <p:cNvPr id="2467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São páginas web que referenciam uma </a:t>
            </a:r>
            <a:r>
              <a:rPr lang="pt-BR" i="1" smtClean="0"/>
              <a:t>master page</a:t>
            </a:r>
            <a:endParaRPr lang="pt-BR" smtClean="0"/>
          </a:p>
          <a:p>
            <a:r>
              <a:rPr lang="pt-BR" smtClean="0"/>
              <a:t>Possuem conteúdos próprios que serão mesclados com a </a:t>
            </a:r>
            <a:r>
              <a:rPr lang="pt-BR" i="1" smtClean="0"/>
              <a:t>master page</a:t>
            </a:r>
            <a:endParaRPr lang="pt-BR" smtClean="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Content Page</a:t>
            </a:r>
          </a:p>
        </p:txBody>
      </p:sp>
      <p:sp>
        <p:nvSpPr>
          <p:cNvPr id="247811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8229600" cy="3917032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Diretiva @Page</a:t>
            </a:r>
          </a:p>
          <a:p>
            <a:pPr lvl="1"/>
            <a:r>
              <a:rPr lang="pt-BR" dirty="0" smtClean="0"/>
              <a:t>Inclui o atributo </a:t>
            </a:r>
            <a:r>
              <a:rPr lang="pt-BR" i="1" dirty="0" err="1" smtClean="0"/>
              <a:t>MasterPageFile</a:t>
            </a:r>
            <a:r>
              <a:rPr lang="pt-BR" dirty="0" smtClean="0"/>
              <a:t> para referenciar a </a:t>
            </a:r>
            <a:r>
              <a:rPr lang="pt-BR" i="1" dirty="0" err="1" smtClean="0"/>
              <a:t>master</a:t>
            </a:r>
            <a:r>
              <a:rPr lang="pt-BR" i="1" dirty="0" smtClean="0"/>
              <a:t> </a:t>
            </a:r>
            <a:r>
              <a:rPr lang="pt-BR" i="1" dirty="0" err="1" smtClean="0"/>
              <a:t>page</a:t>
            </a:r>
            <a:endParaRPr lang="pt-BR" dirty="0" smtClean="0"/>
          </a:p>
          <a:p>
            <a:pPr>
              <a:buFont typeface="Wingdings 2" pitchFamily="18" charset="2"/>
              <a:buNone/>
            </a:pPr>
            <a:endParaRPr lang="pt-BR" dirty="0" smtClean="0"/>
          </a:p>
          <a:p>
            <a:r>
              <a:rPr lang="pt-BR" dirty="0" smtClean="0"/>
              <a:t>Controle </a:t>
            </a:r>
            <a:r>
              <a:rPr lang="pt-BR" i="1" dirty="0" err="1" smtClean="0"/>
              <a:t>Content</a:t>
            </a:r>
            <a:endParaRPr lang="pt-BR" i="1" dirty="0" smtClean="0"/>
          </a:p>
          <a:p>
            <a:pPr lvl="1"/>
            <a:r>
              <a:rPr lang="pt-BR" dirty="0" smtClean="0"/>
              <a:t>Contém o conteúdo específico da página a ser mesclado com a </a:t>
            </a:r>
            <a:r>
              <a:rPr lang="pt-BR" i="1" dirty="0" err="1" smtClean="0"/>
              <a:t>master</a:t>
            </a:r>
            <a:r>
              <a:rPr lang="pt-BR" i="1" dirty="0" smtClean="0"/>
              <a:t> </a:t>
            </a:r>
            <a:r>
              <a:rPr lang="pt-BR" i="1" dirty="0" err="1" smtClean="0"/>
              <a:t>page</a:t>
            </a:r>
            <a:endParaRPr lang="pt-BR" i="1" dirty="0" smtClean="0"/>
          </a:p>
          <a:p>
            <a:pPr lvl="1"/>
            <a:r>
              <a:rPr lang="pt-BR" dirty="0" smtClean="0"/>
              <a:t>São mapeados para os componentes </a:t>
            </a:r>
            <a:r>
              <a:rPr lang="pt-BR" i="1" dirty="0" err="1" smtClean="0"/>
              <a:t>ContentPlaceHolder</a:t>
            </a:r>
            <a:r>
              <a:rPr lang="pt-BR" dirty="0" smtClean="0"/>
              <a:t> da </a:t>
            </a:r>
            <a:r>
              <a:rPr lang="pt-BR" i="1" dirty="0" err="1" smtClean="0"/>
              <a:t>master</a:t>
            </a:r>
            <a:r>
              <a:rPr lang="pt-BR" i="1" dirty="0" smtClean="0"/>
              <a:t> </a:t>
            </a:r>
            <a:r>
              <a:rPr lang="pt-BR" i="1" dirty="0" err="1" smtClean="0"/>
              <a:t>page</a:t>
            </a:r>
            <a:endParaRPr lang="pt-BR" i="1" dirty="0" smtClean="0"/>
          </a:p>
          <a:p>
            <a:pPr lvl="2"/>
            <a:r>
              <a:rPr lang="pt-BR" dirty="0" smtClean="0"/>
              <a:t>Atributo </a:t>
            </a:r>
            <a:r>
              <a:rPr lang="pt-BR" i="1" dirty="0" err="1" smtClean="0"/>
              <a:t>ContentPlaceHolderID</a:t>
            </a:r>
            <a:r>
              <a:rPr lang="pt-BR" dirty="0" smtClean="0"/>
              <a:t> deve indicar o </a:t>
            </a:r>
            <a:r>
              <a:rPr lang="pt-BR" i="1" dirty="0" smtClean="0"/>
              <a:t>ID</a:t>
            </a:r>
            <a:r>
              <a:rPr lang="pt-BR" dirty="0" smtClean="0"/>
              <a:t> do </a:t>
            </a:r>
            <a:r>
              <a:rPr lang="pt-BR" i="1" dirty="0" err="1" smtClean="0"/>
              <a:t>ContentPlaceHolder</a:t>
            </a:r>
            <a:endParaRPr lang="pt-BR" dirty="0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8688" y="2636912"/>
            <a:ext cx="8305800" cy="3698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&lt;%@ Page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Language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="C#"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MasterPageFile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="~/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PaginaMestre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.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master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"%&gt;</a:t>
            </a:r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3568" y="5397202"/>
            <a:ext cx="8305800" cy="12001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asp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: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Content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ID="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BodyContent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"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runat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="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server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"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ContentPlaceHolderID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="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MainContent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"&gt;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   ...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&lt;/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asp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: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Content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&gt;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VISUAL STUDIO</a:t>
            </a:r>
            <a:endParaRPr lang="pt-BR" dirty="0"/>
          </a:p>
        </p:txBody>
      </p:sp>
      <p:sp>
        <p:nvSpPr>
          <p:cNvPr id="25603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Content</a:t>
            </a:r>
            <a:r>
              <a:rPr lang="pt-BR" dirty="0" smtClean="0"/>
              <a:t> Page</a:t>
            </a:r>
          </a:p>
        </p:txBody>
      </p:sp>
      <p:pic>
        <p:nvPicPr>
          <p:cNvPr id="24883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6113" y="1728788"/>
            <a:ext cx="795813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Demonstração</a:t>
            </a:r>
          </a:p>
        </p:txBody>
      </p:sp>
      <p:sp>
        <p:nvSpPr>
          <p:cNvPr id="20377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Tailspin Spyworks</a:t>
            </a:r>
          </a:p>
          <a:p>
            <a:r>
              <a:rPr lang="pt-BR" smtClean="0"/>
              <a:t>http://www.asp.net/web-forms/samples/tailspin-spyworks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09</a:t>
            </a:r>
            <a:endParaRPr lang="pt-BR" dirty="0"/>
          </a:p>
        </p:txBody>
      </p:sp>
      <p:sp>
        <p:nvSpPr>
          <p:cNvPr id="236547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Desenvolvendo para internet</a:t>
            </a:r>
            <a:br>
              <a:rPr lang="pt-BR" dirty="0" smtClean="0"/>
            </a:br>
            <a:r>
              <a:rPr lang="pt-BR" dirty="0" smtClean="0"/>
              <a:t>parte III</a:t>
            </a:r>
            <a:endParaRPr lang="pt-BR" dirty="0"/>
          </a:p>
        </p:txBody>
      </p:sp>
      <p:sp>
        <p:nvSpPr>
          <p:cNvPr id="237571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2"/>
          <p:cNvSpPr>
            <a:spLocks noChangeArrowheads="1"/>
          </p:cNvSpPr>
          <p:nvPr/>
        </p:nvSpPr>
        <p:spPr bwMode="auto">
          <a:xfrm flipV="1">
            <a:off x="5181600" y="4546600"/>
            <a:ext cx="1524000" cy="1597025"/>
          </a:xfrm>
          <a:prstGeom prst="foldedCorner">
            <a:avLst>
              <a:gd name="adj" fmla="val 21875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rgbClr val="C0C0C0"/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148483" name="AutoShape 3"/>
          <p:cNvSpPr>
            <a:spLocks noChangeArrowheads="1"/>
          </p:cNvSpPr>
          <p:nvPr/>
        </p:nvSpPr>
        <p:spPr bwMode="auto">
          <a:xfrm flipV="1">
            <a:off x="990600" y="4546600"/>
            <a:ext cx="1524000" cy="1597025"/>
          </a:xfrm>
          <a:prstGeom prst="foldedCorner">
            <a:avLst>
              <a:gd name="adj" fmla="val 21875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rgbClr val="C0C0C0"/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25190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71450"/>
            <a:ext cx="8229600" cy="1143000"/>
          </a:xfrm>
        </p:spPr>
        <p:txBody>
          <a:bodyPr/>
          <a:lstStyle/>
          <a:p>
            <a:r>
              <a:rPr lang="en-US" sz="3200" smtClean="0"/>
              <a:t>O que é gerenciamento de estado?</a:t>
            </a:r>
          </a:p>
        </p:txBody>
      </p:sp>
      <p:sp>
        <p:nvSpPr>
          <p:cNvPr id="25190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70000"/>
              </a:lnSpc>
            </a:pPr>
            <a:endParaRPr lang="en-US" sz="1800" smtClean="0"/>
          </a:p>
          <a:p>
            <a:pPr lvl="1">
              <a:lnSpc>
                <a:spcPct val="70000"/>
              </a:lnSpc>
            </a:pPr>
            <a:endParaRPr lang="en-US" sz="1800" smtClean="0"/>
          </a:p>
          <a:p>
            <a:pPr lvl="1">
              <a:lnSpc>
                <a:spcPct val="70000"/>
              </a:lnSpc>
            </a:pPr>
            <a:endParaRPr lang="en-US" sz="1800" smtClean="0"/>
          </a:p>
          <a:p>
            <a:pPr lvl="1">
              <a:lnSpc>
                <a:spcPct val="70000"/>
              </a:lnSpc>
            </a:pPr>
            <a:endParaRPr lang="en-US" sz="1800" smtClean="0"/>
          </a:p>
          <a:p>
            <a:pPr lvl="1">
              <a:lnSpc>
                <a:spcPct val="70000"/>
              </a:lnSpc>
            </a:pPr>
            <a:endParaRPr lang="en-US" sz="1800" smtClean="0"/>
          </a:p>
          <a:p>
            <a:pPr lvl="1">
              <a:lnSpc>
                <a:spcPct val="70000"/>
              </a:lnSpc>
            </a:pPr>
            <a:endParaRPr lang="en-US" sz="1800" smtClean="0"/>
          </a:p>
          <a:p>
            <a:pPr lvl="1">
              <a:lnSpc>
                <a:spcPct val="70000"/>
              </a:lnSpc>
            </a:pPr>
            <a:endParaRPr lang="en-US" sz="1800" smtClean="0"/>
          </a:p>
          <a:p>
            <a:pPr>
              <a:lnSpc>
                <a:spcPct val="70000"/>
              </a:lnSpc>
            </a:pPr>
            <a:endParaRPr lang="en-US" sz="2000" smtClean="0"/>
          </a:p>
          <a:p>
            <a:pPr>
              <a:lnSpc>
                <a:spcPct val="70000"/>
              </a:lnSpc>
            </a:pPr>
            <a:endParaRPr lang="en-US" sz="2000" smtClean="0"/>
          </a:p>
          <a:p>
            <a:pPr>
              <a:lnSpc>
                <a:spcPct val="70000"/>
              </a:lnSpc>
            </a:pPr>
            <a:endParaRPr lang="en-US" sz="2000" smtClean="0"/>
          </a:p>
          <a:p>
            <a:pPr>
              <a:lnSpc>
                <a:spcPct val="70000"/>
              </a:lnSpc>
            </a:pPr>
            <a:endParaRPr lang="en-US" sz="2000" smtClean="0"/>
          </a:p>
          <a:p>
            <a:pPr>
              <a:lnSpc>
                <a:spcPct val="70000"/>
              </a:lnSpc>
            </a:pPr>
            <a:endParaRPr lang="en-US" smtClean="0"/>
          </a:p>
          <a:p>
            <a:pPr>
              <a:lnSpc>
                <a:spcPct val="70000"/>
              </a:lnSpc>
            </a:pPr>
            <a:endParaRPr lang="en-US" smtClean="0"/>
          </a:p>
          <a:p>
            <a:pPr>
              <a:lnSpc>
                <a:spcPct val="70000"/>
              </a:lnSpc>
            </a:pPr>
            <a:endParaRPr lang="en-US" smtClean="0"/>
          </a:p>
          <a:p>
            <a:pPr>
              <a:lnSpc>
                <a:spcPct val="70000"/>
              </a:lnSpc>
            </a:pPr>
            <a:endParaRPr lang="en-US" sz="2000" smtClean="0"/>
          </a:p>
        </p:txBody>
      </p:sp>
      <p:sp>
        <p:nvSpPr>
          <p:cNvPr id="251910" name="Line 6"/>
          <p:cNvSpPr>
            <a:spLocks noChangeShapeType="1"/>
          </p:cNvSpPr>
          <p:nvPr/>
        </p:nvSpPr>
        <p:spPr bwMode="auto">
          <a:xfrm flipH="1">
            <a:off x="4648200" y="1038225"/>
            <a:ext cx="0" cy="5029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5029200" y="2333625"/>
            <a:ext cx="18288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latin typeface="Trebuchet MS" pitchFamily="34" charset="0"/>
            </a:endParaRPr>
          </a:p>
        </p:txBody>
      </p:sp>
      <p:sp>
        <p:nvSpPr>
          <p:cNvPr id="251912" name="Text Box 8"/>
          <p:cNvSpPr txBox="1">
            <a:spLocks noChangeArrowheads="1"/>
          </p:cNvSpPr>
          <p:nvPr/>
        </p:nvSpPr>
        <p:spPr bwMode="auto">
          <a:xfrm>
            <a:off x="5105400" y="2681288"/>
            <a:ext cx="15240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Arial Narrow" pitchFamily="34" charset="0"/>
              </a:rPr>
              <a:t>Nome</a:t>
            </a:r>
          </a:p>
        </p:txBody>
      </p:sp>
      <p:sp>
        <p:nvSpPr>
          <p:cNvPr id="251913" name="Text Box 9"/>
          <p:cNvSpPr txBox="1">
            <a:spLocks noChangeArrowheads="1"/>
          </p:cNvSpPr>
          <p:nvPr/>
        </p:nvSpPr>
        <p:spPr bwMode="auto">
          <a:xfrm>
            <a:off x="5105400" y="3248025"/>
            <a:ext cx="1600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Arial Narrow" pitchFamily="34" charset="0"/>
              </a:rPr>
              <a:t>Sobrenome</a:t>
            </a:r>
          </a:p>
        </p:txBody>
      </p:sp>
      <p:sp>
        <p:nvSpPr>
          <p:cNvPr id="251914" name="Text Box 10"/>
          <p:cNvSpPr txBox="1">
            <a:spLocks noChangeArrowheads="1"/>
          </p:cNvSpPr>
          <p:nvPr/>
        </p:nvSpPr>
        <p:spPr bwMode="auto">
          <a:xfrm>
            <a:off x="5029200" y="2333625"/>
            <a:ext cx="1752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Arial Narrow" pitchFamily="34" charset="0"/>
              </a:rPr>
              <a:t>Entre com info de logon</a:t>
            </a:r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5181600" y="2943225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>
                <a:latin typeface="Arial Narrow" pitchFamily="34" charset="0"/>
              </a:rPr>
              <a:t>John</a:t>
            </a:r>
          </a:p>
        </p:txBody>
      </p:sp>
      <p:sp>
        <p:nvSpPr>
          <p:cNvPr id="148492" name="Rectangle 12"/>
          <p:cNvSpPr>
            <a:spLocks noChangeArrowheads="1"/>
          </p:cNvSpPr>
          <p:nvPr/>
        </p:nvSpPr>
        <p:spPr bwMode="auto">
          <a:xfrm>
            <a:off x="5334000" y="3857625"/>
            <a:ext cx="1219200" cy="304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latin typeface="+mn-lt"/>
              </a:rPr>
              <a:t>Ok</a:t>
            </a:r>
          </a:p>
        </p:txBody>
      </p:sp>
      <p:sp>
        <p:nvSpPr>
          <p:cNvPr id="251917" name="Rectangle 13"/>
          <p:cNvSpPr>
            <a:spLocks noChangeArrowheads="1"/>
          </p:cNvSpPr>
          <p:nvPr/>
        </p:nvSpPr>
        <p:spPr bwMode="auto">
          <a:xfrm>
            <a:off x="5181600" y="3476625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>
                <a:latin typeface="Arial Narrow" pitchFamily="34" charset="0"/>
              </a:rPr>
              <a:t>Doe</a:t>
            </a:r>
          </a:p>
        </p:txBody>
      </p:sp>
      <p:grpSp>
        <p:nvGrpSpPr>
          <p:cNvPr id="251918" name="Group 14"/>
          <p:cNvGrpSpPr>
            <a:grpSpLocks/>
          </p:cNvGrpSpPr>
          <p:nvPr/>
        </p:nvGrpSpPr>
        <p:grpSpPr bwMode="auto">
          <a:xfrm>
            <a:off x="3175000" y="3552825"/>
            <a:ext cx="1219200" cy="1600200"/>
            <a:chOff x="516" y="612"/>
            <a:chExt cx="626" cy="1012"/>
          </a:xfrm>
        </p:grpSpPr>
        <p:sp>
          <p:nvSpPr>
            <p:cNvPr id="251966" name="Freeform 15"/>
            <p:cNvSpPr>
              <a:spLocks/>
            </p:cNvSpPr>
            <p:nvPr/>
          </p:nvSpPr>
          <p:spPr bwMode="auto">
            <a:xfrm>
              <a:off x="528" y="1365"/>
              <a:ext cx="604" cy="259"/>
            </a:xfrm>
            <a:custGeom>
              <a:avLst/>
              <a:gdLst>
                <a:gd name="T0" fmla="*/ 0 w 1252"/>
                <a:gd name="T1" fmla="*/ 33 h 536"/>
                <a:gd name="T2" fmla="*/ 0 w 1252"/>
                <a:gd name="T3" fmla="*/ 42 h 536"/>
                <a:gd name="T4" fmla="*/ 64 w 1252"/>
                <a:gd name="T5" fmla="*/ 60 h 536"/>
                <a:gd name="T6" fmla="*/ 140 w 1252"/>
                <a:gd name="T7" fmla="*/ 10 h 536"/>
                <a:gd name="T8" fmla="*/ 140 w 1252"/>
                <a:gd name="T9" fmla="*/ 0 h 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2"/>
                <a:gd name="T16" fmla="*/ 0 h 536"/>
                <a:gd name="T17" fmla="*/ 1252 w 1252"/>
                <a:gd name="T18" fmla="*/ 536 h 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2" h="536">
                  <a:moveTo>
                    <a:pt x="0" y="292"/>
                  </a:moveTo>
                  <a:lnTo>
                    <a:pt x="0" y="370"/>
                  </a:lnTo>
                  <a:lnTo>
                    <a:pt x="567" y="535"/>
                  </a:lnTo>
                  <a:lnTo>
                    <a:pt x="1251" y="92"/>
                  </a:lnTo>
                  <a:lnTo>
                    <a:pt x="1251" y="0"/>
                  </a:lnTo>
                </a:path>
              </a:pathLst>
            </a:custGeom>
            <a:solidFill>
              <a:srgbClr val="969696"/>
            </a:solidFill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67" name="Freeform 16"/>
            <p:cNvSpPr>
              <a:spLocks/>
            </p:cNvSpPr>
            <p:nvPr/>
          </p:nvSpPr>
          <p:spPr bwMode="auto">
            <a:xfrm>
              <a:off x="518" y="612"/>
              <a:ext cx="623" cy="217"/>
            </a:xfrm>
            <a:custGeom>
              <a:avLst/>
              <a:gdLst>
                <a:gd name="T0" fmla="*/ 0 w 1291"/>
                <a:gd name="T1" fmla="*/ 35 h 449"/>
                <a:gd name="T2" fmla="*/ 65 w 1291"/>
                <a:gd name="T3" fmla="*/ 51 h 449"/>
                <a:gd name="T4" fmla="*/ 145 w 1291"/>
                <a:gd name="T5" fmla="*/ 14 h 449"/>
                <a:gd name="T6" fmla="*/ 82 w 1291"/>
                <a:gd name="T7" fmla="*/ 0 h 449"/>
                <a:gd name="T8" fmla="*/ 0 w 1291"/>
                <a:gd name="T9" fmla="*/ 35 h 4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1"/>
                <a:gd name="T16" fmla="*/ 0 h 449"/>
                <a:gd name="T17" fmla="*/ 1291 w 1291"/>
                <a:gd name="T18" fmla="*/ 449 h 4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1" h="449">
                  <a:moveTo>
                    <a:pt x="0" y="307"/>
                  </a:moveTo>
                  <a:lnTo>
                    <a:pt x="577" y="448"/>
                  </a:lnTo>
                  <a:lnTo>
                    <a:pt x="1290" y="127"/>
                  </a:lnTo>
                  <a:lnTo>
                    <a:pt x="727" y="0"/>
                  </a:lnTo>
                  <a:lnTo>
                    <a:pt x="0" y="307"/>
                  </a:lnTo>
                </a:path>
              </a:pathLst>
            </a:custGeom>
            <a:solidFill>
              <a:schemeClr val="bg1"/>
            </a:solidFill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68" name="Freeform 17"/>
            <p:cNvSpPr>
              <a:spLocks/>
            </p:cNvSpPr>
            <p:nvPr/>
          </p:nvSpPr>
          <p:spPr bwMode="auto">
            <a:xfrm>
              <a:off x="790" y="672"/>
              <a:ext cx="352" cy="927"/>
            </a:xfrm>
            <a:custGeom>
              <a:avLst/>
              <a:gdLst>
                <a:gd name="T0" fmla="*/ 0 w 729"/>
                <a:gd name="T1" fmla="*/ 37 h 1916"/>
                <a:gd name="T2" fmla="*/ 0 w 729"/>
                <a:gd name="T3" fmla="*/ 217 h 1916"/>
                <a:gd name="T4" fmla="*/ 82 w 729"/>
                <a:gd name="T5" fmla="*/ 165 h 1916"/>
                <a:gd name="T6" fmla="*/ 82 w 729"/>
                <a:gd name="T7" fmla="*/ 0 h 1916"/>
                <a:gd name="T8" fmla="*/ 0 w 729"/>
                <a:gd name="T9" fmla="*/ 37 h 19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9"/>
                <a:gd name="T16" fmla="*/ 0 h 1916"/>
                <a:gd name="T17" fmla="*/ 729 w 729"/>
                <a:gd name="T18" fmla="*/ 1916 h 19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9" h="1916">
                  <a:moveTo>
                    <a:pt x="0" y="328"/>
                  </a:moveTo>
                  <a:lnTo>
                    <a:pt x="4" y="1915"/>
                  </a:lnTo>
                  <a:lnTo>
                    <a:pt x="728" y="1456"/>
                  </a:lnTo>
                  <a:lnTo>
                    <a:pt x="728" y="0"/>
                  </a:lnTo>
                  <a:lnTo>
                    <a:pt x="0" y="328"/>
                  </a:lnTo>
                </a:path>
              </a:pathLst>
            </a:custGeom>
            <a:gradFill rotWithShape="0">
              <a:gsLst>
                <a:gs pos="0">
                  <a:srgbClr val="B2B2B2"/>
                </a:gs>
                <a:gs pos="100000">
                  <a:srgbClr val="E5E5E5"/>
                </a:gs>
              </a:gsLst>
              <a:path path="rect">
                <a:fillToRect l="100000" t="100000"/>
              </a:path>
            </a:gradFill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69" name="Freeform 18"/>
            <p:cNvSpPr>
              <a:spLocks/>
            </p:cNvSpPr>
            <p:nvPr/>
          </p:nvSpPr>
          <p:spPr bwMode="auto">
            <a:xfrm>
              <a:off x="516" y="760"/>
              <a:ext cx="278" cy="834"/>
            </a:xfrm>
            <a:custGeom>
              <a:avLst/>
              <a:gdLst>
                <a:gd name="T0" fmla="*/ 65 w 577"/>
                <a:gd name="T1" fmla="*/ 16 h 1728"/>
                <a:gd name="T2" fmla="*/ 65 w 577"/>
                <a:gd name="T3" fmla="*/ 195 h 1728"/>
                <a:gd name="T4" fmla="*/ 0 w 577"/>
                <a:gd name="T5" fmla="*/ 176 h 1728"/>
                <a:gd name="T6" fmla="*/ 0 w 577"/>
                <a:gd name="T7" fmla="*/ 0 h 1728"/>
                <a:gd name="T8" fmla="*/ 65 w 577"/>
                <a:gd name="T9" fmla="*/ 16 h 17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7"/>
                <a:gd name="T16" fmla="*/ 0 h 1728"/>
                <a:gd name="T17" fmla="*/ 577 w 577"/>
                <a:gd name="T18" fmla="*/ 1728 h 17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7" h="1728">
                  <a:moveTo>
                    <a:pt x="576" y="140"/>
                  </a:moveTo>
                  <a:lnTo>
                    <a:pt x="576" y="1727"/>
                  </a:lnTo>
                  <a:lnTo>
                    <a:pt x="0" y="1568"/>
                  </a:lnTo>
                  <a:lnTo>
                    <a:pt x="0" y="0"/>
                  </a:lnTo>
                  <a:lnTo>
                    <a:pt x="576" y="140"/>
                  </a:lnTo>
                </a:path>
              </a:pathLst>
            </a:custGeom>
            <a:gradFill rotWithShape="0">
              <a:gsLst>
                <a:gs pos="0">
                  <a:srgbClr val="EDEDED"/>
                </a:gs>
                <a:gs pos="100000">
                  <a:srgbClr val="B2B2B2"/>
                </a:gs>
              </a:gsLst>
              <a:lin ang="5400000" scaled="1"/>
            </a:gradFill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70" name="Line 19"/>
            <p:cNvSpPr>
              <a:spLocks noChangeShapeType="1"/>
            </p:cNvSpPr>
            <p:nvPr/>
          </p:nvSpPr>
          <p:spPr bwMode="auto">
            <a:xfrm>
              <a:off x="555" y="1462"/>
              <a:ext cx="192" cy="51"/>
            </a:xfrm>
            <a:prstGeom prst="line">
              <a:avLst/>
            </a:prstGeom>
            <a:noFill/>
            <a:ln w="6350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71" name="Oval 20"/>
            <p:cNvSpPr>
              <a:spLocks noChangeArrowheads="1"/>
            </p:cNvSpPr>
            <p:nvPr/>
          </p:nvSpPr>
          <p:spPr bwMode="auto">
            <a:xfrm>
              <a:off x="548" y="801"/>
              <a:ext cx="31" cy="17"/>
            </a:xfrm>
            <a:prstGeom prst="ellipse">
              <a:avLst/>
            </a:prstGeom>
            <a:solidFill>
              <a:srgbClr val="D60093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251972" name="Line 21"/>
            <p:cNvSpPr>
              <a:spLocks noChangeShapeType="1"/>
            </p:cNvSpPr>
            <p:nvPr/>
          </p:nvSpPr>
          <p:spPr bwMode="auto">
            <a:xfrm>
              <a:off x="555" y="1424"/>
              <a:ext cx="192" cy="51"/>
            </a:xfrm>
            <a:prstGeom prst="line">
              <a:avLst/>
            </a:prstGeom>
            <a:noFill/>
            <a:ln w="6350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73" name="Line 22"/>
            <p:cNvSpPr>
              <a:spLocks noChangeShapeType="1"/>
            </p:cNvSpPr>
            <p:nvPr/>
          </p:nvSpPr>
          <p:spPr bwMode="auto">
            <a:xfrm>
              <a:off x="555" y="1386"/>
              <a:ext cx="192" cy="52"/>
            </a:xfrm>
            <a:prstGeom prst="line">
              <a:avLst/>
            </a:prstGeom>
            <a:noFill/>
            <a:ln w="6350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74" name="Line 23"/>
            <p:cNvSpPr>
              <a:spLocks noChangeShapeType="1"/>
            </p:cNvSpPr>
            <p:nvPr/>
          </p:nvSpPr>
          <p:spPr bwMode="auto">
            <a:xfrm>
              <a:off x="555" y="1349"/>
              <a:ext cx="192" cy="51"/>
            </a:xfrm>
            <a:prstGeom prst="line">
              <a:avLst/>
            </a:prstGeom>
            <a:noFill/>
            <a:ln w="6350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75" name="Line 24"/>
            <p:cNvSpPr>
              <a:spLocks noChangeShapeType="1"/>
            </p:cNvSpPr>
            <p:nvPr/>
          </p:nvSpPr>
          <p:spPr bwMode="auto">
            <a:xfrm>
              <a:off x="555" y="1310"/>
              <a:ext cx="192" cy="51"/>
            </a:xfrm>
            <a:prstGeom prst="line">
              <a:avLst/>
            </a:prstGeom>
            <a:noFill/>
            <a:ln w="6350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76" name="Freeform 25"/>
            <p:cNvSpPr>
              <a:spLocks/>
            </p:cNvSpPr>
            <p:nvPr/>
          </p:nvSpPr>
          <p:spPr bwMode="auto">
            <a:xfrm>
              <a:off x="558" y="946"/>
              <a:ext cx="190" cy="355"/>
            </a:xfrm>
            <a:custGeom>
              <a:avLst/>
              <a:gdLst>
                <a:gd name="T0" fmla="*/ 0 w 397"/>
                <a:gd name="T1" fmla="*/ 71 h 733"/>
                <a:gd name="T2" fmla="*/ 44 w 397"/>
                <a:gd name="T3" fmla="*/ 83 h 733"/>
                <a:gd name="T4" fmla="*/ 44 w 397"/>
                <a:gd name="T5" fmla="*/ 0 h 733"/>
                <a:gd name="T6" fmla="*/ 0 60000 65536"/>
                <a:gd name="T7" fmla="*/ 0 60000 65536"/>
                <a:gd name="T8" fmla="*/ 0 60000 65536"/>
                <a:gd name="T9" fmla="*/ 0 w 397"/>
                <a:gd name="T10" fmla="*/ 0 h 733"/>
                <a:gd name="T11" fmla="*/ 397 w 397"/>
                <a:gd name="T12" fmla="*/ 733 h 7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7" h="733">
                  <a:moveTo>
                    <a:pt x="0" y="628"/>
                  </a:moveTo>
                  <a:lnTo>
                    <a:pt x="396" y="732"/>
                  </a:lnTo>
                  <a:lnTo>
                    <a:pt x="396" y="0"/>
                  </a:lnTo>
                </a:path>
              </a:pathLst>
            </a:custGeom>
            <a:noFill/>
            <a:ln w="3175" cap="rnd" cmpd="sng">
              <a:solidFill>
                <a:srgbClr val="6767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77" name="Freeform 26"/>
            <p:cNvSpPr>
              <a:spLocks/>
            </p:cNvSpPr>
            <p:nvPr/>
          </p:nvSpPr>
          <p:spPr bwMode="auto">
            <a:xfrm>
              <a:off x="538" y="876"/>
              <a:ext cx="218" cy="618"/>
            </a:xfrm>
            <a:custGeom>
              <a:avLst/>
              <a:gdLst>
                <a:gd name="T0" fmla="*/ 51 w 453"/>
                <a:gd name="T1" fmla="*/ 12 h 1278"/>
                <a:gd name="T2" fmla="*/ 0 w 453"/>
                <a:gd name="T3" fmla="*/ 0 h 1278"/>
                <a:gd name="T4" fmla="*/ 0 w 453"/>
                <a:gd name="T5" fmla="*/ 145 h 1278"/>
                <a:gd name="T6" fmla="*/ 0 60000 65536"/>
                <a:gd name="T7" fmla="*/ 0 60000 65536"/>
                <a:gd name="T8" fmla="*/ 0 60000 65536"/>
                <a:gd name="T9" fmla="*/ 0 w 453"/>
                <a:gd name="T10" fmla="*/ 0 h 1278"/>
                <a:gd name="T11" fmla="*/ 453 w 453"/>
                <a:gd name="T12" fmla="*/ 1278 h 12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3" h="1278">
                  <a:moveTo>
                    <a:pt x="452" y="105"/>
                  </a:moveTo>
                  <a:lnTo>
                    <a:pt x="0" y="0"/>
                  </a:lnTo>
                  <a:lnTo>
                    <a:pt x="0" y="1277"/>
                  </a:lnTo>
                </a:path>
              </a:pathLst>
            </a:custGeom>
            <a:noFill/>
            <a:ln w="6350" cap="rnd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78" name="Freeform 27"/>
            <p:cNvSpPr>
              <a:spLocks/>
            </p:cNvSpPr>
            <p:nvPr/>
          </p:nvSpPr>
          <p:spPr bwMode="auto">
            <a:xfrm>
              <a:off x="552" y="899"/>
              <a:ext cx="194" cy="352"/>
            </a:xfrm>
            <a:custGeom>
              <a:avLst/>
              <a:gdLst>
                <a:gd name="T0" fmla="*/ 45 w 402"/>
                <a:gd name="T1" fmla="*/ 11 h 726"/>
                <a:gd name="T2" fmla="*/ 0 w 402"/>
                <a:gd name="T3" fmla="*/ 0 h 726"/>
                <a:gd name="T4" fmla="*/ 0 w 402"/>
                <a:gd name="T5" fmla="*/ 83 h 726"/>
                <a:gd name="T6" fmla="*/ 0 60000 65536"/>
                <a:gd name="T7" fmla="*/ 0 60000 65536"/>
                <a:gd name="T8" fmla="*/ 0 60000 65536"/>
                <a:gd name="T9" fmla="*/ 0 w 402"/>
                <a:gd name="T10" fmla="*/ 0 h 726"/>
                <a:gd name="T11" fmla="*/ 402 w 402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2" h="726">
                  <a:moveTo>
                    <a:pt x="401" y="96"/>
                  </a:moveTo>
                  <a:lnTo>
                    <a:pt x="0" y="0"/>
                  </a:lnTo>
                  <a:lnTo>
                    <a:pt x="0" y="725"/>
                  </a:lnTo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79" name="Line 28"/>
            <p:cNvSpPr>
              <a:spLocks noChangeShapeType="1"/>
            </p:cNvSpPr>
            <p:nvPr/>
          </p:nvSpPr>
          <p:spPr bwMode="auto">
            <a:xfrm>
              <a:off x="553" y="980"/>
              <a:ext cx="187" cy="43"/>
            </a:xfrm>
            <a:prstGeom prst="line">
              <a:avLst/>
            </a:prstGeom>
            <a:noFill/>
            <a:ln w="317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80" name="Line 29"/>
            <p:cNvSpPr>
              <a:spLocks noChangeShapeType="1"/>
            </p:cNvSpPr>
            <p:nvPr/>
          </p:nvSpPr>
          <p:spPr bwMode="auto">
            <a:xfrm>
              <a:off x="553" y="1055"/>
              <a:ext cx="189" cy="43"/>
            </a:xfrm>
            <a:prstGeom prst="line">
              <a:avLst/>
            </a:prstGeom>
            <a:noFill/>
            <a:ln w="317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81" name="Line 30"/>
            <p:cNvSpPr>
              <a:spLocks noChangeShapeType="1"/>
            </p:cNvSpPr>
            <p:nvPr/>
          </p:nvSpPr>
          <p:spPr bwMode="auto">
            <a:xfrm>
              <a:off x="553" y="1148"/>
              <a:ext cx="180" cy="43"/>
            </a:xfrm>
            <a:prstGeom prst="line">
              <a:avLst/>
            </a:prstGeom>
            <a:noFill/>
            <a:ln w="317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82" name="Freeform 31"/>
            <p:cNvSpPr>
              <a:spLocks/>
            </p:cNvSpPr>
            <p:nvPr/>
          </p:nvSpPr>
          <p:spPr bwMode="auto">
            <a:xfrm>
              <a:off x="609" y="943"/>
              <a:ext cx="74" cy="40"/>
            </a:xfrm>
            <a:custGeom>
              <a:avLst/>
              <a:gdLst>
                <a:gd name="T0" fmla="*/ 0 w 152"/>
                <a:gd name="T1" fmla="*/ 0 h 82"/>
                <a:gd name="T2" fmla="*/ 0 w 152"/>
                <a:gd name="T3" fmla="*/ 5 h 82"/>
                <a:gd name="T4" fmla="*/ 18 w 152"/>
                <a:gd name="T5" fmla="*/ 10 h 82"/>
                <a:gd name="T6" fmla="*/ 18 w 152"/>
                <a:gd name="T7" fmla="*/ 4 h 82"/>
                <a:gd name="T8" fmla="*/ 0 w 152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2"/>
                <a:gd name="T16" fmla="*/ 0 h 82"/>
                <a:gd name="T17" fmla="*/ 152 w 152"/>
                <a:gd name="T18" fmla="*/ 82 h 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2" h="82">
                  <a:moveTo>
                    <a:pt x="0" y="0"/>
                  </a:moveTo>
                  <a:lnTo>
                    <a:pt x="0" y="48"/>
                  </a:lnTo>
                  <a:lnTo>
                    <a:pt x="151" y="81"/>
                  </a:lnTo>
                  <a:lnTo>
                    <a:pt x="151" y="33"/>
                  </a:lnTo>
                  <a:lnTo>
                    <a:pt x="0" y="0"/>
                  </a:lnTo>
                </a:path>
              </a:pathLst>
            </a:custGeom>
            <a:solidFill>
              <a:srgbClr val="A9A9A9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83" name="Line 32"/>
            <p:cNvSpPr>
              <a:spLocks noChangeShapeType="1"/>
            </p:cNvSpPr>
            <p:nvPr/>
          </p:nvSpPr>
          <p:spPr bwMode="auto">
            <a:xfrm>
              <a:off x="580" y="949"/>
              <a:ext cx="138" cy="30"/>
            </a:xfrm>
            <a:prstGeom prst="line">
              <a:avLst/>
            </a:prstGeom>
            <a:noFill/>
            <a:ln w="6350">
              <a:solidFill>
                <a:srgbClr val="91919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84" name="Freeform 33"/>
            <p:cNvSpPr>
              <a:spLocks/>
            </p:cNvSpPr>
            <p:nvPr/>
          </p:nvSpPr>
          <p:spPr bwMode="auto">
            <a:xfrm>
              <a:off x="566" y="1086"/>
              <a:ext cx="167" cy="75"/>
            </a:xfrm>
            <a:custGeom>
              <a:avLst/>
              <a:gdLst>
                <a:gd name="T0" fmla="*/ 0 w 351"/>
                <a:gd name="T1" fmla="*/ 6 h 183"/>
                <a:gd name="T2" fmla="*/ 0 w 351"/>
                <a:gd name="T3" fmla="*/ 0 h 183"/>
                <a:gd name="T4" fmla="*/ 38 w 351"/>
                <a:gd name="T5" fmla="*/ 7 h 183"/>
                <a:gd name="T6" fmla="*/ 38 w 351"/>
                <a:gd name="T7" fmla="*/ 13 h 183"/>
                <a:gd name="T8" fmla="*/ 0 w 351"/>
                <a:gd name="T9" fmla="*/ 6 h 1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3"/>
                <a:gd name="T17" fmla="*/ 351 w 351"/>
                <a:gd name="T18" fmla="*/ 183 h 1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3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2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 cmpd="sng">
              <a:solidFill>
                <a:srgbClr val="6767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85" name="Freeform 34"/>
            <p:cNvSpPr>
              <a:spLocks/>
            </p:cNvSpPr>
            <p:nvPr/>
          </p:nvSpPr>
          <p:spPr bwMode="auto">
            <a:xfrm>
              <a:off x="566" y="1179"/>
              <a:ext cx="167" cy="83"/>
            </a:xfrm>
            <a:custGeom>
              <a:avLst/>
              <a:gdLst>
                <a:gd name="T0" fmla="*/ 0 w 351"/>
                <a:gd name="T1" fmla="*/ 8 h 182"/>
                <a:gd name="T2" fmla="*/ 0 w 351"/>
                <a:gd name="T3" fmla="*/ 0 h 182"/>
                <a:gd name="T4" fmla="*/ 38 w 351"/>
                <a:gd name="T5" fmla="*/ 9 h 182"/>
                <a:gd name="T6" fmla="*/ 38 w 351"/>
                <a:gd name="T7" fmla="*/ 17 h 182"/>
                <a:gd name="T8" fmla="*/ 0 w 351"/>
                <a:gd name="T9" fmla="*/ 8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2"/>
                <a:gd name="T17" fmla="*/ 351 w 351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2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1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 cmpd="sng">
              <a:solidFill>
                <a:srgbClr val="6767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86" name="Freeform 35"/>
            <p:cNvSpPr>
              <a:spLocks/>
            </p:cNvSpPr>
            <p:nvPr/>
          </p:nvSpPr>
          <p:spPr bwMode="auto">
            <a:xfrm>
              <a:off x="563" y="1002"/>
              <a:ext cx="170" cy="77"/>
            </a:xfrm>
            <a:custGeom>
              <a:avLst/>
              <a:gdLst>
                <a:gd name="T0" fmla="*/ 0 w 351"/>
                <a:gd name="T1" fmla="*/ 6 h 182"/>
                <a:gd name="T2" fmla="*/ 0 w 351"/>
                <a:gd name="T3" fmla="*/ 0 h 182"/>
                <a:gd name="T4" fmla="*/ 40 w 351"/>
                <a:gd name="T5" fmla="*/ 7 h 182"/>
                <a:gd name="T6" fmla="*/ 40 w 351"/>
                <a:gd name="T7" fmla="*/ 14 h 182"/>
                <a:gd name="T8" fmla="*/ 0 w 351"/>
                <a:gd name="T9" fmla="*/ 6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2"/>
                <a:gd name="T17" fmla="*/ 351 w 351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2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1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 cmpd="sng">
              <a:solidFill>
                <a:srgbClr val="6767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87" name="Line 36"/>
            <p:cNvSpPr>
              <a:spLocks noChangeShapeType="1"/>
            </p:cNvSpPr>
            <p:nvPr/>
          </p:nvSpPr>
          <p:spPr bwMode="auto">
            <a:xfrm flipH="1" flipV="1">
              <a:off x="685" y="1049"/>
              <a:ext cx="33" cy="8"/>
            </a:xfrm>
            <a:prstGeom prst="line">
              <a:avLst/>
            </a:prstGeom>
            <a:noFill/>
            <a:ln w="9525">
              <a:solidFill>
                <a:srgbClr val="D60093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endParaRPr lang="pt-BR"/>
            </a:p>
          </p:txBody>
        </p:sp>
        <p:sp>
          <p:nvSpPr>
            <p:cNvPr id="251988" name="Line 37"/>
            <p:cNvSpPr>
              <a:spLocks noChangeShapeType="1"/>
            </p:cNvSpPr>
            <p:nvPr/>
          </p:nvSpPr>
          <p:spPr bwMode="auto">
            <a:xfrm flipH="1" flipV="1">
              <a:off x="685" y="1131"/>
              <a:ext cx="33" cy="7"/>
            </a:xfrm>
            <a:prstGeom prst="line">
              <a:avLst/>
            </a:prstGeom>
            <a:noFill/>
            <a:ln w="9525">
              <a:solidFill>
                <a:srgbClr val="D60093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endParaRPr lang="pt-BR"/>
            </a:p>
          </p:txBody>
        </p:sp>
        <p:sp>
          <p:nvSpPr>
            <p:cNvPr id="251989" name="Line 38"/>
            <p:cNvSpPr>
              <a:spLocks noChangeShapeType="1"/>
            </p:cNvSpPr>
            <p:nvPr/>
          </p:nvSpPr>
          <p:spPr bwMode="auto">
            <a:xfrm flipH="1" flipV="1">
              <a:off x="685" y="1230"/>
              <a:ext cx="33" cy="8"/>
            </a:xfrm>
            <a:prstGeom prst="line">
              <a:avLst/>
            </a:prstGeom>
            <a:noFill/>
            <a:ln w="9525">
              <a:solidFill>
                <a:srgbClr val="D60093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148519" name="Text Box 39"/>
          <p:cNvSpPr txBox="1">
            <a:spLocks noChangeArrowheads="1"/>
          </p:cNvSpPr>
          <p:nvPr/>
        </p:nvSpPr>
        <p:spPr bwMode="auto">
          <a:xfrm>
            <a:off x="3268663" y="3925888"/>
            <a:ext cx="1227137" cy="338137"/>
          </a:xfrm>
          <a:prstGeom prst="rect">
            <a:avLst/>
          </a:prstGeom>
          <a:solidFill>
            <a:schemeClr val="bg1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 wrap="none" tIns="27432" bIns="27432" anchor="ctr"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b="1">
                <a:latin typeface="Arial Narrow" pitchFamily="34" charset="0"/>
              </a:rPr>
              <a:t>Web Server</a:t>
            </a:r>
          </a:p>
        </p:txBody>
      </p:sp>
      <p:sp>
        <p:nvSpPr>
          <p:cNvPr id="251920" name="Text Box 40"/>
          <p:cNvSpPr txBox="1">
            <a:spLocks noChangeArrowheads="1"/>
          </p:cNvSpPr>
          <p:nvPr/>
        </p:nvSpPr>
        <p:spPr bwMode="auto">
          <a:xfrm>
            <a:off x="914400" y="1952625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atin typeface="Arial Narrow" pitchFamily="34" charset="0"/>
              </a:rPr>
              <a:t>Login.aspx</a:t>
            </a:r>
          </a:p>
        </p:txBody>
      </p:sp>
      <p:sp>
        <p:nvSpPr>
          <p:cNvPr id="251921" name="Text Box 41"/>
          <p:cNvSpPr txBox="1">
            <a:spLocks noChangeArrowheads="1"/>
          </p:cNvSpPr>
          <p:nvPr/>
        </p:nvSpPr>
        <p:spPr bwMode="auto">
          <a:xfrm>
            <a:off x="5029200" y="1952625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atin typeface="Arial Narrow" pitchFamily="34" charset="0"/>
              </a:rPr>
              <a:t>Login.aspx</a:t>
            </a:r>
          </a:p>
        </p:txBody>
      </p:sp>
      <p:grpSp>
        <p:nvGrpSpPr>
          <p:cNvPr id="251922" name="Group 42"/>
          <p:cNvGrpSpPr>
            <a:grpSpLocks/>
          </p:cNvGrpSpPr>
          <p:nvPr/>
        </p:nvGrpSpPr>
        <p:grpSpPr bwMode="auto">
          <a:xfrm>
            <a:off x="7518400" y="3400425"/>
            <a:ext cx="1219200" cy="1600200"/>
            <a:chOff x="516" y="612"/>
            <a:chExt cx="626" cy="1012"/>
          </a:xfrm>
        </p:grpSpPr>
        <p:sp>
          <p:nvSpPr>
            <p:cNvPr id="251942" name="Freeform 43"/>
            <p:cNvSpPr>
              <a:spLocks/>
            </p:cNvSpPr>
            <p:nvPr/>
          </p:nvSpPr>
          <p:spPr bwMode="auto">
            <a:xfrm>
              <a:off x="528" y="1365"/>
              <a:ext cx="604" cy="259"/>
            </a:xfrm>
            <a:custGeom>
              <a:avLst/>
              <a:gdLst>
                <a:gd name="T0" fmla="*/ 0 w 1252"/>
                <a:gd name="T1" fmla="*/ 33 h 536"/>
                <a:gd name="T2" fmla="*/ 0 w 1252"/>
                <a:gd name="T3" fmla="*/ 42 h 536"/>
                <a:gd name="T4" fmla="*/ 64 w 1252"/>
                <a:gd name="T5" fmla="*/ 60 h 536"/>
                <a:gd name="T6" fmla="*/ 140 w 1252"/>
                <a:gd name="T7" fmla="*/ 10 h 536"/>
                <a:gd name="T8" fmla="*/ 140 w 1252"/>
                <a:gd name="T9" fmla="*/ 0 h 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2"/>
                <a:gd name="T16" fmla="*/ 0 h 536"/>
                <a:gd name="T17" fmla="*/ 1252 w 1252"/>
                <a:gd name="T18" fmla="*/ 536 h 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2" h="536">
                  <a:moveTo>
                    <a:pt x="0" y="292"/>
                  </a:moveTo>
                  <a:lnTo>
                    <a:pt x="0" y="370"/>
                  </a:lnTo>
                  <a:lnTo>
                    <a:pt x="567" y="535"/>
                  </a:lnTo>
                  <a:lnTo>
                    <a:pt x="1251" y="92"/>
                  </a:lnTo>
                  <a:lnTo>
                    <a:pt x="1251" y="0"/>
                  </a:lnTo>
                </a:path>
              </a:pathLst>
            </a:custGeom>
            <a:solidFill>
              <a:srgbClr val="969696"/>
            </a:solidFill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43" name="Freeform 44"/>
            <p:cNvSpPr>
              <a:spLocks/>
            </p:cNvSpPr>
            <p:nvPr/>
          </p:nvSpPr>
          <p:spPr bwMode="auto">
            <a:xfrm>
              <a:off x="518" y="612"/>
              <a:ext cx="623" cy="217"/>
            </a:xfrm>
            <a:custGeom>
              <a:avLst/>
              <a:gdLst>
                <a:gd name="T0" fmla="*/ 0 w 1291"/>
                <a:gd name="T1" fmla="*/ 35 h 449"/>
                <a:gd name="T2" fmla="*/ 65 w 1291"/>
                <a:gd name="T3" fmla="*/ 51 h 449"/>
                <a:gd name="T4" fmla="*/ 145 w 1291"/>
                <a:gd name="T5" fmla="*/ 14 h 449"/>
                <a:gd name="T6" fmla="*/ 82 w 1291"/>
                <a:gd name="T7" fmla="*/ 0 h 449"/>
                <a:gd name="T8" fmla="*/ 0 w 1291"/>
                <a:gd name="T9" fmla="*/ 35 h 4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1"/>
                <a:gd name="T16" fmla="*/ 0 h 449"/>
                <a:gd name="T17" fmla="*/ 1291 w 1291"/>
                <a:gd name="T18" fmla="*/ 449 h 4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1" h="449">
                  <a:moveTo>
                    <a:pt x="0" y="307"/>
                  </a:moveTo>
                  <a:lnTo>
                    <a:pt x="577" y="448"/>
                  </a:lnTo>
                  <a:lnTo>
                    <a:pt x="1290" y="127"/>
                  </a:lnTo>
                  <a:lnTo>
                    <a:pt x="727" y="0"/>
                  </a:lnTo>
                  <a:lnTo>
                    <a:pt x="0" y="307"/>
                  </a:lnTo>
                </a:path>
              </a:pathLst>
            </a:custGeom>
            <a:solidFill>
              <a:schemeClr val="bg1"/>
            </a:solidFill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44" name="Freeform 45"/>
            <p:cNvSpPr>
              <a:spLocks/>
            </p:cNvSpPr>
            <p:nvPr/>
          </p:nvSpPr>
          <p:spPr bwMode="auto">
            <a:xfrm>
              <a:off x="790" y="672"/>
              <a:ext cx="352" cy="927"/>
            </a:xfrm>
            <a:custGeom>
              <a:avLst/>
              <a:gdLst>
                <a:gd name="T0" fmla="*/ 0 w 729"/>
                <a:gd name="T1" fmla="*/ 37 h 1916"/>
                <a:gd name="T2" fmla="*/ 0 w 729"/>
                <a:gd name="T3" fmla="*/ 217 h 1916"/>
                <a:gd name="T4" fmla="*/ 82 w 729"/>
                <a:gd name="T5" fmla="*/ 165 h 1916"/>
                <a:gd name="T6" fmla="*/ 82 w 729"/>
                <a:gd name="T7" fmla="*/ 0 h 1916"/>
                <a:gd name="T8" fmla="*/ 0 w 729"/>
                <a:gd name="T9" fmla="*/ 37 h 19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9"/>
                <a:gd name="T16" fmla="*/ 0 h 1916"/>
                <a:gd name="T17" fmla="*/ 729 w 729"/>
                <a:gd name="T18" fmla="*/ 1916 h 19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9" h="1916">
                  <a:moveTo>
                    <a:pt x="0" y="328"/>
                  </a:moveTo>
                  <a:lnTo>
                    <a:pt x="4" y="1915"/>
                  </a:lnTo>
                  <a:lnTo>
                    <a:pt x="728" y="1456"/>
                  </a:lnTo>
                  <a:lnTo>
                    <a:pt x="728" y="0"/>
                  </a:lnTo>
                  <a:lnTo>
                    <a:pt x="0" y="328"/>
                  </a:lnTo>
                </a:path>
              </a:pathLst>
            </a:custGeom>
            <a:gradFill rotWithShape="0">
              <a:gsLst>
                <a:gs pos="0">
                  <a:srgbClr val="B2B2B2"/>
                </a:gs>
                <a:gs pos="100000">
                  <a:srgbClr val="E5E5E5"/>
                </a:gs>
              </a:gsLst>
              <a:path path="rect">
                <a:fillToRect l="100000" t="100000"/>
              </a:path>
            </a:gradFill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45" name="Freeform 46"/>
            <p:cNvSpPr>
              <a:spLocks/>
            </p:cNvSpPr>
            <p:nvPr/>
          </p:nvSpPr>
          <p:spPr bwMode="auto">
            <a:xfrm>
              <a:off x="516" y="760"/>
              <a:ext cx="278" cy="834"/>
            </a:xfrm>
            <a:custGeom>
              <a:avLst/>
              <a:gdLst>
                <a:gd name="T0" fmla="*/ 65 w 577"/>
                <a:gd name="T1" fmla="*/ 16 h 1728"/>
                <a:gd name="T2" fmla="*/ 65 w 577"/>
                <a:gd name="T3" fmla="*/ 195 h 1728"/>
                <a:gd name="T4" fmla="*/ 0 w 577"/>
                <a:gd name="T5" fmla="*/ 176 h 1728"/>
                <a:gd name="T6" fmla="*/ 0 w 577"/>
                <a:gd name="T7" fmla="*/ 0 h 1728"/>
                <a:gd name="T8" fmla="*/ 65 w 577"/>
                <a:gd name="T9" fmla="*/ 16 h 17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7"/>
                <a:gd name="T16" fmla="*/ 0 h 1728"/>
                <a:gd name="T17" fmla="*/ 577 w 577"/>
                <a:gd name="T18" fmla="*/ 1728 h 17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7" h="1728">
                  <a:moveTo>
                    <a:pt x="576" y="140"/>
                  </a:moveTo>
                  <a:lnTo>
                    <a:pt x="576" y="1727"/>
                  </a:lnTo>
                  <a:lnTo>
                    <a:pt x="0" y="1568"/>
                  </a:lnTo>
                  <a:lnTo>
                    <a:pt x="0" y="0"/>
                  </a:lnTo>
                  <a:lnTo>
                    <a:pt x="576" y="140"/>
                  </a:lnTo>
                </a:path>
              </a:pathLst>
            </a:custGeom>
            <a:gradFill rotWithShape="0">
              <a:gsLst>
                <a:gs pos="0">
                  <a:srgbClr val="EDEDED"/>
                </a:gs>
                <a:gs pos="100000">
                  <a:srgbClr val="B2B2B2"/>
                </a:gs>
              </a:gsLst>
              <a:lin ang="5400000" scaled="1"/>
            </a:gradFill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46" name="Line 47"/>
            <p:cNvSpPr>
              <a:spLocks noChangeShapeType="1"/>
            </p:cNvSpPr>
            <p:nvPr/>
          </p:nvSpPr>
          <p:spPr bwMode="auto">
            <a:xfrm>
              <a:off x="555" y="1462"/>
              <a:ext cx="192" cy="51"/>
            </a:xfrm>
            <a:prstGeom prst="line">
              <a:avLst/>
            </a:prstGeom>
            <a:noFill/>
            <a:ln w="6350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47" name="Oval 48"/>
            <p:cNvSpPr>
              <a:spLocks noChangeArrowheads="1"/>
            </p:cNvSpPr>
            <p:nvPr/>
          </p:nvSpPr>
          <p:spPr bwMode="auto">
            <a:xfrm>
              <a:off x="548" y="801"/>
              <a:ext cx="31" cy="17"/>
            </a:xfrm>
            <a:prstGeom prst="ellipse">
              <a:avLst/>
            </a:prstGeom>
            <a:solidFill>
              <a:srgbClr val="D60093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251948" name="Line 49"/>
            <p:cNvSpPr>
              <a:spLocks noChangeShapeType="1"/>
            </p:cNvSpPr>
            <p:nvPr/>
          </p:nvSpPr>
          <p:spPr bwMode="auto">
            <a:xfrm>
              <a:off x="555" y="1424"/>
              <a:ext cx="192" cy="51"/>
            </a:xfrm>
            <a:prstGeom prst="line">
              <a:avLst/>
            </a:prstGeom>
            <a:noFill/>
            <a:ln w="6350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49" name="Line 50"/>
            <p:cNvSpPr>
              <a:spLocks noChangeShapeType="1"/>
            </p:cNvSpPr>
            <p:nvPr/>
          </p:nvSpPr>
          <p:spPr bwMode="auto">
            <a:xfrm>
              <a:off x="555" y="1386"/>
              <a:ext cx="192" cy="52"/>
            </a:xfrm>
            <a:prstGeom prst="line">
              <a:avLst/>
            </a:prstGeom>
            <a:noFill/>
            <a:ln w="6350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50" name="Line 51"/>
            <p:cNvSpPr>
              <a:spLocks noChangeShapeType="1"/>
            </p:cNvSpPr>
            <p:nvPr/>
          </p:nvSpPr>
          <p:spPr bwMode="auto">
            <a:xfrm>
              <a:off x="555" y="1349"/>
              <a:ext cx="192" cy="51"/>
            </a:xfrm>
            <a:prstGeom prst="line">
              <a:avLst/>
            </a:prstGeom>
            <a:noFill/>
            <a:ln w="6350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51" name="Line 52"/>
            <p:cNvSpPr>
              <a:spLocks noChangeShapeType="1"/>
            </p:cNvSpPr>
            <p:nvPr/>
          </p:nvSpPr>
          <p:spPr bwMode="auto">
            <a:xfrm>
              <a:off x="555" y="1310"/>
              <a:ext cx="192" cy="51"/>
            </a:xfrm>
            <a:prstGeom prst="line">
              <a:avLst/>
            </a:prstGeom>
            <a:noFill/>
            <a:ln w="6350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52" name="Freeform 53"/>
            <p:cNvSpPr>
              <a:spLocks/>
            </p:cNvSpPr>
            <p:nvPr/>
          </p:nvSpPr>
          <p:spPr bwMode="auto">
            <a:xfrm>
              <a:off x="558" y="946"/>
              <a:ext cx="190" cy="355"/>
            </a:xfrm>
            <a:custGeom>
              <a:avLst/>
              <a:gdLst>
                <a:gd name="T0" fmla="*/ 0 w 397"/>
                <a:gd name="T1" fmla="*/ 71 h 733"/>
                <a:gd name="T2" fmla="*/ 44 w 397"/>
                <a:gd name="T3" fmla="*/ 83 h 733"/>
                <a:gd name="T4" fmla="*/ 44 w 397"/>
                <a:gd name="T5" fmla="*/ 0 h 733"/>
                <a:gd name="T6" fmla="*/ 0 60000 65536"/>
                <a:gd name="T7" fmla="*/ 0 60000 65536"/>
                <a:gd name="T8" fmla="*/ 0 60000 65536"/>
                <a:gd name="T9" fmla="*/ 0 w 397"/>
                <a:gd name="T10" fmla="*/ 0 h 733"/>
                <a:gd name="T11" fmla="*/ 397 w 397"/>
                <a:gd name="T12" fmla="*/ 733 h 7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7" h="733">
                  <a:moveTo>
                    <a:pt x="0" y="628"/>
                  </a:moveTo>
                  <a:lnTo>
                    <a:pt x="396" y="732"/>
                  </a:lnTo>
                  <a:lnTo>
                    <a:pt x="396" y="0"/>
                  </a:lnTo>
                </a:path>
              </a:pathLst>
            </a:custGeom>
            <a:noFill/>
            <a:ln w="3175" cap="rnd" cmpd="sng">
              <a:solidFill>
                <a:srgbClr val="6767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53" name="Freeform 54"/>
            <p:cNvSpPr>
              <a:spLocks/>
            </p:cNvSpPr>
            <p:nvPr/>
          </p:nvSpPr>
          <p:spPr bwMode="auto">
            <a:xfrm>
              <a:off x="538" y="876"/>
              <a:ext cx="218" cy="618"/>
            </a:xfrm>
            <a:custGeom>
              <a:avLst/>
              <a:gdLst>
                <a:gd name="T0" fmla="*/ 51 w 453"/>
                <a:gd name="T1" fmla="*/ 12 h 1278"/>
                <a:gd name="T2" fmla="*/ 0 w 453"/>
                <a:gd name="T3" fmla="*/ 0 h 1278"/>
                <a:gd name="T4" fmla="*/ 0 w 453"/>
                <a:gd name="T5" fmla="*/ 145 h 1278"/>
                <a:gd name="T6" fmla="*/ 0 60000 65536"/>
                <a:gd name="T7" fmla="*/ 0 60000 65536"/>
                <a:gd name="T8" fmla="*/ 0 60000 65536"/>
                <a:gd name="T9" fmla="*/ 0 w 453"/>
                <a:gd name="T10" fmla="*/ 0 h 1278"/>
                <a:gd name="T11" fmla="*/ 453 w 453"/>
                <a:gd name="T12" fmla="*/ 1278 h 12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3" h="1278">
                  <a:moveTo>
                    <a:pt x="452" y="105"/>
                  </a:moveTo>
                  <a:lnTo>
                    <a:pt x="0" y="0"/>
                  </a:lnTo>
                  <a:lnTo>
                    <a:pt x="0" y="1277"/>
                  </a:lnTo>
                </a:path>
              </a:pathLst>
            </a:custGeom>
            <a:noFill/>
            <a:ln w="6350" cap="rnd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54" name="Freeform 55"/>
            <p:cNvSpPr>
              <a:spLocks/>
            </p:cNvSpPr>
            <p:nvPr/>
          </p:nvSpPr>
          <p:spPr bwMode="auto">
            <a:xfrm>
              <a:off x="552" y="899"/>
              <a:ext cx="194" cy="352"/>
            </a:xfrm>
            <a:custGeom>
              <a:avLst/>
              <a:gdLst>
                <a:gd name="T0" fmla="*/ 45 w 402"/>
                <a:gd name="T1" fmla="*/ 11 h 726"/>
                <a:gd name="T2" fmla="*/ 0 w 402"/>
                <a:gd name="T3" fmla="*/ 0 h 726"/>
                <a:gd name="T4" fmla="*/ 0 w 402"/>
                <a:gd name="T5" fmla="*/ 83 h 726"/>
                <a:gd name="T6" fmla="*/ 0 60000 65536"/>
                <a:gd name="T7" fmla="*/ 0 60000 65536"/>
                <a:gd name="T8" fmla="*/ 0 60000 65536"/>
                <a:gd name="T9" fmla="*/ 0 w 402"/>
                <a:gd name="T10" fmla="*/ 0 h 726"/>
                <a:gd name="T11" fmla="*/ 402 w 402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2" h="726">
                  <a:moveTo>
                    <a:pt x="401" y="96"/>
                  </a:moveTo>
                  <a:lnTo>
                    <a:pt x="0" y="0"/>
                  </a:lnTo>
                  <a:lnTo>
                    <a:pt x="0" y="725"/>
                  </a:lnTo>
                </a:path>
              </a:pathLst>
            </a:custGeom>
            <a:noFill/>
            <a:ln w="3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55" name="Line 56"/>
            <p:cNvSpPr>
              <a:spLocks noChangeShapeType="1"/>
            </p:cNvSpPr>
            <p:nvPr/>
          </p:nvSpPr>
          <p:spPr bwMode="auto">
            <a:xfrm>
              <a:off x="553" y="980"/>
              <a:ext cx="187" cy="43"/>
            </a:xfrm>
            <a:prstGeom prst="line">
              <a:avLst/>
            </a:prstGeom>
            <a:noFill/>
            <a:ln w="317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56" name="Line 57"/>
            <p:cNvSpPr>
              <a:spLocks noChangeShapeType="1"/>
            </p:cNvSpPr>
            <p:nvPr/>
          </p:nvSpPr>
          <p:spPr bwMode="auto">
            <a:xfrm>
              <a:off x="553" y="1055"/>
              <a:ext cx="189" cy="43"/>
            </a:xfrm>
            <a:prstGeom prst="line">
              <a:avLst/>
            </a:prstGeom>
            <a:noFill/>
            <a:ln w="317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57" name="Line 58"/>
            <p:cNvSpPr>
              <a:spLocks noChangeShapeType="1"/>
            </p:cNvSpPr>
            <p:nvPr/>
          </p:nvSpPr>
          <p:spPr bwMode="auto">
            <a:xfrm>
              <a:off x="553" y="1148"/>
              <a:ext cx="180" cy="43"/>
            </a:xfrm>
            <a:prstGeom prst="line">
              <a:avLst/>
            </a:prstGeom>
            <a:noFill/>
            <a:ln w="3175">
              <a:solidFill>
                <a:srgbClr val="67676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58" name="Freeform 59"/>
            <p:cNvSpPr>
              <a:spLocks/>
            </p:cNvSpPr>
            <p:nvPr/>
          </p:nvSpPr>
          <p:spPr bwMode="auto">
            <a:xfrm>
              <a:off x="609" y="943"/>
              <a:ext cx="74" cy="40"/>
            </a:xfrm>
            <a:custGeom>
              <a:avLst/>
              <a:gdLst>
                <a:gd name="T0" fmla="*/ 0 w 152"/>
                <a:gd name="T1" fmla="*/ 0 h 82"/>
                <a:gd name="T2" fmla="*/ 0 w 152"/>
                <a:gd name="T3" fmla="*/ 5 h 82"/>
                <a:gd name="T4" fmla="*/ 18 w 152"/>
                <a:gd name="T5" fmla="*/ 10 h 82"/>
                <a:gd name="T6" fmla="*/ 18 w 152"/>
                <a:gd name="T7" fmla="*/ 4 h 82"/>
                <a:gd name="T8" fmla="*/ 0 w 152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2"/>
                <a:gd name="T16" fmla="*/ 0 h 82"/>
                <a:gd name="T17" fmla="*/ 152 w 152"/>
                <a:gd name="T18" fmla="*/ 82 h 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2" h="82">
                  <a:moveTo>
                    <a:pt x="0" y="0"/>
                  </a:moveTo>
                  <a:lnTo>
                    <a:pt x="0" y="48"/>
                  </a:lnTo>
                  <a:lnTo>
                    <a:pt x="151" y="81"/>
                  </a:lnTo>
                  <a:lnTo>
                    <a:pt x="151" y="33"/>
                  </a:lnTo>
                  <a:lnTo>
                    <a:pt x="0" y="0"/>
                  </a:lnTo>
                </a:path>
              </a:pathLst>
            </a:custGeom>
            <a:solidFill>
              <a:srgbClr val="A9A9A9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59" name="Line 60"/>
            <p:cNvSpPr>
              <a:spLocks noChangeShapeType="1"/>
            </p:cNvSpPr>
            <p:nvPr/>
          </p:nvSpPr>
          <p:spPr bwMode="auto">
            <a:xfrm>
              <a:off x="580" y="949"/>
              <a:ext cx="138" cy="30"/>
            </a:xfrm>
            <a:prstGeom prst="line">
              <a:avLst/>
            </a:prstGeom>
            <a:noFill/>
            <a:ln w="6350">
              <a:solidFill>
                <a:srgbClr val="91919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1960" name="Freeform 61"/>
            <p:cNvSpPr>
              <a:spLocks/>
            </p:cNvSpPr>
            <p:nvPr/>
          </p:nvSpPr>
          <p:spPr bwMode="auto">
            <a:xfrm>
              <a:off x="566" y="1086"/>
              <a:ext cx="167" cy="75"/>
            </a:xfrm>
            <a:custGeom>
              <a:avLst/>
              <a:gdLst>
                <a:gd name="T0" fmla="*/ 0 w 351"/>
                <a:gd name="T1" fmla="*/ 6 h 183"/>
                <a:gd name="T2" fmla="*/ 0 w 351"/>
                <a:gd name="T3" fmla="*/ 0 h 183"/>
                <a:gd name="T4" fmla="*/ 38 w 351"/>
                <a:gd name="T5" fmla="*/ 7 h 183"/>
                <a:gd name="T6" fmla="*/ 38 w 351"/>
                <a:gd name="T7" fmla="*/ 13 h 183"/>
                <a:gd name="T8" fmla="*/ 0 w 351"/>
                <a:gd name="T9" fmla="*/ 6 h 1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3"/>
                <a:gd name="T17" fmla="*/ 351 w 351"/>
                <a:gd name="T18" fmla="*/ 183 h 1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3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2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 cmpd="sng">
              <a:solidFill>
                <a:srgbClr val="6767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61" name="Freeform 62"/>
            <p:cNvSpPr>
              <a:spLocks/>
            </p:cNvSpPr>
            <p:nvPr/>
          </p:nvSpPr>
          <p:spPr bwMode="auto">
            <a:xfrm>
              <a:off x="566" y="1179"/>
              <a:ext cx="167" cy="83"/>
            </a:xfrm>
            <a:custGeom>
              <a:avLst/>
              <a:gdLst>
                <a:gd name="T0" fmla="*/ 0 w 351"/>
                <a:gd name="T1" fmla="*/ 8 h 182"/>
                <a:gd name="T2" fmla="*/ 0 w 351"/>
                <a:gd name="T3" fmla="*/ 0 h 182"/>
                <a:gd name="T4" fmla="*/ 38 w 351"/>
                <a:gd name="T5" fmla="*/ 9 h 182"/>
                <a:gd name="T6" fmla="*/ 38 w 351"/>
                <a:gd name="T7" fmla="*/ 17 h 182"/>
                <a:gd name="T8" fmla="*/ 0 w 351"/>
                <a:gd name="T9" fmla="*/ 8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2"/>
                <a:gd name="T17" fmla="*/ 351 w 351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2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1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 cmpd="sng">
              <a:solidFill>
                <a:srgbClr val="6767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62" name="Freeform 63"/>
            <p:cNvSpPr>
              <a:spLocks/>
            </p:cNvSpPr>
            <p:nvPr/>
          </p:nvSpPr>
          <p:spPr bwMode="auto">
            <a:xfrm>
              <a:off x="563" y="1002"/>
              <a:ext cx="170" cy="77"/>
            </a:xfrm>
            <a:custGeom>
              <a:avLst/>
              <a:gdLst>
                <a:gd name="T0" fmla="*/ 0 w 351"/>
                <a:gd name="T1" fmla="*/ 6 h 182"/>
                <a:gd name="T2" fmla="*/ 0 w 351"/>
                <a:gd name="T3" fmla="*/ 0 h 182"/>
                <a:gd name="T4" fmla="*/ 40 w 351"/>
                <a:gd name="T5" fmla="*/ 7 h 182"/>
                <a:gd name="T6" fmla="*/ 40 w 351"/>
                <a:gd name="T7" fmla="*/ 14 h 182"/>
                <a:gd name="T8" fmla="*/ 0 w 351"/>
                <a:gd name="T9" fmla="*/ 6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1"/>
                <a:gd name="T16" fmla="*/ 0 h 182"/>
                <a:gd name="T17" fmla="*/ 351 w 351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1" h="182">
                  <a:moveTo>
                    <a:pt x="0" y="85"/>
                  </a:moveTo>
                  <a:lnTo>
                    <a:pt x="0" y="0"/>
                  </a:lnTo>
                  <a:lnTo>
                    <a:pt x="350" y="93"/>
                  </a:lnTo>
                  <a:lnTo>
                    <a:pt x="350" y="181"/>
                  </a:lnTo>
                  <a:lnTo>
                    <a:pt x="0" y="85"/>
                  </a:lnTo>
                </a:path>
              </a:pathLst>
            </a:custGeom>
            <a:solidFill>
              <a:srgbClr val="B2B2B2"/>
            </a:solidFill>
            <a:ln w="3175" cap="rnd" cmpd="sng">
              <a:solidFill>
                <a:srgbClr val="6767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1963" name="Line 64"/>
            <p:cNvSpPr>
              <a:spLocks noChangeShapeType="1"/>
            </p:cNvSpPr>
            <p:nvPr/>
          </p:nvSpPr>
          <p:spPr bwMode="auto">
            <a:xfrm flipH="1" flipV="1">
              <a:off x="685" y="1049"/>
              <a:ext cx="33" cy="8"/>
            </a:xfrm>
            <a:prstGeom prst="line">
              <a:avLst/>
            </a:prstGeom>
            <a:noFill/>
            <a:ln w="9525">
              <a:solidFill>
                <a:srgbClr val="D60093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endParaRPr lang="pt-BR"/>
            </a:p>
          </p:txBody>
        </p:sp>
        <p:sp>
          <p:nvSpPr>
            <p:cNvPr id="251964" name="Line 65"/>
            <p:cNvSpPr>
              <a:spLocks noChangeShapeType="1"/>
            </p:cNvSpPr>
            <p:nvPr/>
          </p:nvSpPr>
          <p:spPr bwMode="auto">
            <a:xfrm flipH="1" flipV="1">
              <a:off x="685" y="1131"/>
              <a:ext cx="33" cy="7"/>
            </a:xfrm>
            <a:prstGeom prst="line">
              <a:avLst/>
            </a:prstGeom>
            <a:noFill/>
            <a:ln w="9525">
              <a:solidFill>
                <a:srgbClr val="D60093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endParaRPr lang="pt-BR"/>
            </a:p>
          </p:txBody>
        </p:sp>
        <p:sp>
          <p:nvSpPr>
            <p:cNvPr id="251965" name="Line 66"/>
            <p:cNvSpPr>
              <a:spLocks noChangeShapeType="1"/>
            </p:cNvSpPr>
            <p:nvPr/>
          </p:nvSpPr>
          <p:spPr bwMode="auto">
            <a:xfrm flipH="1" flipV="1">
              <a:off x="685" y="1230"/>
              <a:ext cx="33" cy="8"/>
            </a:xfrm>
            <a:prstGeom prst="line">
              <a:avLst/>
            </a:prstGeom>
            <a:noFill/>
            <a:ln w="9525">
              <a:solidFill>
                <a:srgbClr val="D60093"/>
              </a:solidFill>
              <a:round/>
              <a:headEnd/>
              <a:tailEnd/>
            </a:ln>
          </p:spPr>
          <p:txBody>
            <a:bodyPr wrap="none" tIns="27432" bIns="27432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148547" name="Text Box 67"/>
          <p:cNvSpPr txBox="1">
            <a:spLocks noChangeArrowheads="1"/>
          </p:cNvSpPr>
          <p:nvPr/>
        </p:nvSpPr>
        <p:spPr bwMode="auto">
          <a:xfrm>
            <a:off x="7612063" y="3773488"/>
            <a:ext cx="1227137" cy="338137"/>
          </a:xfrm>
          <a:prstGeom prst="rect">
            <a:avLst/>
          </a:prstGeom>
          <a:solidFill>
            <a:schemeClr val="bg1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 wrap="none" tIns="27432" bIns="27432" anchor="ctr"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b="1">
                <a:latin typeface="Arial Narrow" pitchFamily="34" charset="0"/>
              </a:rPr>
              <a:t>Web Server</a:t>
            </a:r>
          </a:p>
        </p:txBody>
      </p:sp>
      <p:sp>
        <p:nvSpPr>
          <p:cNvPr id="148548" name="AutoShape 68"/>
          <p:cNvSpPr>
            <a:spLocks noChangeArrowheads="1"/>
          </p:cNvSpPr>
          <p:nvPr/>
        </p:nvSpPr>
        <p:spPr bwMode="auto">
          <a:xfrm rot="12838781" flipH="1">
            <a:off x="2667000" y="3171825"/>
            <a:ext cx="1231900" cy="228600"/>
          </a:xfrm>
          <a:prstGeom prst="rightArrow">
            <a:avLst>
              <a:gd name="adj1" fmla="val 62167"/>
              <a:gd name="adj2" fmla="val 102713"/>
            </a:avLst>
          </a:prstGeom>
          <a:solidFill>
            <a:srgbClr val="0070C0"/>
          </a:solidFill>
          <a:ln w="6350">
            <a:solidFill>
              <a:srgbClr val="800080"/>
            </a:solidFill>
            <a:miter lim="800000"/>
            <a:headEnd/>
            <a:tailEnd/>
          </a:ln>
          <a:effectLst>
            <a:outerShdw dist="52363" dir="4557825" algn="ctr" rotWithShape="0">
              <a:srgbClr val="C0C0C0"/>
            </a:outerShdw>
          </a:effectLst>
        </p:spPr>
        <p:txBody>
          <a:bodyPr wrap="none" tIns="27432" bIns="27432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148549" name="AutoShape 69"/>
          <p:cNvSpPr>
            <a:spLocks noChangeArrowheads="1"/>
          </p:cNvSpPr>
          <p:nvPr/>
        </p:nvSpPr>
        <p:spPr bwMode="auto">
          <a:xfrm rot="20075350" flipH="1">
            <a:off x="2286000" y="5000625"/>
            <a:ext cx="1231900" cy="228600"/>
          </a:xfrm>
          <a:prstGeom prst="rightArrow">
            <a:avLst>
              <a:gd name="adj1" fmla="val 62167"/>
              <a:gd name="adj2" fmla="val 102713"/>
            </a:avLst>
          </a:prstGeom>
          <a:solidFill>
            <a:srgbClr val="0070C0"/>
          </a:solidFill>
          <a:ln w="6350">
            <a:solidFill>
              <a:srgbClr val="800080"/>
            </a:solidFill>
            <a:miter lim="800000"/>
            <a:headEnd/>
            <a:tailEnd/>
          </a:ln>
          <a:effectLst>
            <a:outerShdw dist="52363" dir="4557825" algn="ctr" rotWithShape="0">
              <a:srgbClr val="C0C0C0"/>
            </a:outerShdw>
          </a:effectLst>
        </p:spPr>
        <p:txBody>
          <a:bodyPr wrap="none" tIns="27432" bIns="27432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251926" name="Text Box 70"/>
          <p:cNvSpPr txBox="1">
            <a:spLocks noChangeArrowheads="1"/>
          </p:cNvSpPr>
          <p:nvPr/>
        </p:nvSpPr>
        <p:spPr bwMode="auto">
          <a:xfrm>
            <a:off x="5105400" y="4740275"/>
            <a:ext cx="12668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>
                <a:latin typeface="Arial Narrow" pitchFamily="34" charset="0"/>
              </a:rPr>
              <a:t>Olá </a:t>
            </a:r>
            <a:r>
              <a:rPr lang="en-US" sz="1600" b="1">
                <a:solidFill>
                  <a:schemeClr val="accent2"/>
                </a:solidFill>
                <a:latin typeface="Arial Narrow" pitchFamily="34" charset="0"/>
              </a:rPr>
              <a:t>John Doe</a:t>
            </a:r>
          </a:p>
        </p:txBody>
      </p:sp>
      <p:sp>
        <p:nvSpPr>
          <p:cNvPr id="251927" name="Text Box 71"/>
          <p:cNvSpPr txBox="1">
            <a:spLocks noChangeArrowheads="1"/>
          </p:cNvSpPr>
          <p:nvPr/>
        </p:nvSpPr>
        <p:spPr bwMode="auto">
          <a:xfrm>
            <a:off x="5181600" y="4238625"/>
            <a:ext cx="1524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>
                <a:latin typeface="Arial Narrow" pitchFamily="34" charset="0"/>
              </a:rPr>
              <a:t>Bemvindo.aspx</a:t>
            </a:r>
          </a:p>
        </p:txBody>
      </p:sp>
      <p:sp>
        <p:nvSpPr>
          <p:cNvPr id="251928" name="Rectangle 72"/>
          <p:cNvSpPr>
            <a:spLocks noChangeArrowheads="1"/>
          </p:cNvSpPr>
          <p:nvPr/>
        </p:nvSpPr>
        <p:spPr bwMode="auto">
          <a:xfrm>
            <a:off x="914400" y="2333625"/>
            <a:ext cx="18288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GB">
              <a:latin typeface="Trebuchet MS" pitchFamily="34" charset="0"/>
            </a:endParaRPr>
          </a:p>
        </p:txBody>
      </p:sp>
      <p:sp>
        <p:nvSpPr>
          <p:cNvPr id="251929" name="Text Box 73"/>
          <p:cNvSpPr txBox="1">
            <a:spLocks noChangeArrowheads="1"/>
          </p:cNvSpPr>
          <p:nvPr/>
        </p:nvSpPr>
        <p:spPr bwMode="auto">
          <a:xfrm>
            <a:off x="914400" y="2376488"/>
            <a:ext cx="1828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Arial Narrow" pitchFamily="34" charset="0"/>
              </a:rPr>
              <a:t>Entre com info de logon</a:t>
            </a:r>
          </a:p>
        </p:txBody>
      </p:sp>
      <p:sp>
        <p:nvSpPr>
          <p:cNvPr id="251930" name="Rectangle 74"/>
          <p:cNvSpPr>
            <a:spLocks noChangeArrowheads="1"/>
          </p:cNvSpPr>
          <p:nvPr/>
        </p:nvSpPr>
        <p:spPr bwMode="auto">
          <a:xfrm>
            <a:off x="1066800" y="2943225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>
                <a:latin typeface="Arial Narrow" pitchFamily="34" charset="0"/>
              </a:rPr>
              <a:t>John</a:t>
            </a:r>
          </a:p>
        </p:txBody>
      </p:sp>
      <p:sp>
        <p:nvSpPr>
          <p:cNvPr id="148555" name="Rectangle 75"/>
          <p:cNvSpPr>
            <a:spLocks noChangeArrowheads="1"/>
          </p:cNvSpPr>
          <p:nvPr/>
        </p:nvSpPr>
        <p:spPr bwMode="auto">
          <a:xfrm>
            <a:off x="1219200" y="3857625"/>
            <a:ext cx="1219200" cy="304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latin typeface="+mn-lt"/>
              </a:rPr>
              <a:t>Ok</a:t>
            </a:r>
          </a:p>
        </p:txBody>
      </p:sp>
      <p:sp>
        <p:nvSpPr>
          <p:cNvPr id="251932" name="Rectangle 76"/>
          <p:cNvSpPr>
            <a:spLocks noChangeArrowheads="1"/>
          </p:cNvSpPr>
          <p:nvPr/>
        </p:nvSpPr>
        <p:spPr bwMode="auto">
          <a:xfrm>
            <a:off x="1066800" y="3476625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>
                <a:latin typeface="Arial Narrow" pitchFamily="34" charset="0"/>
              </a:rPr>
              <a:t>Doe</a:t>
            </a:r>
          </a:p>
        </p:txBody>
      </p:sp>
      <p:sp>
        <p:nvSpPr>
          <p:cNvPr id="251933" name="Text Box 77"/>
          <p:cNvSpPr txBox="1">
            <a:spLocks noChangeArrowheads="1"/>
          </p:cNvSpPr>
          <p:nvPr/>
        </p:nvSpPr>
        <p:spPr bwMode="auto">
          <a:xfrm>
            <a:off x="1066800" y="4619625"/>
            <a:ext cx="5445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>
                <a:latin typeface="Arial Narrow" pitchFamily="34" charset="0"/>
              </a:rPr>
              <a:t>Olá  </a:t>
            </a:r>
          </a:p>
        </p:txBody>
      </p:sp>
      <p:sp>
        <p:nvSpPr>
          <p:cNvPr id="251934" name="Text Box 78"/>
          <p:cNvSpPr txBox="1">
            <a:spLocks noChangeArrowheads="1"/>
          </p:cNvSpPr>
          <p:nvPr/>
        </p:nvSpPr>
        <p:spPr bwMode="auto">
          <a:xfrm>
            <a:off x="990600" y="4238625"/>
            <a:ext cx="1447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>
                <a:latin typeface="Arial Narrow" pitchFamily="34" charset="0"/>
              </a:rPr>
              <a:t>Bemvindo.aspx</a:t>
            </a:r>
          </a:p>
        </p:txBody>
      </p:sp>
      <p:sp>
        <p:nvSpPr>
          <p:cNvPr id="148559" name="AutoShape 79"/>
          <p:cNvSpPr>
            <a:spLocks noChangeArrowheads="1"/>
          </p:cNvSpPr>
          <p:nvPr/>
        </p:nvSpPr>
        <p:spPr bwMode="auto">
          <a:xfrm>
            <a:off x="304800" y="5153025"/>
            <a:ext cx="1524000" cy="533400"/>
          </a:xfrm>
          <a:prstGeom prst="wedgeRoundRectCallout">
            <a:avLst>
              <a:gd name="adj1" fmla="val 63125"/>
              <a:gd name="adj2" fmla="val -102380"/>
              <a:gd name="adj3" fmla="val 16667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4745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>
                <a:latin typeface="Arial Narrow" pitchFamily="34" charset="0"/>
              </a:rPr>
              <a:t>Esqueci quem você é!!!</a:t>
            </a:r>
          </a:p>
        </p:txBody>
      </p:sp>
      <p:sp>
        <p:nvSpPr>
          <p:cNvPr id="148560" name="AutoShape 80"/>
          <p:cNvSpPr>
            <a:spLocks noChangeArrowheads="1"/>
          </p:cNvSpPr>
          <p:nvPr/>
        </p:nvSpPr>
        <p:spPr bwMode="auto">
          <a:xfrm rot="12838781" flipH="1">
            <a:off x="6781800" y="3095625"/>
            <a:ext cx="1231900" cy="228600"/>
          </a:xfrm>
          <a:prstGeom prst="rightArrow">
            <a:avLst>
              <a:gd name="adj1" fmla="val 62167"/>
              <a:gd name="adj2" fmla="val 102713"/>
            </a:avLst>
          </a:prstGeom>
          <a:solidFill>
            <a:srgbClr val="0070C0"/>
          </a:solidFill>
          <a:ln w="6350">
            <a:solidFill>
              <a:srgbClr val="800080"/>
            </a:solidFill>
            <a:miter lim="800000"/>
            <a:headEnd/>
            <a:tailEnd/>
          </a:ln>
          <a:effectLst>
            <a:outerShdw dist="52363" dir="4557825" algn="ctr" rotWithShape="0">
              <a:srgbClr val="C0C0C0"/>
            </a:outerShdw>
          </a:effectLst>
        </p:spPr>
        <p:txBody>
          <a:bodyPr wrap="none" tIns="27432" bIns="27432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148561" name="AutoShape 81"/>
          <p:cNvSpPr>
            <a:spLocks noChangeArrowheads="1"/>
          </p:cNvSpPr>
          <p:nvPr/>
        </p:nvSpPr>
        <p:spPr bwMode="auto">
          <a:xfrm rot="19574678" flipH="1">
            <a:off x="6400800" y="4924425"/>
            <a:ext cx="1231900" cy="228600"/>
          </a:xfrm>
          <a:prstGeom prst="rightArrow">
            <a:avLst>
              <a:gd name="adj1" fmla="val 62167"/>
              <a:gd name="adj2" fmla="val 102713"/>
            </a:avLst>
          </a:prstGeom>
          <a:solidFill>
            <a:srgbClr val="0070C0"/>
          </a:solidFill>
          <a:ln w="6350">
            <a:solidFill>
              <a:srgbClr val="800080"/>
            </a:solidFill>
            <a:miter lim="800000"/>
            <a:headEnd/>
            <a:tailEnd/>
          </a:ln>
          <a:effectLst>
            <a:outerShdw dist="52363" dir="4557825" algn="ctr" rotWithShape="0">
              <a:srgbClr val="C0C0C0"/>
            </a:outerShdw>
          </a:effectLst>
        </p:spPr>
        <p:txBody>
          <a:bodyPr wrap="none" tIns="27432" bIns="27432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251938" name="Text Box 82"/>
          <p:cNvSpPr txBox="1">
            <a:spLocks noChangeArrowheads="1"/>
          </p:cNvSpPr>
          <p:nvPr/>
        </p:nvSpPr>
        <p:spPr bwMode="auto">
          <a:xfrm>
            <a:off x="1066800" y="2714625"/>
            <a:ext cx="152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Arial Narrow" pitchFamily="34" charset="0"/>
              </a:rPr>
              <a:t>Nome</a:t>
            </a:r>
          </a:p>
        </p:txBody>
      </p:sp>
      <p:sp>
        <p:nvSpPr>
          <p:cNvPr id="251939" name="Text Box 83"/>
          <p:cNvSpPr txBox="1">
            <a:spLocks noChangeArrowheads="1"/>
          </p:cNvSpPr>
          <p:nvPr/>
        </p:nvSpPr>
        <p:spPr bwMode="auto">
          <a:xfrm>
            <a:off x="1066800" y="3248025"/>
            <a:ext cx="1600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latin typeface="Arial Narrow" pitchFamily="34" charset="0"/>
              </a:rPr>
              <a:t>Sobrenome</a:t>
            </a:r>
          </a:p>
        </p:txBody>
      </p:sp>
      <p:sp>
        <p:nvSpPr>
          <p:cNvPr id="251940" name="Text Box 84"/>
          <p:cNvSpPr txBox="1">
            <a:spLocks noChangeArrowheads="1"/>
          </p:cNvSpPr>
          <p:nvPr/>
        </p:nvSpPr>
        <p:spPr bwMode="auto">
          <a:xfrm>
            <a:off x="990600" y="1038225"/>
            <a:ext cx="27955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0070C0"/>
                </a:solidFill>
                <a:latin typeface="Arial Narrow" pitchFamily="34" charset="0"/>
              </a:rPr>
              <a:t>Sem gerenciamento de estado</a:t>
            </a:r>
          </a:p>
        </p:txBody>
      </p:sp>
      <p:sp>
        <p:nvSpPr>
          <p:cNvPr id="251941" name="Text Box 85"/>
          <p:cNvSpPr txBox="1">
            <a:spLocks noChangeArrowheads="1"/>
          </p:cNvSpPr>
          <p:nvPr/>
        </p:nvSpPr>
        <p:spPr bwMode="auto">
          <a:xfrm>
            <a:off x="5181600" y="1038225"/>
            <a:ext cx="26781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0070C0"/>
                </a:solidFill>
                <a:latin typeface="Arial Narrow" pitchFamily="34" charset="0"/>
              </a:rPr>
              <a:t>Com gerenciamento de estado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8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48" grpId="0" animBg="1"/>
      <p:bldP spid="148549" grpId="0" animBg="1"/>
      <p:bldP spid="148560" grpId="0" animBg="1"/>
      <p:bldP spid="148561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Tipos de gerenciamento de estado</a:t>
            </a:r>
          </a:p>
        </p:txBody>
      </p:sp>
      <p:graphicFrame>
        <p:nvGraphicFramePr>
          <p:cNvPr id="150555" name="Group 27"/>
          <p:cNvGraphicFramePr>
            <a:graphicFrameLocks noGrp="1"/>
          </p:cNvGraphicFramePr>
          <p:nvPr>
            <p:ph idx="1"/>
          </p:nvPr>
        </p:nvGraphicFramePr>
        <p:xfrm>
          <a:off x="734830" y="1916832"/>
          <a:ext cx="8229658" cy="47300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984199"/>
                <a:gridCol w="4245459"/>
              </a:tblGrid>
              <a:tr h="836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Gerenciamento</a:t>
                      </a:r>
                      <a:r>
                        <a:rPr kumimoji="0" lang="en-US" sz="2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 de </a:t>
                      </a:r>
                      <a:r>
                        <a:rPr kumimoji="0" lang="en-US" sz="2200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estado</a:t>
                      </a:r>
                      <a:r>
                        <a:rPr kumimoji="0" lang="en-US" sz="2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 do </a:t>
                      </a:r>
                      <a:r>
                        <a:rPr kumimoji="0" lang="en-US" sz="2200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lado</a:t>
                      </a:r>
                      <a:r>
                        <a:rPr kumimoji="0" lang="en-US" sz="2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 </a:t>
                      </a:r>
                      <a:r>
                        <a:rPr kumimoji="0" lang="en-US" sz="2200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servidor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L="183641" marR="9182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Gerenciamento</a:t>
                      </a:r>
                      <a:r>
                        <a:rPr kumimoji="0" lang="en-US" sz="2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 de </a:t>
                      </a:r>
                      <a:r>
                        <a:rPr kumimoji="0" lang="en-US" sz="2200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estado</a:t>
                      </a:r>
                      <a:r>
                        <a:rPr kumimoji="0" lang="en-US" sz="2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 do </a:t>
                      </a:r>
                      <a:r>
                        <a:rPr kumimoji="0" lang="en-US" sz="2200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lado</a:t>
                      </a:r>
                      <a:r>
                        <a:rPr kumimoji="0" lang="en-US" sz="22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 </a:t>
                      </a:r>
                      <a:r>
                        <a:rPr kumimoji="0" lang="en-US" sz="2200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</a:rPr>
                        <a:t>cliente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L="183641" marR="91821" anchor="ctr" horzOverflow="overflow"/>
                </a:tc>
              </a:tr>
              <a:tr h="963613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Application</a:t>
                      </a:r>
                    </a:p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Informação disponível para todos os usuários da aplicação web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83641" marR="91821" anchor="ctr" horzOverflow="overflow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Cookies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Arquivo texto armazena informação para manter estado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83641" marR="91821" anchor="ctr" horzOverflow="overflow"/>
                </a:tc>
              </a:tr>
              <a:tr h="1546225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Session</a:t>
                      </a:r>
                    </a:p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Informação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disponível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apenas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para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o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usuário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sessão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específica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83641" marR="91821" anchor="ctr" horzOverflow="overflow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ViewState</a:t>
                      </a:r>
                      <a:endParaRPr kumimoji="0" lang="en-US" sz="18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Mantém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valores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principalmente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dos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controles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 entre as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requisições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das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páginas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83641" marR="91821" anchor="ctr" horzOverflow="overflow"/>
                </a:tc>
              </a:tr>
              <a:tr h="1377950"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Database</a:t>
                      </a:r>
                    </a:p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Usa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o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suporte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de um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banco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de dados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para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manter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estado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do Web site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83641" marR="91821" anchor="ctr" horzOverflow="overflow"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Query strings 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Informação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acrescentada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no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fim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URL (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comando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GET do HTTP)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83641" marR="91821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Session</a:t>
            </a:r>
          </a:p>
        </p:txBody>
      </p:sp>
      <p:sp>
        <p:nvSpPr>
          <p:cNvPr id="253955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smtClean="0"/>
              <a:t>Uma das formas mais simples de manutenção de estado é através de variáveis de sessão</a:t>
            </a:r>
          </a:p>
          <a:p>
            <a:endParaRPr lang="pt-BR" sz="1000" smtClean="0"/>
          </a:p>
          <a:p>
            <a:r>
              <a:rPr lang="pt-BR" sz="2800" smtClean="0"/>
              <a:t>Por padrão, estas informações estão armazenadas no próprio processo do ASP.NET</a:t>
            </a:r>
          </a:p>
          <a:p>
            <a:endParaRPr lang="pt-BR" sz="1000" smtClean="0"/>
          </a:p>
          <a:p>
            <a:r>
              <a:rPr lang="pt-BR" sz="2800" smtClean="0"/>
              <a:t>É possível armazenar informações de sessão em um processo separado (um servidor de estado) ou até mesmo em um Sistema Gerenciador de Banco de Dados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Session</a:t>
            </a:r>
          </a:p>
        </p:txBody>
      </p:sp>
      <p:sp>
        <p:nvSpPr>
          <p:cNvPr id="254979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Uma variável de sessão está associada exclusivamente a uma única sessão. </a:t>
            </a:r>
          </a:p>
          <a:p>
            <a:pPr algn="just"/>
            <a:endParaRPr lang="pt-BR" sz="1000" smtClean="0"/>
          </a:p>
          <a:p>
            <a:r>
              <a:rPr lang="pt-BR" smtClean="0"/>
              <a:t>Isto significa que um dado armazenado em uma variável de sessão com nome X para o usuário João não será visível na variável de sessão de mesmo nome do usuário Pedro, e vice-versa.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2449513" y="5513388"/>
            <a:ext cx="4786312" cy="368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Session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[“X"] = “S2B”;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2449513" y="6084888"/>
            <a:ext cx="4786312" cy="368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string nome = (string)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Session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[“X"];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Session - Eventos associados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Presentes no Global.asax</a:t>
            </a:r>
          </a:p>
          <a:p>
            <a:endParaRPr lang="pt-BR" smtClean="0"/>
          </a:p>
          <a:p>
            <a:endParaRPr lang="pt-BR" smtClean="0"/>
          </a:p>
        </p:txBody>
      </p:sp>
      <p:sp>
        <p:nvSpPr>
          <p:cNvPr id="6" name="Retângulo de cantos arredondados 3"/>
          <p:cNvSpPr/>
          <p:nvPr/>
        </p:nvSpPr>
        <p:spPr>
          <a:xfrm>
            <a:off x="1104900" y="2420938"/>
            <a:ext cx="7715250" cy="23368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71450"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protected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void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Session_Start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Object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sender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,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EventArgs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e)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{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	//Evento disparado quando a uma sessão é iniciada.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}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tx1"/>
              </a:solidFill>
              <a:latin typeface="Arial" charset="0"/>
            </a:endParaRPr>
          </a:p>
          <a:p>
            <a:pPr marL="171450"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protected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void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Session_End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Object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sender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,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EventArgs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e)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{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	//Evento disparado quando a sessão é finalizada.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Application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Variável de estado da aplicação</a:t>
            </a:r>
          </a:p>
          <a:p>
            <a:r>
              <a:rPr lang="pt-BR" smtClean="0"/>
              <a:t>Visível em toda aplicação para TODOS usuários</a:t>
            </a:r>
          </a:p>
          <a:p>
            <a:r>
              <a:rPr lang="pt-BR" smtClean="0"/>
              <a:t>Exemplos de uso:</a:t>
            </a:r>
          </a:p>
          <a:p>
            <a:pPr lvl="1"/>
            <a:r>
              <a:rPr lang="pt-BR" smtClean="0"/>
              <a:t>Chat</a:t>
            </a:r>
          </a:p>
          <a:p>
            <a:pPr lvl="1"/>
            <a:r>
              <a:rPr lang="pt-BR" smtClean="0"/>
              <a:t>Contador de Acessos</a:t>
            </a:r>
          </a:p>
          <a:p>
            <a:r>
              <a:rPr lang="pt-BR" smtClean="0"/>
              <a:t>Exemplo:</a:t>
            </a:r>
          </a:p>
          <a:p>
            <a:endParaRPr lang="pt-BR" smtClean="0"/>
          </a:p>
        </p:txBody>
      </p:sp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1571625" y="5435377"/>
            <a:ext cx="5473700" cy="3698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Application[“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ContadorAcessos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”] = 0;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o Visual Studio?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Um conjunto de ferramentas de desenvolvimento que permite aos desenvolvedores de software resolver problemas complexos e criar soluções inovadoras. </a:t>
            </a:r>
          </a:p>
          <a:p>
            <a:r>
              <a:rPr lang="pt-BR" dirty="0" smtClean="0"/>
              <a:t>Baseia-se em três pilares principais:</a:t>
            </a:r>
          </a:p>
          <a:p>
            <a:pPr lvl="1"/>
            <a:r>
              <a:rPr lang="pt-BR" dirty="0" smtClean="0"/>
              <a:t>Desenvolvimento rápido de aplicativos</a:t>
            </a:r>
          </a:p>
          <a:p>
            <a:pPr lvl="1"/>
            <a:r>
              <a:rPr lang="pt-BR" dirty="0" smtClean="0"/>
              <a:t>Colaboração eficaz em equipe</a:t>
            </a:r>
          </a:p>
          <a:p>
            <a:pPr lvl="1"/>
            <a:r>
              <a:rPr lang="pt-BR" dirty="0" smtClean="0"/>
              <a:t>Experiências de usuário inovadoras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Application - Eventos associados</a:t>
            </a:r>
          </a:p>
        </p:txBody>
      </p:sp>
      <p:sp>
        <p:nvSpPr>
          <p:cNvPr id="25805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Presentes no Global.asax</a:t>
            </a:r>
          </a:p>
          <a:p>
            <a:endParaRPr lang="pt-BR" smtClean="0"/>
          </a:p>
        </p:txBody>
      </p:sp>
      <p:sp>
        <p:nvSpPr>
          <p:cNvPr id="7" name="Retângulo de cantos arredondados 3"/>
          <p:cNvSpPr/>
          <p:nvPr/>
        </p:nvSpPr>
        <p:spPr>
          <a:xfrm>
            <a:off x="755650" y="2420938"/>
            <a:ext cx="8286750" cy="2085975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95250" lvl="1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protected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void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Application_Start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Object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sender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,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EventArgs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e)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{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	//Evento disparado quando a aplicação é iniciada.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}</a:t>
            </a:r>
          </a:p>
          <a:p>
            <a:pPr marL="95250" lvl="1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tx1"/>
              </a:solidFill>
              <a:latin typeface="Arial" charset="0"/>
            </a:endParaRPr>
          </a:p>
          <a:p>
            <a:pPr marL="95250" lvl="1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protected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void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Application_End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Object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sender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,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EventArgs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e)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{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	//Evento disparado quando uma aplicação é finalizada.</a:t>
            </a:r>
            <a:br>
              <a:rPr lang="pt-BR" dirty="0">
                <a:solidFill>
                  <a:schemeClr val="tx1"/>
                </a:solidFill>
                <a:latin typeface="Arial" charset="0"/>
              </a:rPr>
            </a:br>
            <a:r>
              <a:rPr lang="pt-BR" dirty="0">
                <a:solidFill>
                  <a:schemeClr val="tx1"/>
                </a:solidFill>
                <a:latin typeface="Arial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ViewState</a:t>
            </a:r>
          </a:p>
        </p:txBody>
      </p:sp>
      <p:sp>
        <p:nvSpPr>
          <p:cNvPr id="259075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mtClean="0"/>
          </a:p>
          <a:p>
            <a:r>
              <a:rPr lang="pt-BR" smtClean="0"/>
              <a:t>Mantêm automaticamente os valores de controles de servidor entre um postback e outro</a:t>
            </a:r>
          </a:p>
          <a:p>
            <a:endParaRPr lang="pt-BR" smtClean="0"/>
          </a:p>
          <a:p>
            <a:r>
              <a:rPr lang="pt-BR" smtClean="0"/>
              <a:t>Internamente funciona como um campo oculto (hidden) um pouco mais sofisticado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ViewState</a:t>
            </a:r>
          </a:p>
        </p:txBody>
      </p:sp>
      <p:sp>
        <p:nvSpPr>
          <p:cNvPr id="260099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mtClean="0"/>
          </a:p>
          <a:p>
            <a:r>
              <a:rPr lang="pt-BR" smtClean="0"/>
              <a:t>Uma página ASP.NET possui um campo oculto para o armazenamento do ViewState:</a:t>
            </a:r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r>
              <a:rPr lang="pt-BR" smtClean="0"/>
              <a:t>Note que os dados não são exibidos em texto plano, por questões de segurança</a:t>
            </a:r>
          </a:p>
          <a:p>
            <a:endParaRPr lang="pt-BR" smtClean="0"/>
          </a:p>
          <a:p>
            <a:endParaRPr lang="pt-BR" smtClean="0"/>
          </a:p>
        </p:txBody>
      </p:sp>
      <p:sp>
        <p:nvSpPr>
          <p:cNvPr id="4" name="Retângulo de cantos arredondados 3"/>
          <p:cNvSpPr/>
          <p:nvPr/>
        </p:nvSpPr>
        <p:spPr>
          <a:xfrm>
            <a:off x="539625" y="3284984"/>
            <a:ext cx="8424863" cy="1476375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&lt;input 	type="hidden"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  name="__VIEWSTATE"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  id="__VIEWSTATE" 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   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value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="/wEPDwUJNzgzNDMwNTMzZGS8mO25pQR00V4slvgSxG3dEvK+hA==“  /&gt;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ViewState</a:t>
            </a:r>
          </a:p>
        </p:txBody>
      </p:sp>
      <p:sp>
        <p:nvSpPr>
          <p:cNvPr id="261123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mtClean="0"/>
          </a:p>
          <a:p>
            <a:r>
              <a:rPr lang="pt-BR" smtClean="0"/>
              <a:t>Pode-se ainda adicionar manualmente valores a um ViewState, lembrando que você vai conseguir recuperá-los apenas na mesma página</a:t>
            </a:r>
          </a:p>
          <a:p>
            <a:endParaRPr lang="pt-BR" smtClean="0"/>
          </a:p>
        </p:txBody>
      </p:sp>
      <p:sp>
        <p:nvSpPr>
          <p:cNvPr id="4" name="Retângulo de cantos arredondados 3"/>
          <p:cNvSpPr/>
          <p:nvPr/>
        </p:nvSpPr>
        <p:spPr>
          <a:xfrm>
            <a:off x="1643063" y="4503738"/>
            <a:ext cx="5715000" cy="369887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ViewState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.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Add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("Nome“, “Bill“);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1643063" y="5146675"/>
            <a:ext cx="5715000" cy="369888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String nome = (string)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ViewState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[“Nome”];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Cookie</a:t>
            </a:r>
          </a:p>
        </p:txBody>
      </p:sp>
      <p:sp>
        <p:nvSpPr>
          <p:cNvPr id="262147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pt-BR" dirty="0" smtClean="0"/>
          </a:p>
          <a:p>
            <a:r>
              <a:rPr lang="pt-BR" dirty="0" smtClean="0"/>
              <a:t>Trata-se de um pequeno arquivo de texto que é armazenado na máquina do usuário</a:t>
            </a:r>
          </a:p>
          <a:p>
            <a:r>
              <a:rPr lang="pt-BR" dirty="0" smtClean="0"/>
              <a:t>Usado, por exemplo, em sites de comércio eletrônico, para exibir as preferências e características do usuário</a:t>
            </a:r>
          </a:p>
          <a:p>
            <a:r>
              <a:rPr lang="pt-BR" dirty="0" smtClean="0"/>
              <a:t>Pode identificar o usuário mesmo dias depois de seu acesso a página</a:t>
            </a:r>
          </a:p>
          <a:p>
            <a:r>
              <a:rPr lang="pt-BR" dirty="0" smtClean="0"/>
              <a:t>O grande problema dos </a:t>
            </a:r>
            <a:r>
              <a:rPr lang="pt-BR" dirty="0" err="1" smtClean="0"/>
              <a:t>cookies</a:t>
            </a:r>
            <a:r>
              <a:rPr lang="pt-BR" dirty="0" smtClean="0"/>
              <a:t> é que o usuário simplesmente pode desabilitar este recurso em seu navegador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Cookie</a:t>
            </a:r>
          </a:p>
        </p:txBody>
      </p:sp>
      <p:sp>
        <p:nvSpPr>
          <p:cNvPr id="263171" name="Espaço Reservado para Conteúdo 1"/>
          <p:cNvSpPr>
            <a:spLocks noGrp="1"/>
          </p:cNvSpPr>
          <p:nvPr>
            <p:ph idx="1"/>
          </p:nvPr>
        </p:nvSpPr>
        <p:spPr>
          <a:xfrm>
            <a:off x="685800" y="847725"/>
            <a:ext cx="8229600" cy="4525963"/>
          </a:xfrm>
        </p:spPr>
        <p:txBody>
          <a:bodyPr/>
          <a:lstStyle/>
          <a:p>
            <a:endParaRPr lang="pt-BR" smtClean="0"/>
          </a:p>
          <a:p>
            <a:r>
              <a:rPr lang="pt-BR" smtClean="0"/>
              <a:t>Escrevendo um Cookie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749300" y="2239963"/>
            <a:ext cx="8215313" cy="31400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//Cria um novo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cookie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, passando o nome no construtor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/>
                </a:solidFill>
                <a:latin typeface="Arial" charset="0"/>
              </a:rPr>
              <a:t>HttpCookie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cookie = new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HttpCookie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(“Nome”);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//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Determina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o valor o cookie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/>
                </a:solidFill>
                <a:latin typeface="Arial" charset="0"/>
              </a:rPr>
              <a:t>cookie.Value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= “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Márcio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”;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//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Configura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o cookie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para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expirar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minuto</a:t>
            </a: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/>
                </a:solidFill>
                <a:latin typeface="Arial" charset="0"/>
              </a:rPr>
              <a:t>DateTime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dtNow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DateTime.Now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;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/>
                </a:solidFill>
                <a:latin typeface="Arial" charset="0"/>
              </a:rPr>
              <a:t>TimeSpan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tsMinute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= new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TimeSpan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(0, 0, 1, 0);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/>
                </a:solidFill>
                <a:latin typeface="Arial" charset="0"/>
              </a:rPr>
              <a:t>cookie.Expires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dtNow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+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tsMinute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;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//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Adiciona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o cookie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/>
                </a:solidFill>
                <a:latin typeface="Arial" charset="0"/>
              </a:rPr>
              <a:t>Response.Cookies.Add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(cookie);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Cookie</a:t>
            </a:r>
          </a:p>
        </p:txBody>
      </p:sp>
      <p:sp>
        <p:nvSpPr>
          <p:cNvPr id="26419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Lendo um Cookie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92175" y="2449513"/>
            <a:ext cx="8143875" cy="31400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//Pega o nome do que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cookie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que o usuário informou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String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strCookieName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NameField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.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Text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tx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//Captura o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cookie</a:t>
            </a:r>
            <a:endParaRPr lang="pt-BR" dirty="0">
              <a:solidFill>
                <a:schemeClr val="tx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HttpCookie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cookie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Request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.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Cookies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strCookieName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tx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String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strCookieValue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= “Vazio”;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tx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//Certifica-se que o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cookie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existe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if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(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cookie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!=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null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  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strCookieValue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cookie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.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Value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.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ToString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10</a:t>
            </a:r>
            <a:endParaRPr lang="pt-BR" dirty="0"/>
          </a:p>
        </p:txBody>
      </p:sp>
      <p:sp>
        <p:nvSpPr>
          <p:cNvPr id="251907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11</a:t>
            </a:r>
            <a:endParaRPr lang="pt-BR" dirty="0"/>
          </a:p>
        </p:txBody>
      </p:sp>
      <p:sp>
        <p:nvSpPr>
          <p:cNvPr id="252931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Controls</a:t>
            </a:r>
            <a:endParaRPr lang="pt-BR" dirty="0" smtClean="0"/>
          </a:p>
        </p:txBody>
      </p:sp>
      <p:sp>
        <p:nvSpPr>
          <p:cNvPr id="267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Controle web criado por um usuário.</a:t>
            </a:r>
          </a:p>
          <a:p>
            <a:r>
              <a:rPr lang="pt-BR" dirty="0" smtClean="0"/>
              <a:t>Possui extensão .</a:t>
            </a:r>
            <a:r>
              <a:rPr lang="pt-BR" dirty="0" err="1" smtClean="0"/>
              <a:t>ascx</a:t>
            </a:r>
            <a:endParaRPr lang="pt-BR" dirty="0" smtClean="0"/>
          </a:p>
          <a:p>
            <a:r>
              <a:rPr lang="pt-BR" dirty="0" smtClean="0"/>
              <a:t>Herda de System.Web.UI.</a:t>
            </a:r>
            <a:r>
              <a:rPr lang="pt-BR" dirty="0" err="1" smtClean="0"/>
              <a:t>UserControl</a:t>
            </a:r>
            <a:endParaRPr lang="pt-BR" dirty="0" smtClean="0"/>
          </a:p>
          <a:p>
            <a:r>
              <a:rPr lang="pt-BR" dirty="0" smtClean="0"/>
              <a:t>Simplificam a reusabilidade de código e componentes de interface com o usuário dentro de uma aplicação Web</a:t>
            </a:r>
          </a:p>
          <a:p>
            <a:r>
              <a:rPr lang="pt-BR" dirty="0" smtClean="0"/>
              <a:t>Contém HTML, mas não as </a:t>
            </a:r>
            <a:r>
              <a:rPr lang="pt-BR" dirty="0" err="1" smtClean="0"/>
              <a:t>tags</a:t>
            </a:r>
            <a:r>
              <a:rPr lang="pt-BR" dirty="0" smtClean="0"/>
              <a:t> &lt;HTML&gt;,&lt;BODY&gt; ou &lt;FORM&gt;</a:t>
            </a:r>
          </a:p>
          <a:p>
            <a:r>
              <a:rPr lang="pt-BR" dirty="0" smtClean="0"/>
              <a:t>Contém código para gerenciar seus próprios eventos</a:t>
            </a:r>
          </a:p>
          <a:p>
            <a:r>
              <a:rPr lang="pt-BR" dirty="0" smtClean="0"/>
              <a:t>Podem agregar vários controles em um componente reusável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posso fazer com o Visual Studio?</a:t>
            </a:r>
          </a:p>
        </p:txBody>
      </p:sp>
      <p:sp>
        <p:nvSpPr>
          <p:cNvPr id="4096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Desenvolver Web Sites e Aplicações Web com ASP.NET, AJAX.NET e </a:t>
            </a:r>
            <a:r>
              <a:rPr lang="pt-BR" dirty="0" err="1" smtClean="0"/>
              <a:t>Silverlight</a:t>
            </a:r>
            <a:r>
              <a:rPr lang="pt-BR" dirty="0" smtClean="0"/>
              <a:t>. </a:t>
            </a:r>
          </a:p>
          <a:p>
            <a:r>
              <a:rPr lang="pt-BR" dirty="0" smtClean="0"/>
              <a:t>Impressionar com mídia e gráficos desenvolvidos com o Windows </a:t>
            </a:r>
            <a:r>
              <a:rPr lang="pt-BR" dirty="0" err="1" smtClean="0"/>
              <a:t>Presentation</a:t>
            </a:r>
            <a:r>
              <a:rPr lang="pt-BR" dirty="0" smtClean="0"/>
              <a:t> </a:t>
            </a:r>
            <a:r>
              <a:rPr lang="pt-BR" dirty="0" err="1" smtClean="0"/>
              <a:t>Foundation</a:t>
            </a:r>
            <a:r>
              <a:rPr lang="pt-BR" dirty="0" smtClean="0"/>
              <a:t>. </a:t>
            </a:r>
          </a:p>
          <a:p>
            <a:r>
              <a:rPr lang="pt-BR" dirty="0" smtClean="0"/>
              <a:t>Desenvolver aplicativos que estendem funções do Office. </a:t>
            </a:r>
          </a:p>
          <a:p>
            <a:r>
              <a:rPr lang="pt-BR" dirty="0" smtClean="0"/>
              <a:t>Desenvolver aplicações para Windows </a:t>
            </a:r>
            <a:r>
              <a:rPr lang="pt-BR" dirty="0" err="1" smtClean="0"/>
              <a:t>Phone</a:t>
            </a:r>
            <a:r>
              <a:rPr lang="pt-BR" dirty="0" smtClean="0"/>
              <a:t>.</a:t>
            </a:r>
          </a:p>
          <a:p>
            <a:r>
              <a:rPr lang="pt-BR" dirty="0" smtClean="0"/>
              <a:t>Desenvolver soluções de integração coorporativa com Windows Communication </a:t>
            </a:r>
            <a:r>
              <a:rPr lang="pt-BR" dirty="0" err="1" smtClean="0"/>
              <a:t>Foundation</a:t>
            </a:r>
            <a:r>
              <a:rPr lang="pt-BR" dirty="0" smtClean="0"/>
              <a:t> e o Windows Workflow </a:t>
            </a:r>
            <a:r>
              <a:rPr lang="pt-BR" dirty="0" err="1" smtClean="0"/>
              <a:t>Foundation</a:t>
            </a:r>
            <a:r>
              <a:rPr lang="pt-BR" dirty="0" smtClean="0"/>
              <a:t>.</a:t>
            </a:r>
          </a:p>
          <a:p>
            <a:r>
              <a:rPr lang="pt-BR" dirty="0" smtClean="0"/>
              <a:t>e muito mais...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ChangeArrowheads="1"/>
          </p:cNvSpPr>
          <p:nvPr/>
        </p:nvSpPr>
        <p:spPr bwMode="auto">
          <a:xfrm>
            <a:off x="914400" y="1857375"/>
            <a:ext cx="5105400" cy="39624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76078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000">
              <a:latin typeface="Arial Narrow" pitchFamily="34" charset="0"/>
            </a:endParaRP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User Controls</a:t>
            </a:r>
            <a:endParaRPr lang="en-US" dirty="0" smtClean="0"/>
          </a:p>
        </p:txBody>
      </p:sp>
      <p:grpSp>
        <p:nvGrpSpPr>
          <p:cNvPr id="268292" name="Group 5"/>
          <p:cNvGrpSpPr>
            <a:grpSpLocks/>
          </p:cNvGrpSpPr>
          <p:nvPr/>
        </p:nvGrpSpPr>
        <p:grpSpPr bwMode="auto">
          <a:xfrm>
            <a:off x="1143000" y="3914775"/>
            <a:ext cx="2133600" cy="1524000"/>
            <a:chOff x="1440" y="2544"/>
            <a:chExt cx="1344" cy="960"/>
          </a:xfrm>
        </p:grpSpPr>
        <p:sp>
          <p:nvSpPr>
            <p:cNvPr id="427014" name="Rectangle 6"/>
            <p:cNvSpPr>
              <a:spLocks noChangeArrowheads="1"/>
            </p:cNvSpPr>
            <p:nvPr/>
          </p:nvSpPr>
          <p:spPr bwMode="auto">
            <a:xfrm>
              <a:off x="1440" y="2544"/>
              <a:ext cx="1344" cy="9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68313" name="Text Box 7"/>
            <p:cNvSpPr txBox="1">
              <a:spLocks noChangeArrowheads="1"/>
            </p:cNvSpPr>
            <p:nvPr/>
          </p:nvSpPr>
          <p:spPr bwMode="auto">
            <a:xfrm>
              <a:off x="1824" y="2544"/>
              <a:ext cx="67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latin typeface="Arial Narrow" pitchFamily="34" charset="0"/>
                </a:rPr>
                <a:t>Page2.aspx</a:t>
              </a:r>
            </a:p>
          </p:txBody>
        </p:sp>
        <p:pic>
          <p:nvPicPr>
            <p:cNvPr id="268314" name="Picture 8" descr="dialog box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14" y="2788"/>
              <a:ext cx="1231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8293" name="Group 9"/>
          <p:cNvGrpSpPr>
            <a:grpSpLocks/>
          </p:cNvGrpSpPr>
          <p:nvPr/>
        </p:nvGrpSpPr>
        <p:grpSpPr bwMode="auto">
          <a:xfrm>
            <a:off x="1066800" y="2009775"/>
            <a:ext cx="2209800" cy="1371600"/>
            <a:chOff x="960" y="1296"/>
            <a:chExt cx="1392" cy="864"/>
          </a:xfrm>
        </p:grpSpPr>
        <p:sp>
          <p:nvSpPr>
            <p:cNvPr id="427018" name="Rectangle 10"/>
            <p:cNvSpPr>
              <a:spLocks noChangeArrowheads="1"/>
            </p:cNvSpPr>
            <p:nvPr/>
          </p:nvSpPr>
          <p:spPr bwMode="auto">
            <a:xfrm>
              <a:off x="960" y="1296"/>
              <a:ext cx="1392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68310" name="Text Box 11"/>
            <p:cNvSpPr txBox="1">
              <a:spLocks noChangeArrowheads="1"/>
            </p:cNvSpPr>
            <p:nvPr/>
          </p:nvSpPr>
          <p:spPr bwMode="auto">
            <a:xfrm>
              <a:off x="1200" y="1296"/>
              <a:ext cx="86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latin typeface="Arial Narrow" pitchFamily="34" charset="0"/>
                </a:rPr>
                <a:t>Control1.ascx</a:t>
              </a:r>
            </a:p>
          </p:txBody>
        </p:sp>
        <p:pic>
          <p:nvPicPr>
            <p:cNvPr id="268311" name="Picture 12" descr="dialog box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1632"/>
              <a:ext cx="1248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8294" name="Group 13"/>
          <p:cNvGrpSpPr>
            <a:grpSpLocks/>
          </p:cNvGrpSpPr>
          <p:nvPr/>
        </p:nvGrpSpPr>
        <p:grpSpPr bwMode="auto">
          <a:xfrm>
            <a:off x="3733800" y="3076575"/>
            <a:ext cx="2133600" cy="2590800"/>
            <a:chOff x="3168" y="1728"/>
            <a:chExt cx="1344" cy="1632"/>
          </a:xfrm>
        </p:grpSpPr>
        <p:sp>
          <p:nvSpPr>
            <p:cNvPr id="427022" name="Rectangle 14"/>
            <p:cNvSpPr>
              <a:spLocks noChangeArrowheads="1"/>
            </p:cNvSpPr>
            <p:nvPr/>
          </p:nvSpPr>
          <p:spPr bwMode="auto">
            <a:xfrm>
              <a:off x="3168" y="1728"/>
              <a:ext cx="1344" cy="16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2"/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68306" name="Text Box 15"/>
            <p:cNvSpPr txBox="1">
              <a:spLocks noChangeArrowheads="1"/>
            </p:cNvSpPr>
            <p:nvPr/>
          </p:nvSpPr>
          <p:spPr bwMode="auto">
            <a:xfrm>
              <a:off x="3456" y="1776"/>
              <a:ext cx="67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latin typeface="Arial Narrow" pitchFamily="34" charset="0"/>
                </a:rPr>
                <a:t>Page1.aspx</a:t>
              </a:r>
            </a:p>
          </p:txBody>
        </p:sp>
        <p:pic>
          <p:nvPicPr>
            <p:cNvPr id="268307" name="Picture 16" descr="dialog box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16" y="2640"/>
              <a:ext cx="1248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8308" name="Picture 17" descr="dialog box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16" y="2064"/>
              <a:ext cx="1248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8295" name="Line 18"/>
          <p:cNvSpPr>
            <a:spLocks noChangeShapeType="1"/>
          </p:cNvSpPr>
          <p:nvPr/>
        </p:nvSpPr>
        <p:spPr bwMode="auto">
          <a:xfrm flipH="1" flipV="1">
            <a:off x="3200400" y="2847975"/>
            <a:ext cx="6858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68296" name="Line 19"/>
          <p:cNvSpPr>
            <a:spLocks noChangeShapeType="1"/>
          </p:cNvSpPr>
          <p:nvPr/>
        </p:nvSpPr>
        <p:spPr bwMode="auto">
          <a:xfrm flipH="1" flipV="1">
            <a:off x="3200400" y="3152775"/>
            <a:ext cx="60960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68297" name="Line 20"/>
          <p:cNvSpPr>
            <a:spLocks noChangeShapeType="1"/>
          </p:cNvSpPr>
          <p:nvPr/>
        </p:nvSpPr>
        <p:spPr bwMode="auto">
          <a:xfrm flipH="1" flipV="1">
            <a:off x="1524000" y="3228975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27029" name="Rectangle 21"/>
          <p:cNvSpPr>
            <a:spLocks noChangeArrowheads="1"/>
          </p:cNvSpPr>
          <p:nvPr/>
        </p:nvSpPr>
        <p:spPr bwMode="auto">
          <a:xfrm>
            <a:off x="6248400" y="1857375"/>
            <a:ext cx="1828800" cy="39624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76078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427030" name="Rectangle 22"/>
          <p:cNvSpPr>
            <a:spLocks noChangeArrowheads="1"/>
          </p:cNvSpPr>
          <p:nvPr/>
        </p:nvSpPr>
        <p:spPr bwMode="auto">
          <a:xfrm>
            <a:off x="6400800" y="2695575"/>
            <a:ext cx="1524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2"/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268300" name="Text Box 23"/>
          <p:cNvSpPr txBox="1">
            <a:spLocks noChangeArrowheads="1"/>
          </p:cNvSpPr>
          <p:nvPr/>
        </p:nvSpPr>
        <p:spPr bwMode="auto">
          <a:xfrm>
            <a:off x="6629400" y="2771775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Arial Narrow" pitchFamily="34" charset="0"/>
              </a:rPr>
              <a:t>Page3.aspx</a:t>
            </a:r>
          </a:p>
        </p:txBody>
      </p:sp>
      <p:sp>
        <p:nvSpPr>
          <p:cNvPr id="268301" name="Line 24"/>
          <p:cNvSpPr>
            <a:spLocks noChangeShapeType="1"/>
          </p:cNvSpPr>
          <p:nvPr/>
        </p:nvSpPr>
        <p:spPr bwMode="auto">
          <a:xfrm flipH="1" flipV="1">
            <a:off x="3200400" y="2695575"/>
            <a:ext cx="34290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68302" name="Text Box 25"/>
          <p:cNvSpPr txBox="1">
            <a:spLocks noChangeArrowheads="1"/>
          </p:cNvSpPr>
          <p:nvPr/>
        </p:nvSpPr>
        <p:spPr bwMode="auto">
          <a:xfrm>
            <a:off x="3810000" y="1933575"/>
            <a:ext cx="1508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Arial Narrow" pitchFamily="34" charset="0"/>
              </a:rPr>
              <a:t>Aplicação A</a:t>
            </a:r>
          </a:p>
        </p:txBody>
      </p:sp>
      <p:sp>
        <p:nvSpPr>
          <p:cNvPr id="268303" name="Text Box 26"/>
          <p:cNvSpPr txBox="1">
            <a:spLocks noChangeArrowheads="1"/>
          </p:cNvSpPr>
          <p:nvPr/>
        </p:nvSpPr>
        <p:spPr bwMode="auto">
          <a:xfrm>
            <a:off x="6324600" y="1933575"/>
            <a:ext cx="1508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Arial Narrow" pitchFamily="34" charset="0"/>
              </a:rPr>
              <a:t>Aplicação B</a:t>
            </a:r>
          </a:p>
        </p:txBody>
      </p:sp>
      <p:pic>
        <p:nvPicPr>
          <p:cNvPr id="268304" name="Picture 27" descr="SY00169_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619375"/>
            <a:ext cx="68103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913"/>
            <a:ext cx="8229600" cy="1143000"/>
          </a:xfrm>
        </p:spPr>
        <p:txBody>
          <a:bodyPr/>
          <a:lstStyle/>
          <a:p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Controls</a:t>
            </a:r>
            <a:endParaRPr lang="pt-BR" dirty="0" smtClean="0"/>
          </a:p>
        </p:txBody>
      </p:sp>
      <p:sp>
        <p:nvSpPr>
          <p:cNvPr id="269315" name="Rectangle 6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229600" cy="4525962"/>
          </a:xfrm>
        </p:spPr>
        <p:txBody>
          <a:bodyPr/>
          <a:lstStyle/>
          <a:p>
            <a:r>
              <a:rPr lang="pt-BR" smtClean="0"/>
              <a:t>Exemplo de User Control</a:t>
            </a:r>
          </a:p>
          <a:p>
            <a:endParaRPr lang="pt-BR" smtClean="0"/>
          </a:p>
        </p:txBody>
      </p:sp>
      <p:pic>
        <p:nvPicPr>
          <p:cNvPr id="2693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925" y="2060575"/>
            <a:ext cx="7697788" cy="45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Eventos e Delegates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2800" smtClean="0"/>
              <a:t>Conceitos:</a:t>
            </a:r>
          </a:p>
          <a:p>
            <a:pPr lvl="1"/>
            <a:r>
              <a:rPr lang="pt-BR" sz="2400" smtClean="0"/>
              <a:t>Evento: ação que pode ser gerenciada/manipulada através de código</a:t>
            </a:r>
          </a:p>
          <a:p>
            <a:pPr lvl="1"/>
            <a:r>
              <a:rPr lang="pt-BR" sz="2400" smtClean="0"/>
              <a:t>Delegate: membro da classe responsável por “delegar” as ações correspondentes a ocorrência de um evento ao(s) manipulador(es) de eventos correspondentes</a:t>
            </a:r>
          </a:p>
          <a:p>
            <a:pPr lvl="1"/>
            <a:r>
              <a:rPr lang="pt-BR" sz="2400" smtClean="0"/>
              <a:t>Manipulador de Evento: método responsável pela execução de ações em reação a ocorrência de um evento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Eventos e Delegates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2"/>
              <a:buChar char=""/>
              <a:defRPr/>
            </a:pPr>
            <a:r>
              <a:rPr lang="pt-BR" sz="2800" dirty="0" smtClean="0"/>
              <a:t>Cinco passos para se trabalhar com eventos</a:t>
            </a:r>
          </a:p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pt-BR" sz="2400" dirty="0" smtClean="0">
                <a:latin typeface="Verdana" pitchFamily="34" charset="0"/>
              </a:rPr>
              <a:t>Passo 1: declarar o </a:t>
            </a:r>
            <a:r>
              <a:rPr lang="pt-BR" sz="2400" dirty="0" err="1" smtClean="0">
                <a:latin typeface="Verdana" pitchFamily="34" charset="0"/>
              </a:rPr>
              <a:t>delegate</a:t>
            </a:r>
            <a:r>
              <a:rPr lang="pt-BR" sz="2400" dirty="0" smtClean="0">
                <a:latin typeface="Verdana" pitchFamily="34" charset="0"/>
              </a:rPr>
              <a:t> contendo a assinatura do manipulador de evento correspondente ao evento</a:t>
            </a:r>
          </a:p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/>
              <a:buNone/>
              <a:defRPr/>
            </a:pPr>
            <a:endParaRPr lang="pt-BR" sz="2400" dirty="0" smtClean="0"/>
          </a:p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pt-BR" sz="2400" dirty="0" smtClean="0">
                <a:latin typeface="Verdana" pitchFamily="34" charset="0"/>
              </a:rPr>
              <a:t>Passo 2: declarar o evento (deve ser do mesmo tipo do </a:t>
            </a:r>
            <a:r>
              <a:rPr lang="pt-BR" sz="2400" dirty="0" err="1" smtClean="0">
                <a:latin typeface="Verdana" pitchFamily="34" charset="0"/>
              </a:rPr>
              <a:t>delegate</a:t>
            </a:r>
            <a:r>
              <a:rPr lang="pt-BR" sz="2400" dirty="0" smtClean="0">
                <a:latin typeface="Verdana" pitchFamily="34" charset="0"/>
              </a:rPr>
              <a:t> correspondente)</a:t>
            </a:r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898525" y="3289300"/>
            <a:ext cx="7345363" cy="427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public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delegate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void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FazAlgoDelegate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int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x);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898525" y="4581525"/>
            <a:ext cx="7345363" cy="13795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public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class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UmaClasse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{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	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public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event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FazAlgoDelegate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UmEvento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Eventos e Delegates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pt-BR" sz="2000" dirty="0" smtClean="0">
                <a:latin typeface="Verdana" pitchFamily="34" charset="0"/>
              </a:rPr>
              <a:t>Passo 3: disparar o evento na chamada de algum método da classe</a:t>
            </a:r>
          </a:p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endParaRPr lang="pt-BR" sz="2000" dirty="0" smtClean="0">
              <a:latin typeface="Verdana" pitchFamily="34" charset="0"/>
            </a:endParaRPr>
          </a:p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endParaRPr lang="pt-BR" sz="2000" dirty="0" smtClean="0"/>
          </a:p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endParaRPr lang="pt-BR" sz="2000" dirty="0" smtClean="0"/>
          </a:p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endParaRPr lang="pt-BR" sz="2000" dirty="0" smtClean="0"/>
          </a:p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endParaRPr lang="pt-BR" sz="2000" dirty="0" smtClean="0"/>
          </a:p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 pitchFamily="18" charset="2"/>
              <a:buNone/>
              <a:defRPr/>
            </a:pPr>
            <a:endParaRPr lang="pt-BR" sz="2000" dirty="0" smtClean="0"/>
          </a:p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pt-BR" sz="2000" dirty="0" smtClean="0">
                <a:latin typeface="Verdana" pitchFamily="34" charset="0"/>
              </a:rPr>
              <a:t>Passo 4: assinar o evento indicando o manipulador de eventos do mesmo através de uma instância de </a:t>
            </a:r>
            <a:r>
              <a:rPr lang="pt-BR" sz="2000" dirty="0" err="1" smtClean="0">
                <a:latin typeface="Verdana" pitchFamily="34" charset="0"/>
              </a:rPr>
              <a:t>delegate</a:t>
            </a:r>
            <a:endParaRPr lang="pt-BR" sz="2000" dirty="0" smtClean="0">
              <a:latin typeface="Verdana" pitchFamily="34" charset="0"/>
            </a:endParaRPr>
          </a:p>
        </p:txBody>
      </p:sp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971550" y="2492375"/>
            <a:ext cx="7345363" cy="20034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public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class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UmaClasse</a:t>
            </a:r>
            <a:endParaRPr lang="pt-BR" dirty="0">
              <a:solidFill>
                <a:schemeClr val="tx1"/>
              </a:solidFill>
              <a:latin typeface="Arial" charset="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{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	...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	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public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void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MetodoEvento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int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x) {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		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UmEvento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(x); }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}</a:t>
            </a:r>
          </a:p>
        </p:txBody>
      </p:sp>
      <p:sp>
        <p:nvSpPr>
          <p:cNvPr id="168965" name="Rectangle 5"/>
          <p:cNvSpPr>
            <a:spLocks noChangeArrowheads="1"/>
          </p:cNvSpPr>
          <p:nvPr/>
        </p:nvSpPr>
        <p:spPr bwMode="auto">
          <a:xfrm>
            <a:off x="971550" y="5229225"/>
            <a:ext cx="7345363" cy="7858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UmaClasse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obj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new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UmaClasse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();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obj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.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UmEvento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+=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new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FazAlgoDelegate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ManipuladorEvento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Eventos e Delegates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1208" lvl="1" fontAlgn="auto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pt-BR" smtClean="0">
                <a:latin typeface="Verdana" pitchFamily="34" charset="0"/>
              </a:rPr>
              <a:t>Passo 5: implementar o manipulador de evento (deve respeitar a mesma assinatura definida pelo delegate do evento)</a:t>
            </a:r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1187450" y="3500438"/>
            <a:ext cx="7345363" cy="13684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 err="1">
                <a:solidFill>
                  <a:schemeClr val="tx1"/>
                </a:solidFill>
                <a:latin typeface="Arial" charset="0"/>
              </a:rPr>
              <a:t>public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void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ManipuladorEvento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int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x)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{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	label1.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Text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 = </a:t>
            </a:r>
            <a:r>
              <a:rPr lang="pt-BR" dirty="0" err="1">
                <a:solidFill>
                  <a:schemeClr val="tx1"/>
                </a:solidFill>
                <a:latin typeface="Arial" charset="0"/>
              </a:rPr>
              <a:t>x.ToString</a:t>
            </a:r>
            <a:r>
              <a:rPr lang="pt-BR" dirty="0">
                <a:solidFill>
                  <a:schemeClr val="tx1"/>
                </a:solidFill>
                <a:latin typeface="Arial" charset="0"/>
              </a:rPr>
              <a:t>();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  <a:latin typeface="Arial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12</a:t>
            </a:r>
            <a:endParaRPr lang="pt-BR" dirty="0"/>
          </a:p>
        </p:txBody>
      </p:sp>
      <p:sp>
        <p:nvSpPr>
          <p:cNvPr id="261123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Desenvolvendo para internet</a:t>
            </a:r>
            <a:br>
              <a:rPr lang="pt-BR" dirty="0" smtClean="0"/>
            </a:br>
            <a:r>
              <a:rPr lang="pt-BR" dirty="0" smtClean="0"/>
              <a:t>parte Iv</a:t>
            </a:r>
            <a:endParaRPr lang="pt-BR" dirty="0"/>
          </a:p>
        </p:txBody>
      </p:sp>
      <p:sp>
        <p:nvSpPr>
          <p:cNvPr id="262147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AJAX</a:t>
            </a:r>
            <a:endParaRPr lang="pt-BR" dirty="0"/>
          </a:p>
        </p:txBody>
      </p:sp>
      <p:sp>
        <p:nvSpPr>
          <p:cNvPr id="263171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26988"/>
            <a:ext cx="8229600" cy="1143001"/>
          </a:xfrm>
        </p:spPr>
        <p:txBody>
          <a:bodyPr/>
          <a:lstStyle/>
          <a:p>
            <a:r>
              <a:rPr lang="en-US" sz="4000" smtClean="0"/>
              <a:t>Roadmap da Apresentação Visual</a:t>
            </a:r>
          </a:p>
        </p:txBody>
      </p:sp>
      <p:pic>
        <p:nvPicPr>
          <p:cNvPr id="277507" name="Picture 2" descr="NewArrowB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28750"/>
            <a:ext cx="8062913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7508" name="Text Box 5"/>
          <p:cNvSpPr txBox="1">
            <a:spLocks noChangeArrowheads="1"/>
          </p:cNvSpPr>
          <p:nvPr/>
        </p:nvSpPr>
        <p:spPr bwMode="auto">
          <a:xfrm>
            <a:off x="304800" y="3937000"/>
            <a:ext cx="815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entury Gothic" pitchFamily="34" charset="0"/>
              </a:rPr>
              <a:t>HTML</a:t>
            </a:r>
          </a:p>
        </p:txBody>
      </p:sp>
      <p:sp>
        <p:nvSpPr>
          <p:cNvPr id="120838" name="Line 6"/>
          <p:cNvSpPr>
            <a:spLocks noChangeShapeType="1"/>
          </p:cNvSpPr>
          <p:nvPr/>
        </p:nvSpPr>
        <p:spPr bwMode="auto">
          <a:xfrm>
            <a:off x="2209800" y="5624513"/>
            <a:ext cx="502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77510" name="Text Box 7"/>
          <p:cNvSpPr txBox="1">
            <a:spLocks noChangeArrowheads="1"/>
          </p:cNvSpPr>
          <p:nvPr/>
        </p:nvSpPr>
        <p:spPr bwMode="auto">
          <a:xfrm>
            <a:off x="1676400" y="5776913"/>
            <a:ext cx="670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entury Gothic" pitchFamily="34" charset="0"/>
              </a:rPr>
              <a:t>Fácil utilização, personalização, diferenciação, riqueza</a:t>
            </a:r>
          </a:p>
        </p:txBody>
      </p:sp>
      <p:sp>
        <p:nvSpPr>
          <p:cNvPr id="277511" name="Text Box 8"/>
          <p:cNvSpPr txBox="1">
            <a:spLocks noChangeArrowheads="1"/>
          </p:cNvSpPr>
          <p:nvPr/>
        </p:nvSpPr>
        <p:spPr bwMode="auto">
          <a:xfrm>
            <a:off x="1600200" y="3162300"/>
            <a:ext cx="220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entury Gothic" pitchFamily="34" charset="0"/>
              </a:rPr>
              <a:t>HTML + JavaScript</a:t>
            </a:r>
          </a:p>
        </p:txBody>
      </p:sp>
      <p:sp>
        <p:nvSpPr>
          <p:cNvPr id="120841" name="Text Box 9"/>
          <p:cNvSpPr txBox="1">
            <a:spLocks noChangeArrowheads="1"/>
          </p:cNvSpPr>
          <p:nvPr/>
        </p:nvSpPr>
        <p:spPr bwMode="auto">
          <a:xfrm>
            <a:off x="3214688" y="2032000"/>
            <a:ext cx="2209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pt-BR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ASP.NET AJAX</a:t>
            </a:r>
            <a:endParaRPr lang="en-US" dirty="0">
              <a:latin typeface="Century Gothic" pitchFamily="34" charset="0"/>
            </a:endParaRPr>
          </a:p>
        </p:txBody>
      </p:sp>
      <p:sp>
        <p:nvSpPr>
          <p:cNvPr id="277513" name="Text Box 10"/>
          <p:cNvSpPr txBox="1">
            <a:spLocks noChangeArrowheads="1"/>
          </p:cNvSpPr>
          <p:nvPr/>
        </p:nvSpPr>
        <p:spPr bwMode="auto">
          <a:xfrm>
            <a:off x="4935538" y="1285875"/>
            <a:ext cx="220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entury Gothic" pitchFamily="34" charset="0"/>
              </a:rPr>
              <a:t>WPF</a:t>
            </a:r>
          </a:p>
        </p:txBody>
      </p:sp>
      <p:sp>
        <p:nvSpPr>
          <p:cNvPr id="277514" name="Text Box 11"/>
          <p:cNvSpPr txBox="1">
            <a:spLocks noChangeArrowheads="1"/>
          </p:cNvSpPr>
          <p:nvPr/>
        </p:nvSpPr>
        <p:spPr bwMode="auto">
          <a:xfrm>
            <a:off x="4935538" y="1558925"/>
            <a:ext cx="2819400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7475" indent="-117475">
              <a:lnSpc>
                <a:spcPct val="90000"/>
              </a:lnSpc>
            </a:pPr>
            <a:r>
              <a:rPr lang="en-US" sz="1200" i="1">
                <a:latin typeface="Century Gothic" pitchFamily="34" charset="0"/>
              </a:rPr>
              <a:t>Riqueza para a camada de apresentacao</a:t>
            </a:r>
          </a:p>
          <a:p>
            <a:pPr marL="117475" indent="-117475">
              <a:lnSpc>
                <a:spcPct val="90000"/>
              </a:lnSpc>
            </a:pPr>
            <a:endParaRPr lang="en-US" sz="1200" i="1">
              <a:latin typeface="Century Gothic" pitchFamily="34" charset="0"/>
            </a:endParaRPr>
          </a:p>
        </p:txBody>
      </p:sp>
      <p:sp>
        <p:nvSpPr>
          <p:cNvPr id="277515" name="Text Box 12"/>
          <p:cNvSpPr txBox="1">
            <a:spLocks noChangeArrowheads="1"/>
          </p:cNvSpPr>
          <p:nvPr/>
        </p:nvSpPr>
        <p:spPr bwMode="auto">
          <a:xfrm>
            <a:off x="3000375" y="2357438"/>
            <a:ext cx="28194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7475" indent="-117475">
              <a:lnSpc>
                <a:spcPct val="90000"/>
              </a:lnSpc>
              <a:buFontTx/>
              <a:buChar char="•"/>
            </a:pPr>
            <a:r>
              <a:rPr lang="en-US" sz="1200" i="1">
                <a:latin typeface="Century Gothic" pitchFamily="34" charset="0"/>
              </a:rPr>
              <a:t>Aumenta a interação do usuário</a:t>
            </a:r>
          </a:p>
          <a:p>
            <a:pPr marL="117475" indent="-117475">
              <a:lnSpc>
                <a:spcPct val="90000"/>
              </a:lnSpc>
              <a:buFontTx/>
              <a:buChar char="•"/>
            </a:pPr>
            <a:r>
              <a:rPr lang="en-US" sz="1200" i="1">
                <a:latin typeface="Century Gothic" pitchFamily="34" charset="0"/>
              </a:rPr>
              <a:t>Aumenta a Experiência</a:t>
            </a:r>
          </a:p>
        </p:txBody>
      </p:sp>
      <p:sp>
        <p:nvSpPr>
          <p:cNvPr id="277516" name="Text Box 13"/>
          <p:cNvSpPr txBox="1">
            <a:spLocks noChangeArrowheads="1"/>
          </p:cNvSpPr>
          <p:nvPr/>
        </p:nvSpPr>
        <p:spPr bwMode="auto">
          <a:xfrm>
            <a:off x="1600200" y="3438525"/>
            <a:ext cx="28194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7475" indent="-117475">
              <a:lnSpc>
                <a:spcPct val="90000"/>
              </a:lnSpc>
              <a:buFontTx/>
              <a:buChar char="•"/>
            </a:pPr>
            <a:r>
              <a:rPr lang="en-US" sz="1200" i="1">
                <a:latin typeface="Century Gothic" pitchFamily="34" charset="0"/>
              </a:rPr>
              <a:t>Melhora Navegação</a:t>
            </a:r>
          </a:p>
          <a:p>
            <a:pPr marL="117475" indent="-117475">
              <a:lnSpc>
                <a:spcPct val="90000"/>
              </a:lnSpc>
              <a:buFontTx/>
              <a:buChar char="•"/>
            </a:pPr>
            <a:r>
              <a:rPr lang="en-US" sz="1200" i="1">
                <a:latin typeface="Century Gothic" pitchFamily="34" charset="0"/>
              </a:rPr>
              <a:t>Facilita a Personalização</a:t>
            </a:r>
          </a:p>
        </p:txBody>
      </p:sp>
      <p:sp>
        <p:nvSpPr>
          <p:cNvPr id="277517" name="Text Box 14"/>
          <p:cNvSpPr txBox="1">
            <a:spLocks noChangeArrowheads="1"/>
          </p:cNvSpPr>
          <p:nvPr/>
        </p:nvSpPr>
        <p:spPr bwMode="auto">
          <a:xfrm>
            <a:off x="304800" y="4213225"/>
            <a:ext cx="1600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7475" indent="-117475">
              <a:lnSpc>
                <a:spcPct val="90000"/>
              </a:lnSpc>
              <a:buFontTx/>
              <a:buChar char="•"/>
            </a:pPr>
            <a:r>
              <a:rPr lang="en-US" sz="1200" i="1">
                <a:latin typeface="Century Gothic" pitchFamily="34" charset="0"/>
              </a:rPr>
              <a:t>Grande Alcance</a:t>
            </a:r>
          </a:p>
        </p:txBody>
      </p:sp>
      <p:sp>
        <p:nvSpPr>
          <p:cNvPr id="120847" name="Line 15"/>
          <p:cNvSpPr>
            <a:spLocks noChangeShapeType="1"/>
          </p:cNvSpPr>
          <p:nvPr/>
        </p:nvSpPr>
        <p:spPr bwMode="auto">
          <a:xfrm rot="-5400000">
            <a:off x="7430294" y="3785394"/>
            <a:ext cx="2286000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77519" name="Text Box 16"/>
          <p:cNvSpPr txBox="1">
            <a:spLocks noChangeArrowheads="1"/>
          </p:cNvSpPr>
          <p:nvPr/>
        </p:nvSpPr>
        <p:spPr bwMode="auto">
          <a:xfrm rot="-5400000">
            <a:off x="7378700" y="3694113"/>
            <a:ext cx="19002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entury Gothic" pitchFamily="34" charset="0"/>
              </a:rPr>
              <a:t>renda/usuário</a:t>
            </a:r>
          </a:p>
        </p:txBody>
      </p:sp>
      <p:sp>
        <p:nvSpPr>
          <p:cNvPr id="277520" name="Text Box 10"/>
          <p:cNvSpPr txBox="1">
            <a:spLocks noChangeArrowheads="1"/>
          </p:cNvSpPr>
          <p:nvPr/>
        </p:nvSpPr>
        <p:spPr bwMode="auto">
          <a:xfrm>
            <a:off x="6324600" y="1000125"/>
            <a:ext cx="2819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entury Gothic" pitchFamily="34" charset="0"/>
              </a:rPr>
              <a:t>SilverLight</a:t>
            </a:r>
          </a:p>
        </p:txBody>
      </p:sp>
      <p:sp>
        <p:nvSpPr>
          <p:cNvPr id="277521" name="Text Box 11"/>
          <p:cNvSpPr txBox="1">
            <a:spLocks noChangeArrowheads="1"/>
          </p:cNvSpPr>
          <p:nvPr/>
        </p:nvSpPr>
        <p:spPr bwMode="auto">
          <a:xfrm>
            <a:off x="6324600" y="1285875"/>
            <a:ext cx="28194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7475" indent="-117475">
              <a:lnSpc>
                <a:spcPct val="90000"/>
              </a:lnSpc>
              <a:buFontTx/>
              <a:buChar char="•"/>
            </a:pPr>
            <a:r>
              <a:rPr lang="en-US" sz="1200" i="1">
                <a:latin typeface="Century Gothic" pitchFamily="34" charset="0"/>
              </a:rPr>
              <a:t>A “Media Web”	</a:t>
            </a:r>
          </a:p>
          <a:p>
            <a:pPr marL="117475" indent="-117475">
              <a:lnSpc>
                <a:spcPct val="90000"/>
              </a:lnSpc>
            </a:pPr>
            <a:endParaRPr lang="en-US" sz="1200" i="1"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Criando uma Solução</a:t>
            </a:r>
            <a:endParaRPr lang="pt-BR" dirty="0"/>
          </a:p>
        </p:txBody>
      </p:sp>
      <p:sp>
        <p:nvSpPr>
          <p:cNvPr id="28675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Demonstração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Convergência</a:t>
            </a:r>
            <a:r>
              <a:rPr lang="en-US" sz="4000" dirty="0" smtClean="0"/>
              <a:t> Web e Desktop</a:t>
            </a:r>
            <a:endParaRPr lang="pt-BR" sz="4000" dirty="0" smtClean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8531" name="Rectangle 5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/>
              <a:t>Aplicação Desktop</a:t>
            </a:r>
          </a:p>
          <a:p>
            <a:pPr lvl="1"/>
            <a:r>
              <a:rPr lang="pt-BR" dirty="0" smtClean="0"/>
              <a:t>Interativa</a:t>
            </a:r>
          </a:p>
          <a:p>
            <a:pPr lvl="1"/>
            <a:r>
              <a:rPr lang="pt-BR" dirty="0" smtClean="0"/>
              <a:t>Rápida</a:t>
            </a:r>
          </a:p>
          <a:p>
            <a:pPr lvl="1"/>
            <a:r>
              <a:rPr lang="pt-BR" dirty="0" smtClean="0"/>
              <a:t>Difícil Implantação	</a:t>
            </a:r>
          </a:p>
          <a:p>
            <a:pPr lvl="1"/>
            <a:r>
              <a:rPr lang="pt-BR" dirty="0" smtClean="0"/>
              <a:t>Desatualizada</a:t>
            </a:r>
          </a:p>
          <a:p>
            <a:pPr lvl="1"/>
            <a:r>
              <a:rPr lang="pt-BR" dirty="0" smtClean="0"/>
              <a:t>Roda no Cliente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8532" name="Espaço Reservado para Conteúdo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 smtClean="0"/>
              <a:t>Aplicação Web</a:t>
            </a:r>
          </a:p>
          <a:p>
            <a:pPr lvl="1"/>
            <a:r>
              <a:rPr lang="pt-BR" dirty="0" smtClean="0"/>
              <a:t>Estática</a:t>
            </a:r>
          </a:p>
          <a:p>
            <a:pPr lvl="1"/>
            <a:r>
              <a:rPr lang="pt-BR" dirty="0" smtClean="0"/>
              <a:t>Lenta</a:t>
            </a:r>
          </a:p>
          <a:p>
            <a:pPr lvl="1"/>
            <a:r>
              <a:rPr lang="pt-BR" dirty="0" smtClean="0"/>
              <a:t>Fácil Implementação</a:t>
            </a:r>
          </a:p>
          <a:p>
            <a:pPr lvl="1"/>
            <a:r>
              <a:rPr lang="pt-BR" dirty="0" smtClean="0"/>
              <a:t>Sempre Atualizada</a:t>
            </a:r>
          </a:p>
          <a:p>
            <a:pPr lvl="1"/>
            <a:r>
              <a:rPr lang="pt-BR" dirty="0" smtClean="0"/>
              <a:t>Roda no Servidor</a:t>
            </a:r>
          </a:p>
        </p:txBody>
      </p:sp>
      <p:sp>
        <p:nvSpPr>
          <p:cNvPr id="278533" name="Text Box 7"/>
          <p:cNvSpPr txBox="1">
            <a:spLocks noChangeArrowheads="1"/>
          </p:cNvSpPr>
          <p:nvPr/>
        </p:nvSpPr>
        <p:spPr bwMode="auto">
          <a:xfrm>
            <a:off x="1412875" y="5084763"/>
            <a:ext cx="63992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3600">
                <a:latin typeface="Tahoma" pitchFamily="34" charset="0"/>
              </a:rPr>
              <a:t>RIA - Rich Internet Application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Experiência do Usuário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web </a:t>
            </a:r>
            <a:r>
              <a:rPr lang="en-US" dirty="0" err="1" smtClean="0"/>
              <a:t>hoje</a:t>
            </a:r>
            <a:r>
              <a:rPr lang="en-US" dirty="0" smtClean="0"/>
              <a:t> é </a:t>
            </a:r>
            <a:r>
              <a:rPr lang="en-US" dirty="0" err="1" smtClean="0"/>
              <a:t>dinâmica</a:t>
            </a:r>
            <a:r>
              <a:rPr lang="en-US" dirty="0" smtClean="0"/>
              <a:t>? </a:t>
            </a:r>
          </a:p>
          <a:p>
            <a:r>
              <a:rPr lang="en-US" dirty="0" smtClean="0"/>
              <a:t>O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conteúdo</a:t>
            </a:r>
            <a:r>
              <a:rPr lang="en-US" dirty="0" smtClean="0"/>
              <a:t> é </a:t>
            </a:r>
            <a:r>
              <a:rPr lang="en-US" dirty="0" err="1" smtClean="0"/>
              <a:t>apresentado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usuários</a:t>
            </a:r>
            <a:endParaRPr lang="en-US" dirty="0" smtClean="0"/>
          </a:p>
          <a:p>
            <a:r>
              <a:rPr lang="en-US" dirty="0" err="1" smtClean="0"/>
              <a:t>Aplicações</a:t>
            </a:r>
            <a:r>
              <a:rPr lang="en-US" dirty="0" smtClean="0"/>
              <a:t> Web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perdem</a:t>
            </a:r>
            <a:r>
              <a:rPr lang="en-US" dirty="0" smtClean="0"/>
              <a:t> de </a:t>
            </a:r>
            <a:r>
              <a:rPr lang="en-US" dirty="0" err="1" smtClean="0"/>
              <a:t>aplicações</a:t>
            </a:r>
            <a:r>
              <a:rPr lang="en-US" dirty="0" smtClean="0"/>
              <a:t> Desktop</a:t>
            </a:r>
          </a:p>
          <a:p>
            <a:r>
              <a:rPr lang="en-US" dirty="0" err="1" smtClean="0"/>
              <a:t>Alternativas</a:t>
            </a:r>
            <a:endParaRPr lang="en-US" dirty="0" smtClean="0"/>
          </a:p>
          <a:p>
            <a:pPr lvl="1"/>
            <a:r>
              <a:rPr lang="en-US" dirty="0" smtClean="0"/>
              <a:t>Java Applets</a:t>
            </a:r>
          </a:p>
          <a:p>
            <a:pPr lvl="1"/>
            <a:r>
              <a:rPr lang="en-US" dirty="0" smtClean="0"/>
              <a:t>Silverlight</a:t>
            </a:r>
          </a:p>
          <a:p>
            <a:pPr lvl="1"/>
            <a:r>
              <a:rPr lang="en-US" dirty="0" smtClean="0"/>
              <a:t>Macromedia Flash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Problemas em uma Aplicação Web</a:t>
            </a:r>
            <a:endParaRPr lang="pt-BR" dirty="0" smtClean="0"/>
          </a:p>
        </p:txBody>
      </p:sp>
      <p:sp>
        <p:nvSpPr>
          <p:cNvPr id="28057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Post-backs forçam que a página seja recarregada a cada clique.</a:t>
            </a:r>
          </a:p>
          <a:p>
            <a:r>
              <a:rPr lang="pt-BR" smtClean="0"/>
              <a:t>Não mantém o estado da página naturalmente (stateless).</a:t>
            </a:r>
          </a:p>
          <a:p>
            <a:r>
              <a:rPr lang="pt-BR" smtClean="0"/>
              <a:t>Interfaces ricas são de difícil concepção.</a:t>
            </a:r>
          </a:p>
          <a:p>
            <a:r>
              <a:rPr lang="pt-BR" smtClean="0"/>
              <a:t>“Lenta” em relação a aplicações de clientes ricos (desktop).</a:t>
            </a:r>
          </a:p>
          <a:p>
            <a:endParaRPr lang="pt-BR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Solução para Aplicações Web</a:t>
            </a:r>
            <a:endParaRPr lang="pt-BR" dirty="0" smtClean="0"/>
          </a:p>
        </p:txBody>
      </p:sp>
      <p:sp>
        <p:nvSpPr>
          <p:cNvPr id="28160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RIA – Rich Internet Application</a:t>
            </a:r>
          </a:p>
          <a:p>
            <a:r>
              <a:rPr lang="pt-BR" smtClean="0"/>
              <a:t>Web 2.0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2268538" y="3068638"/>
            <a:ext cx="4144962" cy="225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2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AJAX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AJAX Conceitos</a:t>
            </a:r>
          </a:p>
        </p:txBody>
      </p:sp>
      <p:sp>
        <p:nvSpPr>
          <p:cNvPr id="282627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AJAX = “Asynchronous </a:t>
            </a:r>
            <a:r>
              <a:rPr lang="en-US" dirty="0" err="1" smtClean="0"/>
              <a:t>Javascript</a:t>
            </a:r>
            <a:r>
              <a:rPr lang="en-US" dirty="0" smtClean="0"/>
              <a:t> And XML”. </a:t>
            </a:r>
          </a:p>
          <a:p>
            <a:r>
              <a:rPr lang="pt-BR" dirty="0" smtClean="0"/>
              <a:t>É um conjunto de recursos e tecnologias, presentes há algum tempo, nas linguagens e navegadores atuais.</a:t>
            </a:r>
          </a:p>
          <a:p>
            <a:r>
              <a:rPr lang="pt-BR" dirty="0" smtClean="0"/>
              <a:t>AJAX não é tecnologia. É um conjunto de técnicas que tem como objetivo promover uma melhor e mais rica experiência de uso.</a:t>
            </a:r>
          </a:p>
          <a:p>
            <a:r>
              <a:rPr lang="pt-BR" dirty="0" smtClean="0"/>
              <a:t>AJAX faz uso das características da linguagem </a:t>
            </a:r>
            <a:r>
              <a:rPr lang="pt-BR" dirty="0" err="1" smtClean="0"/>
              <a:t>JavaScript</a:t>
            </a:r>
            <a:r>
              <a:rPr lang="pt-BR" dirty="0" smtClean="0"/>
              <a:t>, da portabilidade e flexibilidade do padrão XML e dos recursos de chamada assíncronas que foram implementadas nos navegadores.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650" name="Group 2"/>
          <p:cNvGrpSpPr>
            <a:grpSpLocks/>
          </p:cNvGrpSpPr>
          <p:nvPr/>
        </p:nvGrpSpPr>
        <p:grpSpPr bwMode="auto">
          <a:xfrm>
            <a:off x="4700588" y="2676525"/>
            <a:ext cx="3930650" cy="1766888"/>
            <a:chOff x="3854" y="1831"/>
            <a:chExt cx="2476" cy="1113"/>
          </a:xfrm>
        </p:grpSpPr>
        <p:sp>
          <p:nvSpPr>
            <p:cNvPr id="635907" name="Rectangle 3"/>
            <p:cNvSpPr>
              <a:spLocks noChangeArrowheads="1"/>
            </p:cNvSpPr>
            <p:nvPr/>
          </p:nvSpPr>
          <p:spPr bwMode="auto">
            <a:xfrm>
              <a:off x="3854" y="1831"/>
              <a:ext cx="2476" cy="111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7607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76078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1">
                  <a:alpha val="50000"/>
                </a:scheme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Segoe Semibold" pitchFamily="34" charset="0"/>
                </a:rPr>
                <a:t>ASP.NET AJAX Server Extensions</a:t>
              </a:r>
            </a:p>
          </p:txBody>
        </p:sp>
        <p:sp>
          <p:nvSpPr>
            <p:cNvPr id="635908" name="Rectangle 4"/>
            <p:cNvSpPr>
              <a:spLocks noChangeArrowheads="1"/>
            </p:cNvSpPr>
            <p:nvPr/>
          </p:nvSpPr>
          <p:spPr bwMode="auto">
            <a:xfrm>
              <a:off x="3915" y="2259"/>
              <a:ext cx="1047" cy="440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5607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6078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1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Segoe Semibold" pitchFamily="34" charset="0"/>
                </a:rPr>
                <a:t>ASP.NET AJAX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Segoe Semibold" pitchFamily="34" charset="0"/>
                </a:rPr>
                <a:t>Server Controls</a:t>
              </a:r>
            </a:p>
          </p:txBody>
        </p:sp>
        <p:sp>
          <p:nvSpPr>
            <p:cNvPr id="635909" name="Rectangle 5"/>
            <p:cNvSpPr>
              <a:spLocks noChangeArrowheads="1"/>
            </p:cNvSpPr>
            <p:nvPr/>
          </p:nvSpPr>
          <p:spPr bwMode="auto">
            <a:xfrm>
              <a:off x="5136" y="2083"/>
              <a:ext cx="1097" cy="380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5607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6078"/>
                    <a:invGamma/>
                  </a:schemeClr>
                </a:gs>
              </a:gsLst>
              <a:lin ang="2700000" scaled="1"/>
            </a:gradFill>
            <a:ln w="9525" algn="ctr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1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latin typeface="Segoe Semibold" pitchFamily="34" charset="0"/>
                </a:rPr>
                <a:t>App Services Bridge</a:t>
              </a:r>
            </a:p>
          </p:txBody>
        </p:sp>
        <p:sp>
          <p:nvSpPr>
            <p:cNvPr id="635910" name="Rectangle 6"/>
            <p:cNvSpPr>
              <a:spLocks noChangeArrowheads="1"/>
            </p:cNvSpPr>
            <p:nvPr/>
          </p:nvSpPr>
          <p:spPr bwMode="auto">
            <a:xfrm>
              <a:off x="5123" y="2527"/>
              <a:ext cx="1110" cy="343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5607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6078"/>
                    <a:invGamma/>
                  </a:schemeClr>
                </a:gs>
              </a:gsLst>
              <a:lin ang="2700000" scaled="1"/>
            </a:gradFill>
            <a:ln w="9525" algn="ctr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1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latin typeface="Segoe Semibold" pitchFamily="34" charset="0"/>
                </a:rPr>
                <a:t>Web Services Bridge</a:t>
              </a:r>
            </a:p>
          </p:txBody>
        </p:sp>
      </p:grpSp>
      <p:sp>
        <p:nvSpPr>
          <p:cNvPr id="283651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-171450"/>
            <a:ext cx="8229600" cy="1143000"/>
          </a:xfrm>
        </p:spPr>
        <p:txBody>
          <a:bodyPr/>
          <a:lstStyle/>
          <a:p>
            <a:r>
              <a:rPr lang="pt-BR" sz="3600" smtClean="0"/>
              <a:t>Introdução ao AJAX</a:t>
            </a:r>
          </a:p>
        </p:txBody>
      </p:sp>
      <p:sp>
        <p:nvSpPr>
          <p:cNvPr id="283652" name="Line 8"/>
          <p:cNvSpPr>
            <a:spLocks noChangeShapeType="1"/>
          </p:cNvSpPr>
          <p:nvPr/>
        </p:nvSpPr>
        <p:spPr bwMode="auto">
          <a:xfrm>
            <a:off x="4570413" y="1149350"/>
            <a:ext cx="1587" cy="50323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/>
          <a:lstStyle/>
          <a:p>
            <a:endParaRPr lang="pt-BR"/>
          </a:p>
        </p:txBody>
      </p:sp>
      <p:grpSp>
        <p:nvGrpSpPr>
          <p:cNvPr id="283653" name="Group 12"/>
          <p:cNvGrpSpPr>
            <a:grpSpLocks/>
          </p:cNvGrpSpPr>
          <p:nvPr/>
        </p:nvGrpSpPr>
        <p:grpSpPr bwMode="auto">
          <a:xfrm>
            <a:off x="1870075" y="2359025"/>
            <a:ext cx="2609850" cy="3676650"/>
            <a:chOff x="1158" y="1403"/>
            <a:chExt cx="1644" cy="2316"/>
          </a:xfrm>
        </p:grpSpPr>
        <p:sp>
          <p:nvSpPr>
            <p:cNvPr id="635917" name="Rectangle 13"/>
            <p:cNvSpPr>
              <a:spLocks noChangeArrowheads="1"/>
            </p:cNvSpPr>
            <p:nvPr/>
          </p:nvSpPr>
          <p:spPr bwMode="auto">
            <a:xfrm>
              <a:off x="1158" y="1403"/>
              <a:ext cx="1644" cy="23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7607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76078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1">
                  <a:alpha val="50000"/>
                </a:scheme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Segoe Semibold" pitchFamily="34" charset="0"/>
                </a:rPr>
                <a:t>Client Script Library</a:t>
              </a:r>
            </a:p>
          </p:txBody>
        </p:sp>
        <p:sp>
          <p:nvSpPr>
            <p:cNvPr id="635918" name="Rectangle 14"/>
            <p:cNvSpPr>
              <a:spLocks noChangeArrowheads="1"/>
            </p:cNvSpPr>
            <p:nvPr/>
          </p:nvSpPr>
          <p:spPr bwMode="auto">
            <a:xfrm>
              <a:off x="1217" y="1829"/>
              <a:ext cx="1518" cy="323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5607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6078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1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latin typeface="Segoe Semibold" pitchFamily="34" charset="0"/>
                </a:rPr>
                <a:t>Controls, Components</a:t>
              </a:r>
            </a:p>
          </p:txBody>
        </p:sp>
        <p:sp>
          <p:nvSpPr>
            <p:cNvPr id="635919" name="Rectangle 15"/>
            <p:cNvSpPr>
              <a:spLocks noChangeArrowheads="1"/>
            </p:cNvSpPr>
            <p:nvPr/>
          </p:nvSpPr>
          <p:spPr bwMode="auto">
            <a:xfrm>
              <a:off x="1217" y="3079"/>
              <a:ext cx="1518" cy="305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5607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6078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1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latin typeface="Segoe Semibold" pitchFamily="34" charset="0"/>
                </a:rPr>
                <a:t>Script Core</a:t>
              </a:r>
            </a:p>
          </p:txBody>
        </p:sp>
        <p:sp>
          <p:nvSpPr>
            <p:cNvPr id="635920" name="Rectangle 16"/>
            <p:cNvSpPr>
              <a:spLocks noChangeArrowheads="1"/>
            </p:cNvSpPr>
            <p:nvPr/>
          </p:nvSpPr>
          <p:spPr bwMode="auto">
            <a:xfrm>
              <a:off x="1217" y="2690"/>
              <a:ext cx="1513" cy="317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5607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6078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1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Segoe Semibold" pitchFamily="34" charset="0"/>
                </a:rPr>
                <a:t>Base Class Library</a:t>
              </a:r>
            </a:p>
          </p:txBody>
        </p:sp>
        <p:sp>
          <p:nvSpPr>
            <p:cNvPr id="635921" name="Rectangle 17"/>
            <p:cNvSpPr>
              <a:spLocks noChangeArrowheads="1"/>
            </p:cNvSpPr>
            <p:nvPr/>
          </p:nvSpPr>
          <p:spPr bwMode="auto">
            <a:xfrm>
              <a:off x="1217" y="2224"/>
              <a:ext cx="1518" cy="399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5607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6078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1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Segoe Semibold" pitchFamily="34" charset="0"/>
                </a:rPr>
                <a:t>Component Model and UI Framework</a:t>
              </a:r>
            </a:p>
          </p:txBody>
        </p:sp>
        <p:sp>
          <p:nvSpPr>
            <p:cNvPr id="635922" name="Rectangle 18"/>
            <p:cNvSpPr>
              <a:spLocks noChangeArrowheads="1"/>
            </p:cNvSpPr>
            <p:nvPr/>
          </p:nvSpPr>
          <p:spPr bwMode="auto">
            <a:xfrm>
              <a:off x="1217" y="3431"/>
              <a:ext cx="1518" cy="221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5607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6078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1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latin typeface="Segoe Semibold" pitchFamily="34" charset="0"/>
                </a:rPr>
                <a:t>Browser Compatibility</a:t>
              </a:r>
            </a:p>
          </p:txBody>
        </p:sp>
      </p:grpSp>
      <p:sp>
        <p:nvSpPr>
          <p:cNvPr id="635924" name="Rectangle 20"/>
          <p:cNvSpPr>
            <a:spLocks noChangeArrowheads="1"/>
          </p:cNvSpPr>
          <p:nvPr/>
        </p:nvSpPr>
        <p:spPr bwMode="auto">
          <a:xfrm>
            <a:off x="71438" y="4295775"/>
            <a:ext cx="1663700" cy="1724025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76078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76078"/>
                  <a:invGamma/>
                </a:schemeClr>
              </a:gs>
            </a:gsLst>
            <a:lin ang="2700000" scaled="1"/>
          </a:gra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71842" dir="2700000" algn="ctr" rotWithShape="0">
              <a:schemeClr val="bg1">
                <a:alpha val="50000"/>
              </a:scheme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Segoe Semibold" pitchFamily="34" charset="0"/>
              </a:rPr>
              <a:t>Client Application Services</a:t>
            </a:r>
            <a:endParaRPr lang="en-US" sz="1600" dirty="0">
              <a:solidFill>
                <a:schemeClr val="bg1"/>
              </a:solidFill>
              <a:latin typeface="Segoe Semibold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bg1"/>
              </a:solidFill>
              <a:latin typeface="Segoe Semibold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bg1"/>
              </a:solidFill>
              <a:latin typeface="Segoe Semibold" pitchFamily="34" charset="0"/>
            </a:endParaRPr>
          </a:p>
        </p:txBody>
      </p:sp>
      <p:sp>
        <p:nvSpPr>
          <p:cNvPr id="635926" name="Rectangle 22"/>
          <p:cNvSpPr>
            <a:spLocks noChangeArrowheads="1"/>
          </p:cNvSpPr>
          <p:nvPr/>
        </p:nvSpPr>
        <p:spPr bwMode="auto">
          <a:xfrm>
            <a:off x="160338" y="5246688"/>
            <a:ext cx="1443037" cy="633412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5607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56078"/>
                  <a:invGamma/>
                </a:schemeClr>
              </a:gs>
            </a:gsLst>
            <a:lin ang="2700000" scaled="1"/>
          </a:gradFill>
          <a:ln w="9525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1">
                <a:alpha val="50000"/>
              </a:scheme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Segoe Semibold" pitchFamily="34" charset="0"/>
              </a:rPr>
              <a:t>Browser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Segoe Semibold" pitchFamily="34" charset="0"/>
              </a:rPr>
              <a:t>Integration</a:t>
            </a:r>
          </a:p>
        </p:txBody>
      </p:sp>
      <p:grpSp>
        <p:nvGrpSpPr>
          <p:cNvPr id="283656" name="Group 23"/>
          <p:cNvGrpSpPr>
            <a:grpSpLocks/>
          </p:cNvGrpSpPr>
          <p:nvPr/>
        </p:nvGrpSpPr>
        <p:grpSpPr bwMode="auto">
          <a:xfrm>
            <a:off x="4700588" y="4713288"/>
            <a:ext cx="3943350" cy="1358900"/>
            <a:chOff x="3854" y="3101"/>
            <a:chExt cx="2484" cy="856"/>
          </a:xfrm>
        </p:grpSpPr>
        <p:sp>
          <p:nvSpPr>
            <p:cNvPr id="635928" name="Rectangle 24"/>
            <p:cNvSpPr>
              <a:spLocks noChangeArrowheads="1"/>
            </p:cNvSpPr>
            <p:nvPr/>
          </p:nvSpPr>
          <p:spPr bwMode="auto">
            <a:xfrm>
              <a:off x="3854" y="3101"/>
              <a:ext cx="2484" cy="85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7607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76078"/>
                    <a:invGamma/>
                  </a:schemeClr>
                </a:gs>
              </a:gsLst>
              <a:lin ang="2700000" scaled="1"/>
            </a:gra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1">
                  <a:alpha val="50000"/>
                </a:scheme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Segoe Semibold" pitchFamily="34" charset="0"/>
                </a:rPr>
                <a:t>ASP.NET</a:t>
              </a:r>
            </a:p>
          </p:txBody>
        </p:sp>
        <p:sp>
          <p:nvSpPr>
            <p:cNvPr id="635929" name="Rectangle 25"/>
            <p:cNvSpPr>
              <a:spLocks noChangeArrowheads="1"/>
            </p:cNvSpPr>
            <p:nvPr/>
          </p:nvSpPr>
          <p:spPr bwMode="auto">
            <a:xfrm>
              <a:off x="5151" y="3376"/>
              <a:ext cx="1082" cy="517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5607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6078"/>
                    <a:invGamma/>
                  </a:schemeClr>
                </a:gs>
              </a:gsLst>
              <a:lin ang="2700000" scaled="1"/>
            </a:gradFill>
            <a:ln w="9525" algn="ctr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1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latin typeface="Segoe Semibold" pitchFamily="34" charset="0"/>
                </a:rPr>
                <a:t>Application Services</a:t>
              </a:r>
            </a:p>
          </p:txBody>
        </p:sp>
        <p:sp>
          <p:nvSpPr>
            <p:cNvPr id="635930" name="Rectangle 26"/>
            <p:cNvSpPr>
              <a:spLocks noChangeArrowheads="1"/>
            </p:cNvSpPr>
            <p:nvPr/>
          </p:nvSpPr>
          <p:spPr bwMode="auto">
            <a:xfrm>
              <a:off x="3918" y="3376"/>
              <a:ext cx="1059" cy="517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5607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6078"/>
                    <a:invGamma/>
                  </a:schemeClr>
                </a:gs>
              </a:gsLst>
              <a:lin ang="2700000" scaled="1"/>
            </a:gradFill>
            <a:ln w="9525" algn="ctr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1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Segoe Semibold" pitchFamily="34" charset="0"/>
                </a:rPr>
                <a:t>Page Framework,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latin typeface="Segoe Semibold" pitchFamily="34" charset="0"/>
                </a:rPr>
                <a:t>Server Controls</a:t>
              </a:r>
            </a:p>
          </p:txBody>
        </p:sp>
      </p:grpSp>
      <p:sp>
        <p:nvSpPr>
          <p:cNvPr id="635931" name="AutoShape 27"/>
          <p:cNvSpPr>
            <a:spLocks noChangeArrowheads="1"/>
          </p:cNvSpPr>
          <p:nvPr/>
        </p:nvSpPr>
        <p:spPr bwMode="auto">
          <a:xfrm>
            <a:off x="4803775" y="1133475"/>
            <a:ext cx="1579563" cy="1193800"/>
          </a:xfrm>
          <a:prstGeom prst="flowChartDocument">
            <a:avLst/>
          </a:prstGeom>
          <a:gradFill rotWithShape="1">
            <a:gsLst>
              <a:gs pos="0">
                <a:schemeClr val="accent2">
                  <a:gamma/>
                  <a:shade val="6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66275"/>
                  <a:invGamma/>
                </a:scheme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89803" dir="2700000" algn="ctr" rotWithShape="0">
              <a:schemeClr val="bg1">
                <a:alpha val="50000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</a:rPr>
              <a:t>ASP.NET AJAX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</a:rPr>
              <a:t>ASP.NET Pages</a:t>
            </a:r>
          </a:p>
        </p:txBody>
      </p:sp>
      <p:sp>
        <p:nvSpPr>
          <p:cNvPr id="635932" name="AutoShape 28"/>
          <p:cNvSpPr>
            <a:spLocks noChangeArrowheads="1"/>
          </p:cNvSpPr>
          <p:nvPr/>
        </p:nvSpPr>
        <p:spPr bwMode="auto">
          <a:xfrm>
            <a:off x="6565900" y="1147763"/>
            <a:ext cx="1576388" cy="1182687"/>
          </a:xfrm>
          <a:prstGeom prst="flowChartDocument">
            <a:avLst/>
          </a:prstGeom>
          <a:gradFill rotWithShape="1">
            <a:gsLst>
              <a:gs pos="0">
                <a:schemeClr val="accent2">
                  <a:gamma/>
                  <a:shade val="6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66275"/>
                  <a:invGamma/>
                </a:scheme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89803" dir="2700000" algn="ctr" rotWithShape="0">
              <a:schemeClr val="bg1">
                <a:alpha val="50000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</a:rPr>
              <a:t>Web Services</a:t>
            </a:r>
          </a:p>
        </p:txBody>
      </p:sp>
      <p:sp>
        <p:nvSpPr>
          <p:cNvPr id="635933" name="AutoShape 29"/>
          <p:cNvSpPr>
            <a:spLocks noChangeArrowheads="1"/>
          </p:cNvSpPr>
          <p:nvPr/>
        </p:nvSpPr>
        <p:spPr bwMode="auto">
          <a:xfrm>
            <a:off x="422275" y="1133475"/>
            <a:ext cx="1517650" cy="1085850"/>
          </a:xfrm>
          <a:prstGeom prst="flowChartDocument">
            <a:avLst/>
          </a:prstGeom>
          <a:gradFill rotWithShape="1">
            <a:gsLst>
              <a:gs pos="0">
                <a:schemeClr val="accent2">
                  <a:gamma/>
                  <a:shade val="6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66275"/>
                  <a:invGamma/>
                </a:schemeClr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1">
                <a:alpha val="50000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</a:rPr>
              <a:t>HTML, Script,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</a:rPr>
              <a:t>ASP.NET AJAX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emibold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</a:rPr>
              <a:t>Markup</a:t>
            </a:r>
          </a:p>
        </p:txBody>
      </p:sp>
      <p:sp>
        <p:nvSpPr>
          <p:cNvPr id="635934" name="AutoShape 30"/>
          <p:cNvSpPr>
            <a:spLocks noChangeArrowheads="1"/>
          </p:cNvSpPr>
          <p:nvPr/>
        </p:nvSpPr>
        <p:spPr bwMode="auto">
          <a:xfrm>
            <a:off x="2125663" y="1143000"/>
            <a:ext cx="1000125" cy="985838"/>
          </a:xfrm>
          <a:prstGeom prst="flowChartDocument">
            <a:avLst/>
          </a:prstGeom>
          <a:gradFill rotWithShape="1">
            <a:gsLst>
              <a:gs pos="0">
                <a:schemeClr val="folHlink">
                  <a:gamma/>
                  <a:shade val="6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66275"/>
                  <a:invGamma/>
                </a:schemeClr>
              </a:gs>
            </a:gsLst>
            <a:lin ang="2700000" scaled="1"/>
          </a:gra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89803" dir="2700000" algn="ctr" rotWithShape="0">
              <a:schemeClr val="bg1">
                <a:alpha val="50000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</a:rPr>
              <a:t>Service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Semibold" pitchFamily="34" charset="0"/>
              </a:rPr>
              <a:t>Proxies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Renderização Parcial de Páginas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A </a:t>
            </a:r>
            <a:r>
              <a:rPr lang="pt-BR" dirty="0" err="1" smtClean="0"/>
              <a:t>renderização</a:t>
            </a:r>
            <a:r>
              <a:rPr lang="pt-BR" dirty="0" smtClean="0"/>
              <a:t> de partes de páginas é suportada por um conjunto de controles do servidor e scripts no cliente</a:t>
            </a:r>
          </a:p>
          <a:p>
            <a:r>
              <a:rPr lang="pt-BR" dirty="0" smtClean="0"/>
              <a:t>Permite atualizar de forma assíncrona pedaços de uma página sem a necessidade do </a:t>
            </a:r>
            <a:r>
              <a:rPr lang="pt-BR" dirty="0" err="1" smtClean="0"/>
              <a:t>postback</a:t>
            </a:r>
            <a:r>
              <a:rPr lang="pt-BR" dirty="0" smtClean="0"/>
              <a:t> completo da página</a:t>
            </a:r>
          </a:p>
          <a:p>
            <a:r>
              <a:rPr lang="pt-BR" dirty="0" smtClean="0"/>
              <a:t>Principais componentes envolvidos:</a:t>
            </a:r>
          </a:p>
          <a:p>
            <a:pPr lvl="1"/>
            <a:r>
              <a:rPr lang="pt-BR" dirty="0" err="1" smtClean="0"/>
              <a:t>XMLHttpRequest</a:t>
            </a:r>
            <a:endParaRPr lang="pt-BR" dirty="0" smtClean="0"/>
          </a:p>
          <a:p>
            <a:pPr lvl="1"/>
            <a:r>
              <a:rPr lang="pt-BR" dirty="0" err="1" smtClean="0"/>
              <a:t>ScriptManager</a:t>
            </a:r>
            <a:endParaRPr lang="pt-BR" dirty="0" smtClean="0"/>
          </a:p>
          <a:p>
            <a:pPr lvl="1"/>
            <a:r>
              <a:rPr lang="pt-BR" dirty="0" err="1" smtClean="0"/>
              <a:t>UpdatePanel</a:t>
            </a:r>
            <a:endParaRPr lang="pt-BR" dirty="0" smtClean="0"/>
          </a:p>
          <a:p>
            <a:pPr lvl="1"/>
            <a:r>
              <a:rPr lang="pt-BR" dirty="0" err="1" smtClean="0"/>
              <a:t>UpdateProgress</a:t>
            </a: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XmlHttpRequest</a:t>
            </a:r>
            <a:r>
              <a:rPr lang="en-US" smtClean="0"/>
              <a:t> </a:t>
            </a:r>
            <a:endParaRPr lang="pt-BR" smtClean="0"/>
          </a:p>
        </p:txBody>
      </p:sp>
      <p:sp>
        <p:nvSpPr>
          <p:cNvPr id="285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Objeto que a linguagem </a:t>
            </a:r>
            <a:r>
              <a:rPr lang="pt-BR" dirty="0" err="1" smtClean="0"/>
              <a:t>JavaScript</a:t>
            </a:r>
            <a:r>
              <a:rPr lang="pt-BR" dirty="0" smtClean="0"/>
              <a:t>  implementa  e está presente nos navegadores</a:t>
            </a:r>
          </a:p>
          <a:p>
            <a:r>
              <a:rPr lang="pt-BR" dirty="0" smtClean="0"/>
              <a:t>Tem a capacidade de executar a leitura remota de dados de forma assíncrona, permitindo assim a execução de outras tarefas imediatamente após a chamada</a:t>
            </a:r>
          </a:p>
          <a:p>
            <a:r>
              <a:rPr lang="pt-BR" dirty="0" smtClean="0"/>
              <a:t>Retorna dados em formato XML e texto</a:t>
            </a:r>
          </a:p>
          <a:p>
            <a:r>
              <a:rPr lang="pt-BR" dirty="0" smtClean="0"/>
              <a:t>PADRÃO RECONHECIDO PELO W3C! http://www.w3.org/TR/XMLHttpRequest/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ScriptManager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Disponível em System.Web.Ui</a:t>
            </a:r>
          </a:p>
          <a:p>
            <a:r>
              <a:rPr lang="pt-BR" dirty="0" smtClean="0"/>
              <a:t>Gerencia elementos AJAX em uma página ASP.NET</a:t>
            </a:r>
          </a:p>
          <a:p>
            <a:pPr lvl="1"/>
            <a:r>
              <a:rPr lang="pt-BR" dirty="0" smtClean="0"/>
              <a:t>Componentes e scripts</a:t>
            </a:r>
          </a:p>
          <a:p>
            <a:pPr lvl="1"/>
            <a:r>
              <a:rPr lang="pt-BR" dirty="0" err="1" smtClean="0"/>
              <a:t>Renderização</a:t>
            </a:r>
            <a:r>
              <a:rPr lang="pt-BR" dirty="0" smtClean="0"/>
              <a:t> parcial de páginas</a:t>
            </a:r>
          </a:p>
          <a:p>
            <a:pPr lvl="1"/>
            <a:r>
              <a:rPr lang="pt-BR" dirty="0" smtClean="0"/>
              <a:t>Requisições do cliente</a:t>
            </a:r>
          </a:p>
          <a:p>
            <a:pPr lvl="1"/>
            <a:r>
              <a:rPr lang="pt-BR" dirty="0" smtClean="0"/>
              <a:t>Respostas do servidor</a:t>
            </a:r>
          </a:p>
          <a:p>
            <a:r>
              <a:rPr lang="pt-BR" dirty="0" smtClean="0"/>
              <a:t>Uso obrigatório se forem utilizados os componentes </a:t>
            </a:r>
            <a:r>
              <a:rPr lang="pt-BR" dirty="0" err="1" smtClean="0"/>
              <a:t>UpdatePanel</a:t>
            </a:r>
            <a:r>
              <a:rPr lang="pt-BR" dirty="0" smtClean="0"/>
              <a:t>, </a:t>
            </a:r>
            <a:r>
              <a:rPr lang="pt-BR" dirty="0" err="1" smtClean="0"/>
              <a:t>UpdateProgress</a:t>
            </a:r>
            <a:r>
              <a:rPr lang="pt-BR" dirty="0" smtClean="0"/>
              <a:t> e Timer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ScriptManager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Proriedades:</a:t>
            </a:r>
          </a:p>
          <a:p>
            <a:pPr lvl="1"/>
            <a:r>
              <a:rPr lang="pt-BR" i="1" smtClean="0"/>
              <a:t>EnablePartialRendering</a:t>
            </a:r>
            <a:r>
              <a:rPr lang="pt-BR" smtClean="0"/>
              <a:t> – deve possuir valor </a:t>
            </a:r>
            <a:r>
              <a:rPr lang="pt-BR" i="1" smtClean="0"/>
              <a:t>true</a:t>
            </a:r>
            <a:r>
              <a:rPr lang="pt-BR" smtClean="0"/>
              <a:t> (valor-padrão) para habilitar renderização parcial de páginas; alterável somente antes ou durante o evento </a:t>
            </a:r>
            <a:r>
              <a:rPr lang="pt-BR" i="1" smtClean="0"/>
              <a:t>Init</a:t>
            </a:r>
            <a:r>
              <a:rPr lang="pt-BR" smtClean="0"/>
              <a:t>  da página</a:t>
            </a:r>
          </a:p>
          <a:p>
            <a:pPr lvl="1"/>
            <a:r>
              <a:rPr lang="pt-BR" i="1" smtClean="0"/>
              <a:t>SupportsPartialRendering</a:t>
            </a:r>
            <a:r>
              <a:rPr lang="pt-BR" smtClean="0"/>
              <a:t> – deve possuir valor </a:t>
            </a:r>
            <a:r>
              <a:rPr lang="pt-BR" i="1" smtClean="0"/>
              <a:t>true</a:t>
            </a:r>
            <a:r>
              <a:rPr lang="pt-BR" smtClean="0"/>
              <a:t> para habilitar renderização parcial de páginas; se não atribuído, o valor é obtido através de consulta ao navegador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Templates</a:t>
            </a:r>
            <a:endParaRPr lang="pt-BR" dirty="0"/>
          </a:p>
        </p:txBody>
      </p:sp>
      <p:pic>
        <p:nvPicPr>
          <p:cNvPr id="517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685528"/>
            <a:ext cx="7828223" cy="498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eta para a direita 3"/>
          <p:cNvSpPr/>
          <p:nvPr/>
        </p:nvSpPr>
        <p:spPr>
          <a:xfrm>
            <a:off x="2483768" y="1857375"/>
            <a:ext cx="42862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Seta para a direita 4"/>
          <p:cNvSpPr/>
          <p:nvPr/>
        </p:nvSpPr>
        <p:spPr>
          <a:xfrm>
            <a:off x="758999" y="2307352"/>
            <a:ext cx="42862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Seta para a direita 5"/>
          <p:cNvSpPr/>
          <p:nvPr/>
        </p:nvSpPr>
        <p:spPr>
          <a:xfrm>
            <a:off x="971600" y="2636912"/>
            <a:ext cx="42862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>
            <a:off x="2555776" y="3257356"/>
            <a:ext cx="42862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539552" y="5661248"/>
            <a:ext cx="42862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UpdatePanel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Disponível em </a:t>
            </a:r>
            <a:r>
              <a:rPr lang="pt-BR" i="1" smtClean="0"/>
              <a:t>System.Web.UI</a:t>
            </a:r>
            <a:endParaRPr lang="pt-BR" smtClean="0"/>
          </a:p>
          <a:p>
            <a:r>
              <a:rPr lang="pt-BR" smtClean="0"/>
              <a:t>Controle ASP.NET AJAX que cria um painel atualizável em uma página ASP.NET AJAX, permitindo postbacks baseados em XmlHttpRequest</a:t>
            </a:r>
          </a:p>
          <a:p>
            <a:r>
              <a:rPr lang="pt-BR" smtClean="0"/>
              <a:t>É possível colocar múltiplos componentes UpdatePanel em uma mesma página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UpdatePanel</a:t>
            </a:r>
          </a:p>
        </p:txBody>
      </p:sp>
      <p:sp>
        <p:nvSpPr>
          <p:cNvPr id="35842" name="Rectangle 8"/>
          <p:cNvSpPr>
            <a:spLocks noChangeArrowheads="1"/>
          </p:cNvSpPr>
          <p:nvPr/>
        </p:nvSpPr>
        <p:spPr bwMode="auto">
          <a:xfrm>
            <a:off x="963613" y="2133600"/>
            <a:ext cx="7929562" cy="30114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asp:UpdatePanel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ID="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UpdateMaster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“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runat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="server"&gt;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&lt;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ContentTemplate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    &lt;div&gt;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     &lt;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asp:GridView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ID="GridView1"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runat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="server" /&gt;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		...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     &lt;/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asp:GridView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    &lt;/div&gt;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&lt;/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ContentTemplate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asp:UpdatePanel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&gt;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UpdatePanel</a:t>
            </a:r>
          </a:p>
        </p:txBody>
      </p:sp>
      <p:sp>
        <p:nvSpPr>
          <p:cNvPr id="2908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2400" smtClean="0"/>
              <a:t>Ciclo de vida de um postback utilizando o ASP.NET AJAX:</a:t>
            </a:r>
          </a:p>
          <a:p>
            <a:pPr lvl="1"/>
            <a:r>
              <a:rPr lang="pt-BR" sz="2000" smtClean="0"/>
              <a:t>ASP.NET AJAX intercepta as ações de postback da página</a:t>
            </a:r>
          </a:p>
          <a:p>
            <a:pPr lvl="1"/>
            <a:r>
              <a:rPr lang="pt-BR" sz="2000" smtClean="0"/>
              <a:t>Usa XMLHttpRequest para disparar o postback ao servidor que ocorre normalmente</a:t>
            </a:r>
          </a:p>
          <a:p>
            <a:pPr lvl="1"/>
            <a:r>
              <a:rPr lang="pt-BR" sz="2000" smtClean="0"/>
              <a:t>Apenas os conteúdos dos UpdatePanel são retornados</a:t>
            </a:r>
          </a:p>
          <a:p>
            <a:pPr lvl="1"/>
            <a:r>
              <a:rPr lang="pt-BR" sz="2000" smtClean="0"/>
              <a:t>As regiões alteradas no UpdatePanel são atualizadas no cliente</a:t>
            </a:r>
          </a:p>
          <a:p>
            <a:pPr lvl="1"/>
            <a:r>
              <a:rPr lang="pt-BR" sz="2000" smtClean="0"/>
              <a:t>Todos os postbacks gerados por controles dentro do UpdatePanel serão tratados como postback Ajax com atualizações incrementais da página</a:t>
            </a:r>
          </a:p>
          <a:p>
            <a:pPr lvl="1"/>
            <a:r>
              <a:rPr lang="pt-BR" sz="2000" smtClean="0"/>
              <a:t>Postbacks para controles fora do UpdatePanel transcorrerão da forma convencional por padrão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UpdatePanel</a:t>
            </a:r>
          </a:p>
        </p:txBody>
      </p:sp>
      <p:pic>
        <p:nvPicPr>
          <p:cNvPr id="291843" name="Picture 5" descr="Partial-Page Rendering Over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1428750"/>
            <a:ext cx="4665663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UpdatePanel</a:t>
            </a:r>
          </a:p>
        </p:txBody>
      </p:sp>
      <p:sp>
        <p:nvSpPr>
          <p:cNvPr id="29286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Propriedades:</a:t>
            </a:r>
          </a:p>
          <a:p>
            <a:pPr lvl="1"/>
            <a:r>
              <a:rPr lang="pt-BR" i="1" smtClean="0"/>
              <a:t>UpdateMode</a:t>
            </a:r>
            <a:r>
              <a:rPr lang="pt-BR" smtClean="0"/>
              <a:t> – define quando é realizado a atualização do painel</a:t>
            </a:r>
          </a:p>
          <a:p>
            <a:pPr lvl="2"/>
            <a:r>
              <a:rPr lang="pt-BR" i="1" smtClean="0"/>
              <a:t>Always</a:t>
            </a:r>
            <a:r>
              <a:rPr lang="pt-BR" smtClean="0"/>
              <a:t> – sempre realiza atualização a qualquer postback</a:t>
            </a:r>
          </a:p>
          <a:p>
            <a:pPr lvl="2"/>
            <a:r>
              <a:rPr lang="pt-BR" i="1" smtClean="0"/>
              <a:t>Conditional</a:t>
            </a:r>
            <a:r>
              <a:rPr lang="pt-BR" smtClean="0"/>
              <a:t> – realiza atualização quando um postback assíncrono específico ocorre</a:t>
            </a:r>
            <a:endParaRPr lang="pt-BR" i="1" smtClean="0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UpdatePanel</a:t>
            </a:r>
          </a:p>
        </p:txBody>
      </p:sp>
      <p:sp>
        <p:nvSpPr>
          <p:cNvPr id="293891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600201"/>
            <a:ext cx="8229600" cy="2404863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Por padrão, todos os controles dentro de um </a:t>
            </a:r>
            <a:r>
              <a:rPr lang="pt-BR" dirty="0" err="1" smtClean="0"/>
              <a:t>UpdatePanel</a:t>
            </a:r>
            <a:r>
              <a:rPr lang="pt-BR" dirty="0" smtClean="0"/>
              <a:t> podem disparar eventos para o </a:t>
            </a:r>
            <a:r>
              <a:rPr lang="pt-BR" dirty="0" err="1" smtClean="0"/>
              <a:t>postback</a:t>
            </a:r>
            <a:r>
              <a:rPr lang="pt-BR" dirty="0" smtClean="0"/>
              <a:t> assíncrono daquele </a:t>
            </a:r>
            <a:r>
              <a:rPr lang="pt-BR" dirty="0" err="1" smtClean="0"/>
              <a:t>UpdatePanel</a:t>
            </a:r>
            <a:endParaRPr lang="pt-BR" dirty="0" smtClean="0"/>
          </a:p>
          <a:p>
            <a:r>
              <a:rPr lang="pt-BR" dirty="0" smtClean="0"/>
              <a:t>Controles fora de um </a:t>
            </a:r>
            <a:r>
              <a:rPr lang="pt-BR" dirty="0" err="1" smtClean="0"/>
              <a:t>UpdatePanel</a:t>
            </a:r>
            <a:r>
              <a:rPr lang="pt-BR" dirty="0" smtClean="0"/>
              <a:t> podem também disparar um </a:t>
            </a:r>
            <a:r>
              <a:rPr lang="pt-BR" dirty="0" err="1" smtClean="0"/>
              <a:t>postback</a:t>
            </a:r>
            <a:r>
              <a:rPr lang="pt-BR" dirty="0" smtClean="0"/>
              <a:t> assíncrono em um </a:t>
            </a:r>
            <a:r>
              <a:rPr lang="pt-BR" dirty="0" err="1" smtClean="0"/>
              <a:t>UpdatePanel</a:t>
            </a:r>
            <a:endParaRPr lang="pt-BR" dirty="0" smtClean="0"/>
          </a:p>
          <a:p>
            <a:r>
              <a:rPr lang="pt-BR" dirty="0" smtClean="0"/>
              <a:t>Adiciona-se </a:t>
            </a:r>
            <a:r>
              <a:rPr lang="pt-BR" dirty="0" err="1" smtClean="0"/>
              <a:t>Triggers</a:t>
            </a:r>
            <a:r>
              <a:rPr lang="pt-BR" dirty="0" smtClean="0"/>
              <a:t> em um </a:t>
            </a:r>
            <a:r>
              <a:rPr lang="pt-BR" dirty="0" err="1" smtClean="0"/>
              <a:t>UpdatePanel</a:t>
            </a:r>
            <a:r>
              <a:rPr lang="pt-BR" dirty="0" smtClean="0"/>
              <a:t> para permitir que outros controles disparem </a:t>
            </a:r>
            <a:r>
              <a:rPr lang="pt-BR" dirty="0" err="1" smtClean="0"/>
              <a:t>postback</a:t>
            </a:r>
            <a:r>
              <a:rPr lang="pt-BR" dirty="0" smtClean="0"/>
              <a:t> assíncrono</a:t>
            </a:r>
          </a:p>
        </p:txBody>
      </p:sp>
      <p:sp>
        <p:nvSpPr>
          <p:cNvPr id="39939" name="Rectangle 8"/>
          <p:cNvSpPr>
            <a:spLocks noChangeArrowheads="1"/>
          </p:cNvSpPr>
          <p:nvPr/>
        </p:nvSpPr>
        <p:spPr bwMode="auto">
          <a:xfrm>
            <a:off x="787400" y="3952776"/>
            <a:ext cx="8177213" cy="20685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asp:UpdatePanel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ID="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UpdateMaster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“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runat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="server"&gt;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...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&lt;Triggers&gt;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	&lt;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asp:AsyncPostBackTrigger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ControlID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=“Button1"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EventName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="Click" /&gt;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&lt;/Triggers&gt;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asp:UpdatePanel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&gt;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UpdateProgress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Provê feedback no processo de atualização durante um postback assíncrono</a:t>
            </a:r>
            <a:endParaRPr lang="pt-BR" dirty="0" smtClean="0"/>
          </a:p>
        </p:txBody>
      </p:sp>
      <p:sp>
        <p:nvSpPr>
          <p:cNvPr id="40963" name="Rectangle 8"/>
          <p:cNvSpPr>
            <a:spLocks noChangeArrowheads="1"/>
          </p:cNvSpPr>
          <p:nvPr/>
        </p:nvSpPr>
        <p:spPr bwMode="auto">
          <a:xfrm>
            <a:off x="684213" y="2780928"/>
            <a:ext cx="8247062" cy="17176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asp:UpdateProgress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ID="UpdateProgress1"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runat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="server"&gt;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&lt;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ProgressTemplate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		...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    &lt;/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ProgressTemplate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&gt;</a:t>
            </a:r>
          </a:p>
          <a:p>
            <a:pPr marL="571500" indent="-571500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chemeClr val="tx2"/>
              </a:buClr>
              <a:buSzPct val="105000"/>
              <a:buFont typeface="Wingdings" pitchFamily="2" charset="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&lt;/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asp:UpdateProgress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&gt;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UpdateProgress</a:t>
            </a:r>
          </a:p>
        </p:txBody>
      </p:sp>
      <p:sp>
        <p:nvSpPr>
          <p:cNvPr id="29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Propriedades:</a:t>
            </a:r>
          </a:p>
          <a:p>
            <a:pPr lvl="1"/>
            <a:r>
              <a:rPr lang="pt-BR" i="1" smtClean="0"/>
              <a:t>AssociatedUpdatePanelID</a:t>
            </a:r>
            <a:r>
              <a:rPr lang="pt-BR" smtClean="0"/>
              <a:t> – referência para o UpdatePanel cujo postback assíncrono indica que o UpdateProgress deve ser mostrado; se o valor não for informado, será associado, por padrão, a qualquer postback assíncrono da página</a:t>
            </a:r>
          </a:p>
          <a:p>
            <a:pPr lvl="1"/>
            <a:r>
              <a:rPr lang="pt-BR" i="1" smtClean="0"/>
              <a:t>DynamicLayout</a:t>
            </a:r>
            <a:r>
              <a:rPr lang="pt-BR" smtClean="0"/>
              <a:t> – indica se o componente possui uma área reservada (</a:t>
            </a:r>
            <a:r>
              <a:rPr lang="pt-BR" i="1" smtClean="0"/>
              <a:t>false)ou</a:t>
            </a:r>
            <a:r>
              <a:rPr lang="pt-BR" smtClean="0"/>
              <a:t> não (</a:t>
            </a:r>
            <a:r>
              <a:rPr lang="pt-BR" i="1" smtClean="0"/>
              <a:t>true</a:t>
            </a:r>
            <a:r>
              <a:rPr lang="pt-BR" smtClean="0"/>
              <a:t>) no design da página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13</a:t>
            </a:r>
            <a:endParaRPr lang="pt-BR" dirty="0"/>
          </a:p>
        </p:txBody>
      </p:sp>
      <p:sp>
        <p:nvSpPr>
          <p:cNvPr id="283651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ASP.NET AJAX Control Toolkit</a:t>
            </a:r>
          </a:p>
        </p:txBody>
      </p:sp>
      <p:sp>
        <p:nvSpPr>
          <p:cNvPr id="297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Um rico conjunto de controles e </a:t>
            </a:r>
            <a:r>
              <a:rPr lang="pt-BR" dirty="0" err="1" smtClean="0"/>
              <a:t>extenders</a:t>
            </a:r>
            <a:r>
              <a:rPr lang="pt-BR" dirty="0" smtClean="0"/>
              <a:t> que transformam a tarefa de construir uma interface rica utilizando ASP.NET AJAX uma tarefa simples e rápida</a:t>
            </a:r>
          </a:p>
          <a:p>
            <a:pPr lvl="1"/>
            <a:r>
              <a:rPr lang="pt-BR" dirty="0" smtClean="0"/>
              <a:t>Exemplos de fácil compreensão</a:t>
            </a:r>
          </a:p>
          <a:p>
            <a:pPr lvl="1"/>
            <a:r>
              <a:rPr lang="pt-BR" dirty="0" smtClean="0"/>
              <a:t>SDK que simplifica a criação e reutilização de seus próprios controles</a:t>
            </a:r>
          </a:p>
          <a:p>
            <a:pPr lvl="1"/>
            <a:r>
              <a:rPr lang="pt-BR" dirty="0" smtClean="0"/>
              <a:t>Código fonte e documentação completa</a:t>
            </a:r>
          </a:p>
          <a:p>
            <a:pPr lvl="1"/>
            <a:r>
              <a:rPr lang="pt-BR" dirty="0" smtClean="0"/>
              <a:t>Mais de 30 componentes e </a:t>
            </a:r>
            <a:r>
              <a:rPr lang="pt-BR" dirty="0" err="1" smtClean="0"/>
              <a:t>extenders</a:t>
            </a:r>
            <a:endParaRPr lang="pt-BR" dirty="0" smtClean="0"/>
          </a:p>
          <a:p>
            <a:r>
              <a:rPr lang="pt-BR" dirty="0" smtClean="0"/>
              <a:t>Disponível em:</a:t>
            </a:r>
          </a:p>
          <a:p>
            <a:pPr lvl="1"/>
            <a:r>
              <a:rPr lang="pt-BR" dirty="0" smtClean="0">
                <a:hlinkClick r:id="rId3"/>
              </a:rPr>
              <a:t>http://ajax.codeplex.com/</a:t>
            </a:r>
            <a:endParaRPr lang="pt-BR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Design</a:t>
            </a:r>
            <a:endParaRPr lang="pt-BR" dirty="0"/>
          </a:p>
        </p:txBody>
      </p:sp>
      <p:pic>
        <p:nvPicPr>
          <p:cNvPr id="518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8955360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eta para a direita 3"/>
          <p:cNvSpPr/>
          <p:nvPr/>
        </p:nvSpPr>
        <p:spPr>
          <a:xfrm>
            <a:off x="6660232" y="4509120"/>
            <a:ext cx="42862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Seta para a direita 4"/>
          <p:cNvSpPr/>
          <p:nvPr/>
        </p:nvSpPr>
        <p:spPr>
          <a:xfrm>
            <a:off x="1475656" y="2276872"/>
            <a:ext cx="42862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Seta para a direita 5"/>
          <p:cNvSpPr/>
          <p:nvPr/>
        </p:nvSpPr>
        <p:spPr>
          <a:xfrm>
            <a:off x="0" y="2708920"/>
            <a:ext cx="42862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>
            <a:off x="6891496" y="2954084"/>
            <a:ext cx="42862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60438" y="765175"/>
          <a:ext cx="7715304" cy="56078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57652"/>
                <a:gridCol w="3857652"/>
              </a:tblGrid>
              <a:tr h="400232">
                <a:tc gridSpan="2">
                  <a:txBody>
                    <a:bodyPr/>
                    <a:lstStyle/>
                    <a:p>
                      <a:r>
                        <a:rPr lang="en-US" sz="2400" dirty="0" smtClean="0"/>
                        <a:t>Toolkit Controls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smtClean="0"/>
                        <a:t>Accordion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NoBot</a:t>
                      </a:r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AlwaysVisibleControl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NumericUpDown</a:t>
                      </a:r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smtClean="0"/>
                        <a:t>Animation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PagingBulletedList</a:t>
                      </a:r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CascadingDropDown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PasswordStrength</a:t>
                      </a:r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CollapsiblePanel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PopupControl</a:t>
                      </a:r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ConfirmButton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Rating</a:t>
                      </a:r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DragPanel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ReorderList</a:t>
                      </a:r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DropDown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ResizableControl</a:t>
                      </a:r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DropShadow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RoundedCorners</a:t>
                      </a:r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DynamicPopulate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Slider</a:t>
                      </a:r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FilteredTextBox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TextBoxWatermark</a:t>
                      </a:r>
                      <a:endParaRPr lang="en-US" dirty="0"/>
                    </a:p>
                  </a:txBody>
                  <a:tcPr/>
                </a:tc>
              </a:tr>
              <a:tr h="320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HoverMenu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ToggleButton</a:t>
                      </a:r>
                      <a:endParaRPr lang="en-US" dirty="0"/>
                    </a:p>
                  </a:txBody>
                  <a:tcPr/>
                </a:tc>
              </a:tr>
              <a:tr h="22577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ModalPopup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UpdatePanelAnimation</a:t>
                      </a:r>
                      <a:endParaRPr lang="en-US" dirty="0"/>
                    </a:p>
                  </a:txBody>
                  <a:tcPr/>
                </a:tc>
              </a:tr>
              <a:tr h="39576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MutuallyExlcusiveCheckBox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ValidatorCallout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tângulo 3"/>
          <p:cNvSpPr>
            <a:spLocks noChangeArrowheads="1"/>
          </p:cNvSpPr>
          <p:nvPr/>
        </p:nvSpPr>
        <p:spPr bwMode="auto">
          <a:xfrm>
            <a:off x="928688" y="3357563"/>
            <a:ext cx="7143750" cy="21431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pt-BR" sz="2000">
              <a:latin typeface="Verdana" pitchFamily="34" charset="0"/>
            </a:endParaRPr>
          </a:p>
        </p:txBody>
      </p:sp>
      <p:sp>
        <p:nvSpPr>
          <p:cNvPr id="3000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Aprimorando Controles Existentes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Control</a:t>
            </a:r>
            <a:r>
              <a:rPr lang="pt-BR" dirty="0" smtClean="0"/>
              <a:t> </a:t>
            </a:r>
            <a:r>
              <a:rPr lang="pt-BR" dirty="0" err="1" smtClean="0"/>
              <a:t>Extenders</a:t>
            </a:r>
            <a:endParaRPr lang="pt-BR" dirty="0" smtClean="0"/>
          </a:p>
          <a:p>
            <a:pPr lvl="1"/>
            <a:r>
              <a:rPr lang="pt-BR" dirty="0" smtClean="0"/>
              <a:t>Estender controles ASP.NET com funcionalidades de controles ASP.NET AJAX</a:t>
            </a:r>
          </a:p>
          <a:p>
            <a:pPr lvl="1"/>
            <a:r>
              <a:rPr lang="pt-BR" dirty="0" smtClean="0"/>
              <a:t>Encapsular comportamentos tanto no lado do cliente quanto do lado do servidor</a:t>
            </a:r>
          </a:p>
          <a:p>
            <a:pPr lvl="1"/>
            <a:r>
              <a:rPr lang="pt-BR" dirty="0" smtClean="0"/>
              <a:t>Mesmo modelo de programação de controles ASP.NET</a:t>
            </a:r>
          </a:p>
        </p:txBody>
      </p:sp>
      <p:sp>
        <p:nvSpPr>
          <p:cNvPr id="214021" name="CaixaDeTexto 4"/>
          <p:cNvSpPr txBox="1">
            <a:spLocks noChangeArrowheads="1"/>
          </p:cNvSpPr>
          <p:nvPr/>
        </p:nvSpPr>
        <p:spPr bwMode="auto">
          <a:xfrm>
            <a:off x="1074738" y="5013325"/>
            <a:ext cx="7600950" cy="17541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028700" lvl="1" indent="-4556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noProof="1">
                <a:solidFill>
                  <a:schemeClr val="tx1"/>
                </a:solidFill>
                <a:latin typeface="Arial" charset="0"/>
              </a:rPr>
              <a:t>&lt;asp:TextBox runat="server" ID="TextBox1" /&gt;</a:t>
            </a:r>
          </a:p>
          <a:p>
            <a:pPr marL="1028700" lvl="1" indent="-4556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noProof="1">
                <a:solidFill>
                  <a:schemeClr val="tx1"/>
                </a:solidFill>
                <a:latin typeface="Arial" charset="0"/>
              </a:rPr>
              <a:t>&lt;asp:AutoCompleteExtender runat="server" ID="AC1”</a:t>
            </a:r>
          </a:p>
          <a:p>
            <a:pPr marL="1028700" lvl="1" indent="-4556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noProof="1">
                <a:solidFill>
                  <a:schemeClr val="tx1"/>
                </a:solidFill>
                <a:latin typeface="Arial" charset="0"/>
              </a:rPr>
              <a:t>	TargetControlID="TextBox1" </a:t>
            </a:r>
          </a:p>
          <a:p>
            <a:pPr marL="1028700" lvl="1" indent="-4556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noProof="1">
                <a:solidFill>
                  <a:schemeClr val="tx1"/>
                </a:solidFill>
                <a:latin typeface="Arial" charset="0"/>
              </a:rPr>
              <a:t>	ServicePath="AutoComplete.asmx“</a:t>
            </a:r>
            <a:endParaRPr lang="pt-BR" dirty="0">
              <a:solidFill>
                <a:schemeClr val="tx1"/>
              </a:solidFill>
              <a:latin typeface="Arial" charset="0"/>
            </a:endParaRPr>
          </a:p>
          <a:p>
            <a:pPr marL="1028700" lvl="1" indent="-4556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noProof="1">
                <a:solidFill>
                  <a:schemeClr val="tx1"/>
                </a:solidFill>
                <a:latin typeface="Arial" charset="0"/>
              </a:rPr>
              <a:t>	ServiceMethod="GetWords" Enabled="true" </a:t>
            </a:r>
          </a:p>
          <a:p>
            <a:pPr marL="1028700" lvl="1" indent="-4556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noProof="1">
                <a:solidFill>
                  <a:schemeClr val="tx1"/>
                </a:solidFill>
                <a:latin typeface="Arial" charset="0"/>
              </a:rPr>
              <a:t>	MinimumPrefixLength="1" /&gt;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Demonstração</a:t>
            </a:r>
            <a:endParaRPr lang="pt-BR" dirty="0"/>
          </a:p>
        </p:txBody>
      </p:sp>
      <p:sp>
        <p:nvSpPr>
          <p:cNvPr id="287747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288771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O que é Web Service?</a:t>
            </a:r>
            <a:endParaRPr lang="en-US" smtClean="0"/>
          </a:p>
        </p:txBody>
      </p:sp>
      <p:sp>
        <p:nvSpPr>
          <p:cNvPr id="303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É um serviço disponível na Internet, através de um Servidor Web</a:t>
            </a:r>
            <a:endParaRPr lang="en-US" dirty="0" smtClean="0"/>
          </a:p>
          <a:p>
            <a:r>
              <a:rPr lang="en-US" dirty="0" err="1" smtClean="0"/>
              <a:t>Possui</a:t>
            </a:r>
            <a:r>
              <a:rPr lang="en-US" dirty="0" smtClean="0"/>
              <a:t> </a:t>
            </a:r>
            <a:r>
              <a:rPr lang="en-US" dirty="0" err="1" smtClean="0"/>
              <a:t>funções</a:t>
            </a:r>
            <a:r>
              <a:rPr lang="en-US" dirty="0" smtClean="0"/>
              <a:t> </a:t>
            </a:r>
            <a:r>
              <a:rPr lang="en-US" dirty="0" err="1" smtClean="0"/>
              <a:t>contendo</a:t>
            </a:r>
            <a:r>
              <a:rPr lang="en-US" dirty="0" smtClean="0"/>
              <a:t>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regras</a:t>
            </a:r>
            <a:r>
              <a:rPr lang="en-US" dirty="0" smtClean="0"/>
              <a:t> de </a:t>
            </a:r>
            <a:r>
              <a:rPr lang="en-US" dirty="0" err="1" smtClean="0"/>
              <a:t>negócios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ser </a:t>
            </a:r>
            <a:r>
              <a:rPr lang="en-US" dirty="0" err="1" smtClean="0"/>
              <a:t>acessadas</a:t>
            </a:r>
            <a:r>
              <a:rPr lang="en-US" dirty="0" smtClean="0"/>
              <a:t> </a:t>
            </a:r>
            <a:r>
              <a:rPr lang="en-US" dirty="0" err="1" smtClean="0"/>
              <a:t>através</a:t>
            </a:r>
            <a:r>
              <a:rPr lang="en-US" dirty="0" smtClean="0"/>
              <a:t> de </a:t>
            </a:r>
            <a:r>
              <a:rPr lang="en-US" dirty="0" err="1" smtClean="0"/>
              <a:t>aplicativos</a:t>
            </a:r>
            <a:endParaRPr lang="pt-BR" dirty="0" smtClean="0"/>
          </a:p>
          <a:p>
            <a:r>
              <a:rPr lang="pt-BR" dirty="0" smtClean="0"/>
              <a:t>Possibilita a comunicação entre Sistemas</a:t>
            </a:r>
          </a:p>
          <a:p>
            <a:r>
              <a:rPr lang="pt-BR" dirty="0" smtClean="0"/>
              <a:t>Tecnologia que torna possível realizar transações, troca de dados entre empresas,  que antes eram difíceis ou impossíveis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Web Services - Características</a:t>
            </a:r>
            <a:endParaRPr lang="en-US" smtClean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São baseados em Padrões da Web</a:t>
            </a:r>
          </a:p>
          <a:p>
            <a:r>
              <a:rPr lang="pt-BR" smtClean="0"/>
              <a:t>Os dados trafegam em formato XML, através do protocolo SOAP</a:t>
            </a:r>
          </a:p>
          <a:p>
            <a:r>
              <a:rPr lang="pt-BR" smtClean="0"/>
              <a:t>Independente de plataforma, ou seja, sistemas heterogêneos podem se comunicar facilmente</a:t>
            </a:r>
          </a:p>
          <a:p>
            <a:r>
              <a:rPr lang="pt-BR" smtClean="0"/>
              <a:t>Pode retornar vários tipos de dados, como por exemplo uma tabela do banco de dados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Por que Web Services?</a:t>
            </a:r>
            <a:endParaRPr lang="en-US" smtClean="0"/>
          </a:p>
        </p:txBody>
      </p:sp>
      <p:sp>
        <p:nvSpPr>
          <p:cNvPr id="305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Necessidade de Integração entre Negócios (B2B)</a:t>
            </a:r>
          </a:p>
          <a:p>
            <a:r>
              <a:rPr lang="en-US" smtClean="0"/>
              <a:t>Tendência do Software como Serviço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Pré-Web Services</a:t>
            </a:r>
            <a:endParaRPr lang="en-US" smtClean="0"/>
          </a:p>
        </p:txBody>
      </p:sp>
      <p:sp>
        <p:nvSpPr>
          <p:cNvPr id="30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Disquete, Email, FTP ou Compartilhamento de Redes</a:t>
            </a:r>
          </a:p>
          <a:p>
            <a:r>
              <a:rPr lang="pt-BR" smtClean="0"/>
              <a:t>Comunicação Aplicativo X Aplicativo</a:t>
            </a:r>
          </a:p>
          <a:p>
            <a:pPr lvl="1"/>
            <a:r>
              <a:rPr lang="pt-BR" smtClean="0"/>
              <a:t>Banco de Dados</a:t>
            </a:r>
          </a:p>
          <a:p>
            <a:pPr lvl="1"/>
            <a:r>
              <a:rPr lang="pt-BR" smtClean="0"/>
              <a:t>Arquivos (Ex: Texto, como CSV; ou em Protocolo Específico)</a:t>
            </a:r>
          </a:p>
          <a:p>
            <a:pPr lvl="1"/>
            <a:r>
              <a:rPr lang="pt-BR" smtClean="0"/>
              <a:t>Invocação de Objetos Remotos (Ex: CORBA, DCOM, IIOP, ORB)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Pré-Web Services - Problemas</a:t>
            </a:r>
            <a:endParaRPr lang="en-US" smtClean="0"/>
          </a:p>
        </p:txBody>
      </p:sp>
      <p:sp>
        <p:nvSpPr>
          <p:cNvPr id="307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Tecnologias dependentes de plataforma</a:t>
            </a:r>
          </a:p>
          <a:p>
            <a:r>
              <a:rPr lang="pt-BR" smtClean="0"/>
              <a:t>Difícil integração (necessidade de bridge)</a:t>
            </a:r>
          </a:p>
          <a:p>
            <a:r>
              <a:rPr lang="pt-BR" smtClean="0"/>
              <a:t>Criava-se um pequeno protocolo de comunicação</a:t>
            </a:r>
          </a:p>
          <a:p>
            <a:r>
              <a:rPr lang="pt-BR" smtClean="0"/>
              <a:t>Necessidade de Transformação de Dados</a:t>
            </a:r>
          </a:p>
          <a:p>
            <a:r>
              <a:rPr lang="pt-BR" smtClean="0"/>
              <a:t>Pouco segura, complexas, caras, baixa produtividade e pouco robustas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Uma Solução Integrada...</a:t>
            </a:r>
            <a:endParaRPr lang="en-US" dirty="0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Deve</a:t>
            </a:r>
            <a:r>
              <a:rPr lang="en-US" dirty="0" smtClean="0"/>
              <a:t> ser </a:t>
            </a:r>
            <a:r>
              <a:rPr lang="en-US" dirty="0" err="1" smtClean="0"/>
              <a:t>independente</a:t>
            </a:r>
            <a:r>
              <a:rPr lang="en-US" dirty="0" smtClean="0"/>
              <a:t> de software e hardware</a:t>
            </a:r>
          </a:p>
          <a:p>
            <a:r>
              <a:rPr lang="en-US" dirty="0" err="1" smtClean="0"/>
              <a:t>Prover</a:t>
            </a:r>
            <a:r>
              <a:rPr lang="en-US" dirty="0" smtClean="0"/>
              <a:t> </a:t>
            </a:r>
            <a:r>
              <a:rPr lang="en-US" dirty="0" err="1" smtClean="0"/>
              <a:t>Serviços</a:t>
            </a:r>
            <a:r>
              <a:rPr lang="en-US" dirty="0" smtClean="0"/>
              <a:t> </a:t>
            </a:r>
            <a:r>
              <a:rPr lang="en-US" dirty="0" err="1" smtClean="0"/>
              <a:t>através</a:t>
            </a:r>
            <a:r>
              <a:rPr lang="en-US" dirty="0" smtClean="0"/>
              <a:t> das </a:t>
            </a:r>
            <a:r>
              <a:rPr lang="en-US" dirty="0" err="1" smtClean="0"/>
              <a:t>barreiras</a:t>
            </a:r>
            <a:r>
              <a:rPr lang="en-US" dirty="0" smtClean="0"/>
              <a:t> </a:t>
            </a:r>
            <a:r>
              <a:rPr lang="en-US" dirty="0" err="1" smtClean="0"/>
              <a:t>existentes</a:t>
            </a:r>
            <a:r>
              <a:rPr lang="en-US" dirty="0" smtClean="0"/>
              <a:t> entre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companhias</a:t>
            </a:r>
            <a:endParaRPr lang="en-US" dirty="0" smtClean="0"/>
          </a:p>
          <a:p>
            <a:r>
              <a:rPr lang="en-US" dirty="0" err="1" smtClean="0"/>
              <a:t>Promover</a:t>
            </a:r>
            <a:r>
              <a:rPr lang="en-US" dirty="0" smtClean="0"/>
              <a:t> </a:t>
            </a:r>
            <a:r>
              <a:rPr lang="en-US" dirty="0" err="1" smtClean="0"/>
              <a:t>automação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Como </a:t>
            </a:r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tudo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?</a:t>
            </a:r>
          </a:p>
          <a:p>
            <a:r>
              <a:rPr lang="en-US" dirty="0" smtClean="0"/>
              <a:t>Web Services!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Codificação</a:t>
            </a:r>
            <a:endParaRPr lang="pt-BR" dirty="0"/>
          </a:p>
        </p:txBody>
      </p:sp>
      <p:pic>
        <p:nvPicPr>
          <p:cNvPr id="519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46" y="1412776"/>
            <a:ext cx="841053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eta para a direita 3"/>
          <p:cNvSpPr/>
          <p:nvPr/>
        </p:nvSpPr>
        <p:spPr>
          <a:xfrm>
            <a:off x="323528" y="3140968"/>
            <a:ext cx="42862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Seta para a direita 4"/>
          <p:cNvSpPr/>
          <p:nvPr/>
        </p:nvSpPr>
        <p:spPr>
          <a:xfrm>
            <a:off x="6876256" y="2996952"/>
            <a:ext cx="428625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90488"/>
            <a:ext cx="8229600" cy="1143001"/>
          </a:xfrm>
        </p:spPr>
        <p:txBody>
          <a:bodyPr/>
          <a:lstStyle/>
          <a:p>
            <a:r>
              <a:rPr lang="pt-BR" dirty="0" smtClean="0"/>
              <a:t>Integração entre Plataformas</a:t>
            </a:r>
            <a:endParaRPr lang="en-US" dirty="0" smtClean="0"/>
          </a:p>
        </p:txBody>
      </p:sp>
      <p:grpSp>
        <p:nvGrpSpPr>
          <p:cNvPr id="309251" name="Group 92"/>
          <p:cNvGrpSpPr>
            <a:grpSpLocks/>
          </p:cNvGrpSpPr>
          <p:nvPr/>
        </p:nvGrpSpPr>
        <p:grpSpPr bwMode="auto">
          <a:xfrm>
            <a:off x="428625" y="928688"/>
            <a:ext cx="8382000" cy="5437187"/>
            <a:chOff x="240" y="663"/>
            <a:chExt cx="5280" cy="3425"/>
          </a:xfrm>
        </p:grpSpPr>
        <p:grpSp>
          <p:nvGrpSpPr>
            <p:cNvPr id="309252" name="Group 4"/>
            <p:cNvGrpSpPr>
              <a:grpSpLocks/>
            </p:cNvGrpSpPr>
            <p:nvPr/>
          </p:nvGrpSpPr>
          <p:grpSpPr bwMode="auto">
            <a:xfrm>
              <a:off x="1198" y="1855"/>
              <a:ext cx="3360" cy="1867"/>
              <a:chOff x="1198" y="1855"/>
              <a:chExt cx="3360" cy="1867"/>
            </a:xfrm>
          </p:grpSpPr>
          <p:pic>
            <p:nvPicPr>
              <p:cNvPr id="309335" name="Picture 5" descr="funnel shaped blue fad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198" y="1855"/>
                <a:ext cx="3360" cy="18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134" name="Rectangle 6"/>
              <p:cNvSpPr>
                <a:spLocks noChangeArrowheads="1"/>
              </p:cNvSpPr>
              <p:nvPr/>
            </p:nvSpPr>
            <p:spPr bwMode="auto">
              <a:xfrm>
                <a:off x="2087" y="2213"/>
                <a:ext cx="1587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Franklin Gothic Medium" pitchFamily="34" charset="0"/>
                  </a:rPr>
                  <a:t>Web Services</a:t>
                </a:r>
                <a:br>
                  <a:rPr lang="en-US" sz="200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Franklin Gothic Medium" pitchFamily="34" charset="0"/>
                  </a:rPr>
                </a:br>
                <a:r>
                  <a:rPr lang="en-US" sz="200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Franklin Gothic Medium" pitchFamily="34" charset="0"/>
                  </a:rPr>
                  <a:t>Integration</a:t>
                </a:r>
              </a:p>
            </p:txBody>
          </p:sp>
          <p:pic>
            <p:nvPicPr>
              <p:cNvPr id="309337" name="Picture 7" descr="XML Web Service Ic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856" y="2264"/>
                <a:ext cx="353" cy="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9338" name="Picture 8" descr="XML Web Service Ice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44" y="2264"/>
                <a:ext cx="353" cy="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9339" name="Picture 9" descr="XML Web Service front Triangle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56" y="2767"/>
                <a:ext cx="466" cy="4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09253" name="Group 10"/>
            <p:cNvGrpSpPr>
              <a:grpSpLocks/>
            </p:cNvGrpSpPr>
            <p:nvPr/>
          </p:nvGrpSpPr>
          <p:grpSpPr bwMode="auto">
            <a:xfrm>
              <a:off x="1782" y="663"/>
              <a:ext cx="2201" cy="1770"/>
              <a:chOff x="1782" y="663"/>
              <a:chExt cx="2201" cy="1770"/>
            </a:xfrm>
          </p:grpSpPr>
          <p:pic>
            <p:nvPicPr>
              <p:cNvPr id="309286" name="Picture 11" descr="3d gray oval disc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782" y="1281"/>
                <a:ext cx="2201" cy="1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09287" name="Group 12"/>
              <p:cNvGrpSpPr>
                <a:grpSpLocks/>
              </p:cNvGrpSpPr>
              <p:nvPr/>
            </p:nvGrpSpPr>
            <p:grpSpPr bwMode="auto">
              <a:xfrm>
                <a:off x="2111" y="663"/>
                <a:ext cx="1439" cy="961"/>
                <a:chOff x="35" y="1815"/>
                <a:chExt cx="5392" cy="3602"/>
              </a:xfrm>
            </p:grpSpPr>
            <p:pic>
              <p:nvPicPr>
                <p:cNvPr id="309289" name="Picture 13" descr="slide3_tools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488" y="1954"/>
                  <a:ext cx="3939" cy="31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90" name="Picture 14" descr="slide3_server_platform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480" y="4132"/>
                  <a:ext cx="3795" cy="8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91" name="Picture 15" descr="slide1b_ops_infra_shorter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 t="30000"/>
                <a:stretch>
                  <a:fillRect/>
                </a:stretch>
              </p:blipFill>
              <p:spPr bwMode="auto">
                <a:xfrm>
                  <a:off x="1835" y="3005"/>
                  <a:ext cx="1189" cy="13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92" name="Picture 16" descr="slide1b_app_infra_puzzle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2926" y="3011"/>
                  <a:ext cx="1430" cy="13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93" name="Picture 17" descr="slide1b_info_infra_puzzle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3692" y="3012"/>
                  <a:ext cx="1371" cy="13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94" name="Picture 18" descr="yellow-piece-2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 b="68993"/>
                <a:stretch>
                  <a:fillRect/>
                </a:stretch>
              </p:blipFill>
              <p:spPr bwMode="auto">
                <a:xfrm>
                  <a:off x="1832" y="2903"/>
                  <a:ext cx="3231" cy="1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95" name="Picture 19" descr="slide1b_client_os_long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1842" y="2354"/>
                  <a:ext cx="3235" cy="6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96" name="Picture 20" descr="slide1b_biz_apps_co_long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1842" y="2381"/>
                  <a:ext cx="3164" cy="5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97" name="Picture 21" descr="Visual Studio 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3960" y="1967"/>
                  <a:ext cx="1295" cy="4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309298" name="Group 22"/>
                <p:cNvGrpSpPr>
                  <a:grpSpLocks/>
                </p:cNvGrpSpPr>
                <p:nvPr/>
              </p:nvGrpSpPr>
              <p:grpSpPr bwMode="auto">
                <a:xfrm>
                  <a:off x="1903" y="2535"/>
                  <a:ext cx="2802" cy="291"/>
                  <a:chOff x="1955" y="1304"/>
                  <a:chExt cx="2802" cy="291"/>
                </a:xfrm>
              </p:grpSpPr>
              <p:pic>
                <p:nvPicPr>
                  <p:cNvPr id="309333" name="Picture 23" descr="microsoft-office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>
                    <a:off x="1955" y="1306"/>
                    <a:ext cx="752" cy="2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09334" name="Picture 24" descr="MBS_reversed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/>
                  <a:srcRect/>
                  <a:stretch>
                    <a:fillRect/>
                  </a:stretch>
                </p:blipFill>
                <p:spPr bwMode="auto">
                  <a:xfrm>
                    <a:off x="4044" y="1304"/>
                    <a:ext cx="713" cy="2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309299" name="Group 25"/>
                <p:cNvGrpSpPr>
                  <a:grpSpLocks/>
                </p:cNvGrpSpPr>
                <p:nvPr/>
              </p:nvGrpSpPr>
              <p:grpSpPr bwMode="auto">
                <a:xfrm>
                  <a:off x="1497" y="4376"/>
                  <a:ext cx="3119" cy="543"/>
                  <a:chOff x="1504" y="3171"/>
                  <a:chExt cx="3119" cy="543"/>
                </a:xfrm>
              </p:grpSpPr>
              <p:pic>
                <p:nvPicPr>
                  <p:cNvPr id="309330" name="Picture 26" descr="Windows Server 2003 logo horizontal white"/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/>
                  <a:srcRect/>
                  <a:stretch>
                    <a:fillRect/>
                  </a:stretch>
                </p:blipFill>
                <p:spPr bwMode="auto">
                  <a:xfrm>
                    <a:off x="2917" y="3504"/>
                    <a:ext cx="1706" cy="2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09331" name="Picture 27" descr="Server-Platform"/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/>
                  <a:srcRect/>
                  <a:stretch>
                    <a:fillRect/>
                  </a:stretch>
                </p:blipFill>
                <p:spPr bwMode="auto">
                  <a:xfrm>
                    <a:off x="1504" y="3499"/>
                    <a:ext cx="1050" cy="20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09332" name="Picture 28" descr="MS-Core-Services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2008" y="3171"/>
                    <a:ext cx="2424" cy="34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309300" name="Picture 29" descr="Partner-Applications"/>
                <p:cNvPicPr>
                  <a:picLocks noChangeAspect="1" noChangeArrowheads="1"/>
                </p:cNvPicPr>
                <p:nvPr/>
              </p:nvPicPr>
              <p:blipFill>
                <a:blip r:embed="rId22" cstate="print"/>
                <a:srcRect/>
                <a:stretch>
                  <a:fillRect/>
                </a:stretch>
              </p:blipFill>
              <p:spPr bwMode="auto">
                <a:xfrm>
                  <a:off x="2978" y="2535"/>
                  <a:ext cx="610" cy="2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309301" name="Group 30"/>
                <p:cNvGrpSpPr>
                  <a:grpSpLocks/>
                </p:cNvGrpSpPr>
                <p:nvPr/>
              </p:nvGrpSpPr>
              <p:grpSpPr bwMode="auto">
                <a:xfrm>
                  <a:off x="286" y="1815"/>
                  <a:ext cx="4888" cy="3602"/>
                  <a:chOff x="293" y="610"/>
                  <a:chExt cx="4888" cy="3602"/>
                </a:xfrm>
              </p:grpSpPr>
              <p:grpSp>
                <p:nvGrpSpPr>
                  <p:cNvPr id="309324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293" y="610"/>
                    <a:ext cx="4888" cy="3602"/>
                    <a:chOff x="293" y="610"/>
                    <a:chExt cx="4888" cy="3602"/>
                  </a:xfrm>
                </p:grpSpPr>
                <p:pic>
                  <p:nvPicPr>
                    <p:cNvPr id="309326" name="Picture 32" descr="vertical-gray-arrow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93" y="610"/>
                      <a:ext cx="426" cy="337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grpSp>
                  <p:nvGrpSpPr>
                    <p:cNvPr id="309327" name="Group 3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1" y="3664"/>
                      <a:ext cx="4760" cy="548"/>
                      <a:chOff x="321" y="3486"/>
                      <a:chExt cx="4760" cy="548"/>
                    </a:xfrm>
                  </p:grpSpPr>
                  <p:pic>
                    <p:nvPicPr>
                      <p:cNvPr id="309328" name="Picture 34" descr="slide3_windows_server_sys_a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" y="3486"/>
                        <a:ext cx="4760" cy="4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309329" name="Picture 35" descr="Architecture-benefits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" y="3830"/>
                        <a:ext cx="1422" cy="2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</p:grpSp>
              <p:pic>
                <p:nvPicPr>
                  <p:cNvPr id="309325" name="Picture 36" descr="Architecture-benefits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454" y="4008"/>
                    <a:ext cx="1422" cy="20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309302" name="Picture 37" descr="Windows Server 2003 logo horizontal white"/>
                <p:cNvPicPr>
                  <a:picLocks noChangeAspect="1" noChangeArrowheads="1"/>
                </p:cNvPicPr>
                <p:nvPr/>
              </p:nvPicPr>
              <p:blipFill>
                <a:blip r:embed="rId26" cstate="print"/>
                <a:srcRect r="46249"/>
                <a:stretch>
                  <a:fillRect/>
                </a:stretch>
              </p:blipFill>
              <p:spPr bwMode="auto">
                <a:xfrm>
                  <a:off x="3038" y="2831"/>
                  <a:ext cx="455" cy="1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03" name="Picture 38" descr="yellow-piece-2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 t="31267"/>
                <a:stretch>
                  <a:fillRect/>
                </a:stretch>
              </p:blipFill>
              <p:spPr bwMode="auto">
                <a:xfrm>
                  <a:off x="1832" y="3006"/>
                  <a:ext cx="3231" cy="2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04" name="Picture 39" descr="P&amp;P-gold"/>
                <p:cNvPicPr>
                  <a:picLocks noChangeAspect="1" noChangeArrowheads="1"/>
                </p:cNvPicPr>
                <p:nvPr/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3907" y="2990"/>
                  <a:ext cx="829" cy="1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05" name="Picture 40" descr="wss"/>
                <p:cNvPicPr>
                  <a:picLocks noChangeAspect="1" noChangeArrowheads="1"/>
                </p:cNvPicPr>
                <p:nvPr/>
              </p:nvPicPr>
              <p:blipFill>
                <a:blip r:embed="rId28" cstate="print"/>
                <a:srcRect/>
                <a:stretch>
                  <a:fillRect/>
                </a:stretch>
              </p:blipFill>
              <p:spPr bwMode="auto">
                <a:xfrm>
                  <a:off x="35" y="2466"/>
                  <a:ext cx="1797" cy="5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06" name="Picture 41" descr="Ops-Infra-small-left"/>
                <p:cNvPicPr>
                  <a:picLocks noChangeAspect="1" noChangeArrowheads="1"/>
                </p:cNvPicPr>
                <p:nvPr/>
              </p:nvPicPr>
              <p:blipFill>
                <a:blip r:embed="rId29" cstate="print"/>
                <a:srcRect/>
                <a:stretch>
                  <a:fillRect/>
                </a:stretch>
              </p:blipFill>
              <p:spPr bwMode="auto">
                <a:xfrm>
                  <a:off x="2016" y="3128"/>
                  <a:ext cx="555" cy="2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07" name="Picture 42" descr="Apps-Infra-small-left"/>
                <p:cNvPicPr>
                  <a:picLocks noChangeAspect="1" noChangeArrowheads="1"/>
                </p:cNvPicPr>
                <p:nvPr/>
              </p:nvPicPr>
              <p:blipFill>
                <a:blip r:embed="rId30" cstate="print"/>
                <a:srcRect/>
                <a:stretch>
                  <a:fillRect/>
                </a:stretch>
              </p:blipFill>
              <p:spPr bwMode="auto">
                <a:xfrm>
                  <a:off x="3203" y="3128"/>
                  <a:ext cx="560" cy="2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08" name="Picture 43" descr="IW-Infrastructure-small-lef"/>
                <p:cNvPicPr>
                  <a:picLocks noChangeAspect="1" noChangeArrowheads="1"/>
                </p:cNvPicPr>
                <p:nvPr/>
              </p:nvPicPr>
              <p:blipFill>
                <a:blip r:embed="rId31" cstate="print"/>
                <a:srcRect/>
                <a:stretch>
                  <a:fillRect/>
                </a:stretch>
              </p:blipFill>
              <p:spPr bwMode="auto">
                <a:xfrm>
                  <a:off x="4076" y="3128"/>
                  <a:ext cx="560" cy="35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09" name="Picture 44" descr="Content_Manager_Server_logo"/>
                <p:cNvPicPr>
                  <a:picLocks noChangeAspect="1" noChangeArrowheads="1"/>
                </p:cNvPicPr>
                <p:nvPr/>
              </p:nvPicPr>
              <p:blipFill>
                <a:blip r:embed="rId32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3145" y="3513"/>
                  <a:ext cx="424" cy="2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10" name="Picture 45" descr="BizTalk_Server_logo"/>
                <p:cNvPicPr>
                  <a:picLocks noChangeAspect="1" noChangeArrowheads="1"/>
                </p:cNvPicPr>
                <p:nvPr/>
              </p:nvPicPr>
              <p:blipFill>
                <a:blip r:embed="rId33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3145" y="3772"/>
                  <a:ext cx="418" cy="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11" name="Picture 46" descr="SQL_Server_logo"/>
                <p:cNvPicPr>
                  <a:picLocks noChangeAspect="1" noChangeArrowheads="1"/>
                </p:cNvPicPr>
                <p:nvPr/>
              </p:nvPicPr>
              <p:blipFill>
                <a:blip r:embed="rId34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3145" y="3381"/>
                  <a:ext cx="335" cy="1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12" name="Picture 47" descr="Host_Integration_Server_logo"/>
                <p:cNvPicPr>
                  <a:picLocks noChangeAspect="1" noChangeArrowheads="1"/>
                </p:cNvPicPr>
                <p:nvPr/>
              </p:nvPicPr>
              <p:blipFill>
                <a:blip r:embed="rId35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3145" y="4023"/>
                  <a:ext cx="494" cy="1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13" name="Picture 48" descr="Commerce_Server_logo"/>
                <p:cNvPicPr>
                  <a:picLocks noChangeAspect="1" noChangeArrowheads="1"/>
                </p:cNvPicPr>
                <p:nvPr/>
              </p:nvPicPr>
              <p:blipFill>
                <a:blip r:embed="rId36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3145" y="3898"/>
                  <a:ext cx="552" cy="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14" name="Picture 49" descr="Exchange_Server_logo"/>
                <p:cNvPicPr>
                  <a:picLocks noChangeAspect="1" noChangeArrowheads="1"/>
                </p:cNvPicPr>
                <p:nvPr/>
              </p:nvPicPr>
              <p:blipFill>
                <a:blip r:embed="rId37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3977" y="3487"/>
                  <a:ext cx="528" cy="1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15" name="Picture 50" descr="ms-office-project-server"/>
                <p:cNvPicPr>
                  <a:picLocks noChangeAspect="1" noChangeArrowheads="1"/>
                </p:cNvPicPr>
                <p:nvPr/>
              </p:nvPicPr>
              <p:blipFill>
                <a:blip r:embed="rId38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3992" y="3638"/>
                  <a:ext cx="447" cy="1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16" name="Picture 51" descr="ms-office-sps-server"/>
                <p:cNvPicPr>
                  <a:picLocks noChangeAspect="1" noChangeArrowheads="1"/>
                </p:cNvPicPr>
                <p:nvPr/>
              </p:nvPicPr>
              <p:blipFill>
                <a:blip r:embed="rId39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3992" y="3789"/>
                  <a:ext cx="545" cy="1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17" name="Picture 52" descr="ms-office-rtc-server"/>
                <p:cNvPicPr>
                  <a:picLocks noChangeAspect="1" noChangeArrowheads="1"/>
                </p:cNvPicPr>
                <p:nvPr/>
              </p:nvPicPr>
              <p:blipFill>
                <a:blip r:embed="rId40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3992" y="3991"/>
                  <a:ext cx="773" cy="1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18" name="Picture 53" descr="Systems_Mgmt_Server_logo"/>
                <p:cNvPicPr>
                  <a:picLocks noChangeAspect="1" noChangeArrowheads="1"/>
                </p:cNvPicPr>
                <p:nvPr/>
              </p:nvPicPr>
              <p:blipFill>
                <a:blip r:embed="rId41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1939" y="3593"/>
                  <a:ext cx="693" cy="1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19" name="Picture 54" descr="Operations_Mgr_logo"/>
                <p:cNvPicPr>
                  <a:picLocks noChangeAspect="1" noChangeArrowheads="1"/>
                </p:cNvPicPr>
                <p:nvPr/>
              </p:nvPicPr>
              <p:blipFill>
                <a:blip r:embed="rId42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1931" y="3768"/>
                  <a:ext cx="653" cy="1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20" name="Picture 55" descr="Application_Center_logo"/>
                <p:cNvPicPr>
                  <a:picLocks noChangeAspect="1" noChangeArrowheads="1"/>
                </p:cNvPicPr>
                <p:nvPr/>
              </p:nvPicPr>
              <p:blipFill>
                <a:blip r:embed="rId43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1931" y="3893"/>
                  <a:ext cx="590" cy="1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21" name="Picture 56" descr="Internet_Security_Acceler"/>
                <p:cNvPicPr>
                  <a:picLocks noChangeAspect="1" noChangeArrowheads="1"/>
                </p:cNvPicPr>
                <p:nvPr/>
              </p:nvPicPr>
              <p:blipFill>
                <a:blip r:embed="rId44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1931" y="3357"/>
                  <a:ext cx="523" cy="2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22" name="Picture 57" descr="ms-office-win-storage-serve"/>
                <p:cNvPicPr>
                  <a:picLocks noChangeAspect="1" noChangeArrowheads="1"/>
                </p:cNvPicPr>
                <p:nvPr/>
              </p:nvPicPr>
              <p:blipFill>
                <a:blip r:embed="rId45" cstate="print">
                  <a:lum contrast="18000"/>
                </a:blip>
                <a:srcRect/>
                <a:stretch>
                  <a:fillRect/>
                </a:stretch>
              </p:blipFill>
              <p:spPr bwMode="auto">
                <a:xfrm>
                  <a:off x="1939" y="4013"/>
                  <a:ext cx="457" cy="1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323" name="Picture 58" descr="slide3_architecture-line-re"/>
                <p:cNvPicPr>
                  <a:picLocks noChangeAspect="1" noChangeArrowheads="1"/>
                </p:cNvPicPr>
                <p:nvPr/>
              </p:nvPicPr>
              <p:blipFill>
                <a:blip r:embed="rId46" cstate="print"/>
                <a:srcRect/>
                <a:stretch>
                  <a:fillRect/>
                </a:stretch>
              </p:blipFill>
              <p:spPr bwMode="auto">
                <a:xfrm>
                  <a:off x="1407" y="2693"/>
                  <a:ext cx="3990" cy="23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8187" name="Rectangle 59"/>
              <p:cNvSpPr>
                <a:spLocks noChangeArrowheads="1"/>
              </p:cNvSpPr>
              <p:nvPr/>
            </p:nvSpPr>
            <p:spPr bwMode="auto">
              <a:xfrm>
                <a:off x="2004" y="1566"/>
                <a:ext cx="1809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Franklin Gothic Medium" pitchFamily="34" charset="0"/>
                  </a:rPr>
                  <a:t>Plataforma Integrada Microsoft</a:t>
                </a:r>
              </a:p>
            </p:txBody>
          </p:sp>
        </p:grpSp>
        <p:grpSp>
          <p:nvGrpSpPr>
            <p:cNvPr id="309254" name="Group 60"/>
            <p:cNvGrpSpPr>
              <a:grpSpLocks/>
            </p:cNvGrpSpPr>
            <p:nvPr/>
          </p:nvGrpSpPr>
          <p:grpSpPr bwMode="auto">
            <a:xfrm>
              <a:off x="3918" y="2004"/>
              <a:ext cx="1602" cy="1136"/>
              <a:chOff x="3918" y="2004"/>
              <a:chExt cx="1602" cy="1136"/>
            </a:xfrm>
          </p:grpSpPr>
          <p:pic>
            <p:nvPicPr>
              <p:cNvPr id="309279" name="Picture 61" descr="3d gray oval disc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r="4301"/>
              <a:stretch>
                <a:fillRect/>
              </a:stretch>
            </p:blipFill>
            <p:spPr bwMode="auto">
              <a:xfrm>
                <a:off x="3918" y="2264"/>
                <a:ext cx="1602" cy="8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190" name="Rectangle 62"/>
              <p:cNvSpPr>
                <a:spLocks noChangeArrowheads="1"/>
              </p:cNvSpPr>
              <p:nvPr/>
            </p:nvSpPr>
            <p:spPr bwMode="auto">
              <a:xfrm>
                <a:off x="4127" y="2819"/>
                <a:ext cx="1299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Franklin Gothic Medium" pitchFamily="34" charset="0"/>
                  </a:rPr>
                  <a:t>AS400</a:t>
                </a:r>
              </a:p>
            </p:txBody>
          </p:sp>
          <p:grpSp>
            <p:nvGrpSpPr>
              <p:cNvPr id="309281" name="Group 63"/>
              <p:cNvGrpSpPr>
                <a:grpSpLocks/>
              </p:cNvGrpSpPr>
              <p:nvPr/>
            </p:nvGrpSpPr>
            <p:grpSpPr bwMode="auto">
              <a:xfrm>
                <a:off x="4221" y="2004"/>
                <a:ext cx="1062" cy="676"/>
                <a:chOff x="4221" y="2004"/>
                <a:chExt cx="1062" cy="676"/>
              </a:xfrm>
            </p:grpSpPr>
            <p:pic>
              <p:nvPicPr>
                <p:cNvPr id="309282" name="Picture 64" descr="barrel yellow data storage"/>
                <p:cNvPicPr>
                  <a:picLocks noChangeAspect="1" noChangeArrowheads="1"/>
                </p:cNvPicPr>
                <p:nvPr/>
              </p:nvPicPr>
              <p:blipFill>
                <a:blip r:embed="rId47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837" y="2116"/>
                  <a:ext cx="326" cy="4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83" name="Picture 65" descr="application server"/>
                <p:cNvPicPr>
                  <a:picLocks noChangeAspect="1" noChangeArrowheads="1"/>
                </p:cNvPicPr>
                <p:nvPr/>
              </p:nvPicPr>
              <p:blipFill>
                <a:blip r:embed="rId48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399" y="2004"/>
                  <a:ext cx="442" cy="6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84" name="Picture 66" descr="data server 2 tier"/>
                <p:cNvPicPr>
                  <a:picLocks noChangeAspect="1" noChangeArrowheads="1"/>
                </p:cNvPicPr>
                <p:nvPr/>
              </p:nvPicPr>
              <p:blipFill>
                <a:blip r:embed="rId49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221" y="2206"/>
                  <a:ext cx="320" cy="4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85" name="Picture 67" descr="barrel yellow data storage"/>
                <p:cNvPicPr>
                  <a:picLocks noChangeAspect="1" noChangeArrowheads="1"/>
                </p:cNvPicPr>
                <p:nvPr/>
              </p:nvPicPr>
              <p:blipFill>
                <a:blip r:embed="rId50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5046" y="2297"/>
                  <a:ext cx="237" cy="3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309255" name="Group 68"/>
            <p:cNvGrpSpPr>
              <a:grpSpLocks/>
            </p:cNvGrpSpPr>
            <p:nvPr/>
          </p:nvGrpSpPr>
          <p:grpSpPr bwMode="auto">
            <a:xfrm>
              <a:off x="3253" y="2972"/>
              <a:ext cx="1674" cy="1116"/>
              <a:chOff x="3253" y="2972"/>
              <a:chExt cx="1674" cy="1116"/>
            </a:xfrm>
          </p:grpSpPr>
          <p:pic>
            <p:nvPicPr>
              <p:cNvPr id="309272" name="Picture 69" descr="3d gray oval disc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253" y="3212"/>
                <a:ext cx="1674" cy="8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198" name="Rectangle 70"/>
              <p:cNvSpPr>
                <a:spLocks noChangeArrowheads="1"/>
              </p:cNvSpPr>
              <p:nvPr/>
            </p:nvSpPr>
            <p:spPr bwMode="auto">
              <a:xfrm>
                <a:off x="3432" y="3773"/>
                <a:ext cx="1299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Franklin Gothic Medium" pitchFamily="34" charset="0"/>
                  </a:rPr>
                  <a:t>OS390</a:t>
                </a:r>
              </a:p>
            </p:txBody>
          </p:sp>
          <p:grpSp>
            <p:nvGrpSpPr>
              <p:cNvPr id="309274" name="Group 71"/>
              <p:cNvGrpSpPr>
                <a:grpSpLocks/>
              </p:cNvGrpSpPr>
              <p:nvPr/>
            </p:nvGrpSpPr>
            <p:grpSpPr bwMode="auto">
              <a:xfrm>
                <a:off x="3550" y="2972"/>
                <a:ext cx="1062" cy="676"/>
                <a:chOff x="4221" y="2004"/>
                <a:chExt cx="1062" cy="676"/>
              </a:xfrm>
            </p:grpSpPr>
            <p:pic>
              <p:nvPicPr>
                <p:cNvPr id="309275" name="Picture 72" descr="barrel yellow data storage"/>
                <p:cNvPicPr>
                  <a:picLocks noChangeAspect="1" noChangeArrowheads="1"/>
                </p:cNvPicPr>
                <p:nvPr/>
              </p:nvPicPr>
              <p:blipFill>
                <a:blip r:embed="rId47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837" y="2116"/>
                  <a:ext cx="326" cy="4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76" name="Picture 73" descr="application server"/>
                <p:cNvPicPr>
                  <a:picLocks noChangeAspect="1" noChangeArrowheads="1"/>
                </p:cNvPicPr>
                <p:nvPr/>
              </p:nvPicPr>
              <p:blipFill>
                <a:blip r:embed="rId48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399" y="2004"/>
                  <a:ext cx="442" cy="6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77" name="Picture 74" descr="data server 2 tier"/>
                <p:cNvPicPr>
                  <a:picLocks noChangeAspect="1" noChangeArrowheads="1"/>
                </p:cNvPicPr>
                <p:nvPr/>
              </p:nvPicPr>
              <p:blipFill>
                <a:blip r:embed="rId49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221" y="2206"/>
                  <a:ext cx="320" cy="4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78" name="Picture 75" descr="barrel yellow data storage"/>
                <p:cNvPicPr>
                  <a:picLocks noChangeAspect="1" noChangeArrowheads="1"/>
                </p:cNvPicPr>
                <p:nvPr/>
              </p:nvPicPr>
              <p:blipFill>
                <a:blip r:embed="rId50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5046" y="2297"/>
                  <a:ext cx="237" cy="3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309256" name="Group 76"/>
            <p:cNvGrpSpPr>
              <a:grpSpLocks/>
            </p:cNvGrpSpPr>
            <p:nvPr/>
          </p:nvGrpSpPr>
          <p:grpSpPr bwMode="auto">
            <a:xfrm>
              <a:off x="813" y="2966"/>
              <a:ext cx="1674" cy="1122"/>
              <a:chOff x="813" y="2966"/>
              <a:chExt cx="1674" cy="1122"/>
            </a:xfrm>
          </p:grpSpPr>
          <p:pic>
            <p:nvPicPr>
              <p:cNvPr id="309265" name="Picture 77" descr="3d gray oval disc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813" y="3212"/>
                <a:ext cx="1674" cy="8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06" name="Rectangle 78"/>
              <p:cNvSpPr>
                <a:spLocks noChangeArrowheads="1"/>
              </p:cNvSpPr>
              <p:nvPr/>
            </p:nvSpPr>
            <p:spPr bwMode="auto">
              <a:xfrm>
                <a:off x="987" y="3766"/>
                <a:ext cx="1299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Franklin Gothic Medium" pitchFamily="34" charset="0"/>
                  </a:rPr>
                  <a:t>Linux</a:t>
                </a:r>
              </a:p>
            </p:txBody>
          </p:sp>
          <p:grpSp>
            <p:nvGrpSpPr>
              <p:cNvPr id="309267" name="Group 79"/>
              <p:cNvGrpSpPr>
                <a:grpSpLocks/>
              </p:cNvGrpSpPr>
              <p:nvPr/>
            </p:nvGrpSpPr>
            <p:grpSpPr bwMode="auto">
              <a:xfrm>
                <a:off x="1097" y="2966"/>
                <a:ext cx="1062" cy="676"/>
                <a:chOff x="4221" y="2004"/>
                <a:chExt cx="1062" cy="676"/>
              </a:xfrm>
            </p:grpSpPr>
            <p:pic>
              <p:nvPicPr>
                <p:cNvPr id="309268" name="Picture 80" descr="barrel yellow data storage"/>
                <p:cNvPicPr>
                  <a:picLocks noChangeAspect="1" noChangeArrowheads="1"/>
                </p:cNvPicPr>
                <p:nvPr/>
              </p:nvPicPr>
              <p:blipFill>
                <a:blip r:embed="rId47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837" y="2116"/>
                  <a:ext cx="326" cy="4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69" name="Picture 81" descr="application server"/>
                <p:cNvPicPr>
                  <a:picLocks noChangeAspect="1" noChangeArrowheads="1"/>
                </p:cNvPicPr>
                <p:nvPr/>
              </p:nvPicPr>
              <p:blipFill>
                <a:blip r:embed="rId48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399" y="2004"/>
                  <a:ext cx="442" cy="6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70" name="Picture 82" descr="data server 2 tier"/>
                <p:cNvPicPr>
                  <a:picLocks noChangeAspect="1" noChangeArrowheads="1"/>
                </p:cNvPicPr>
                <p:nvPr/>
              </p:nvPicPr>
              <p:blipFill>
                <a:blip r:embed="rId49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221" y="2206"/>
                  <a:ext cx="320" cy="4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71" name="Picture 83" descr="barrel yellow data storage"/>
                <p:cNvPicPr>
                  <a:picLocks noChangeAspect="1" noChangeArrowheads="1"/>
                </p:cNvPicPr>
                <p:nvPr/>
              </p:nvPicPr>
              <p:blipFill>
                <a:blip r:embed="rId50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5046" y="2297"/>
                  <a:ext cx="237" cy="3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309257" name="Group 84"/>
            <p:cNvGrpSpPr>
              <a:grpSpLocks/>
            </p:cNvGrpSpPr>
            <p:nvPr/>
          </p:nvGrpSpPr>
          <p:grpSpPr bwMode="auto">
            <a:xfrm>
              <a:off x="240" y="1998"/>
              <a:ext cx="1596" cy="1142"/>
              <a:chOff x="240" y="1998"/>
              <a:chExt cx="1596" cy="1142"/>
            </a:xfrm>
          </p:grpSpPr>
          <p:pic>
            <p:nvPicPr>
              <p:cNvPr id="309258" name="Picture 85" descr="3d gray oval disc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4660"/>
              <a:stretch>
                <a:fillRect/>
              </a:stretch>
            </p:blipFill>
            <p:spPr bwMode="auto">
              <a:xfrm>
                <a:off x="240" y="2264"/>
                <a:ext cx="1596" cy="8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14" name="Rectangle 86"/>
              <p:cNvSpPr>
                <a:spLocks noChangeArrowheads="1"/>
              </p:cNvSpPr>
              <p:nvPr/>
            </p:nvSpPr>
            <p:spPr bwMode="auto">
              <a:xfrm>
                <a:off x="339" y="2819"/>
                <a:ext cx="1299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Franklin Gothic Medium" pitchFamily="34" charset="0"/>
                  </a:rPr>
                  <a:t>Unix</a:t>
                </a:r>
              </a:p>
            </p:txBody>
          </p:sp>
          <p:grpSp>
            <p:nvGrpSpPr>
              <p:cNvPr id="309260" name="Group 87"/>
              <p:cNvGrpSpPr>
                <a:grpSpLocks/>
              </p:cNvGrpSpPr>
              <p:nvPr/>
            </p:nvGrpSpPr>
            <p:grpSpPr bwMode="auto">
              <a:xfrm>
                <a:off x="444" y="1998"/>
                <a:ext cx="1062" cy="676"/>
                <a:chOff x="4221" y="2004"/>
                <a:chExt cx="1062" cy="676"/>
              </a:xfrm>
            </p:grpSpPr>
            <p:pic>
              <p:nvPicPr>
                <p:cNvPr id="309261" name="Picture 88" descr="barrel yellow data storage"/>
                <p:cNvPicPr>
                  <a:picLocks noChangeAspect="1" noChangeArrowheads="1"/>
                </p:cNvPicPr>
                <p:nvPr/>
              </p:nvPicPr>
              <p:blipFill>
                <a:blip r:embed="rId47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837" y="2116"/>
                  <a:ext cx="326" cy="4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62" name="Picture 89" descr="application server"/>
                <p:cNvPicPr>
                  <a:picLocks noChangeAspect="1" noChangeArrowheads="1"/>
                </p:cNvPicPr>
                <p:nvPr/>
              </p:nvPicPr>
              <p:blipFill>
                <a:blip r:embed="rId48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399" y="2004"/>
                  <a:ext cx="442" cy="6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63" name="Picture 90" descr="data server 2 tier"/>
                <p:cNvPicPr>
                  <a:picLocks noChangeAspect="1" noChangeArrowheads="1"/>
                </p:cNvPicPr>
                <p:nvPr/>
              </p:nvPicPr>
              <p:blipFill>
                <a:blip r:embed="rId49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221" y="2206"/>
                  <a:ext cx="320" cy="4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264" name="Picture 91" descr="barrel yellow data storage"/>
                <p:cNvPicPr>
                  <a:picLocks noChangeAspect="1" noChangeArrowheads="1"/>
                </p:cNvPicPr>
                <p:nvPr/>
              </p:nvPicPr>
              <p:blipFill>
                <a:blip r:embed="rId50" cstate="print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5046" y="2297"/>
                  <a:ext cx="237" cy="3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Infraestrutura</a:t>
            </a:r>
            <a:endParaRPr lang="pt-BR" dirty="0" smtClean="0"/>
          </a:p>
        </p:txBody>
      </p:sp>
      <p:sp>
        <p:nvSpPr>
          <p:cNvPr id="310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Web Services provêm meios de objetos interagirem utilizando a Internet como meio de transmissão (“middleware”)</a:t>
            </a:r>
          </a:p>
          <a:p>
            <a:r>
              <a:rPr lang="pt-BR" smtClean="0"/>
              <a:t>Baseado em diversos protocolos padrões:</a:t>
            </a:r>
          </a:p>
          <a:p>
            <a:pPr lvl="1"/>
            <a:r>
              <a:rPr lang="pt-BR" smtClean="0"/>
              <a:t>Simple Object Access Protocol (SOAP) </a:t>
            </a:r>
          </a:p>
          <a:p>
            <a:pPr lvl="1"/>
            <a:r>
              <a:rPr lang="pt-BR" smtClean="0"/>
              <a:t>Universal Description, Discovery and Integration (UDDI)</a:t>
            </a:r>
          </a:p>
          <a:p>
            <a:pPr lvl="1"/>
            <a:r>
              <a:rPr lang="pt-BR" smtClean="0"/>
              <a:t>Web Services Description Language (WSDL)</a:t>
            </a:r>
          </a:p>
          <a:p>
            <a:pPr lvl="2"/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 que é o SOAP?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Simple Object Access Protocol</a:t>
            </a:r>
          </a:p>
          <a:p>
            <a:r>
              <a:rPr lang="en-US" smtClean="0"/>
              <a:t>Define como as mensagens podem ser trocadas entre dois sistemas</a:t>
            </a:r>
          </a:p>
          <a:p>
            <a:r>
              <a:rPr lang="en-US" smtClean="0"/>
              <a:t>Define uma estrutura XML de troca de mensagens que pode chamar e retornar resultados a partir de uma aplicação.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Vantagens do SOAP</a:t>
            </a:r>
          </a:p>
        </p:txBody>
      </p:sp>
      <p:sp>
        <p:nvSpPr>
          <p:cNvPr id="312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Independente de plataforma</a:t>
            </a:r>
          </a:p>
          <a:p>
            <a:r>
              <a:rPr lang="en-US" smtClean="0"/>
              <a:t>Fácil de ‘traduzir’. (decodificar)</a:t>
            </a:r>
          </a:p>
          <a:p>
            <a:r>
              <a:rPr lang="en-US" smtClean="0"/>
              <a:t>Pode ser veiculado pela porta 80, sem a necessidade de abrir portas no firewall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346" name="Group 2"/>
          <p:cNvGrpSpPr>
            <a:grpSpLocks/>
          </p:cNvGrpSpPr>
          <p:nvPr/>
        </p:nvGrpSpPr>
        <p:grpSpPr bwMode="auto">
          <a:xfrm>
            <a:off x="1450975" y="3321050"/>
            <a:ext cx="2041525" cy="1763713"/>
            <a:chOff x="3016" y="572"/>
            <a:chExt cx="998" cy="862"/>
          </a:xfrm>
        </p:grpSpPr>
        <p:sp>
          <p:nvSpPr>
            <p:cNvPr id="313411" name="Oval 3"/>
            <p:cNvSpPr>
              <a:spLocks noChangeArrowheads="1"/>
            </p:cNvSpPr>
            <p:nvPr/>
          </p:nvSpPr>
          <p:spPr bwMode="auto">
            <a:xfrm>
              <a:off x="3062" y="572"/>
              <a:ext cx="862" cy="862"/>
            </a:xfrm>
            <a:prstGeom prst="ellipse">
              <a:avLst/>
            </a:prstGeom>
            <a:solidFill>
              <a:srgbClr val="CCFFCC"/>
            </a:solidFill>
            <a:ln w="317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pic>
          <p:nvPicPr>
            <p:cNvPr id="313412" name="Picture 4" descr="Compaq Presario 5000 w mon, speaker2_09-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16" y="640"/>
              <a:ext cx="99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-171450"/>
            <a:ext cx="8229600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/>
              <a:t>Web </a:t>
            </a:r>
            <a:r>
              <a:rPr lang="pt-BR" dirty="0" err="1"/>
              <a:t>Services</a:t>
            </a:r>
            <a:endParaRPr lang="pt-BR" dirty="0"/>
          </a:p>
        </p:txBody>
      </p:sp>
      <p:sp>
        <p:nvSpPr>
          <p:cNvPr id="313348" name="Text Box 6"/>
          <p:cNvSpPr txBox="1">
            <a:spLocks noChangeArrowheads="1"/>
          </p:cNvSpPr>
          <p:nvPr/>
        </p:nvSpPr>
        <p:spPr bwMode="auto">
          <a:xfrm>
            <a:off x="34925" y="2852738"/>
            <a:ext cx="21415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Cliente do Web Service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Windows </a:t>
            </a:r>
            <a:r>
              <a:rPr lang="pt-BR" sz="1400" b="1">
                <a:latin typeface="Trebuchet MS" pitchFamily="34" charset="0"/>
              </a:rPr>
              <a:t>Application</a:t>
            </a:r>
          </a:p>
        </p:txBody>
      </p:sp>
      <p:grpSp>
        <p:nvGrpSpPr>
          <p:cNvPr id="313349" name="Group 7"/>
          <p:cNvGrpSpPr>
            <a:grpSpLocks/>
          </p:cNvGrpSpPr>
          <p:nvPr/>
        </p:nvGrpSpPr>
        <p:grpSpPr bwMode="auto">
          <a:xfrm>
            <a:off x="3290888" y="5519738"/>
            <a:ext cx="719137" cy="720725"/>
            <a:chOff x="930" y="2341"/>
            <a:chExt cx="453" cy="454"/>
          </a:xfrm>
        </p:grpSpPr>
        <p:sp>
          <p:nvSpPr>
            <p:cNvPr id="58376" name="Rectangle 8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SOAP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58377" name="Rectangle 9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XML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3350" name="Group 10"/>
          <p:cNvGrpSpPr>
            <a:grpSpLocks/>
          </p:cNvGrpSpPr>
          <p:nvPr/>
        </p:nvGrpSpPr>
        <p:grpSpPr bwMode="auto">
          <a:xfrm>
            <a:off x="5235575" y="5519738"/>
            <a:ext cx="719138" cy="720725"/>
            <a:chOff x="930" y="2341"/>
            <a:chExt cx="453" cy="454"/>
          </a:xfrm>
        </p:grpSpPr>
        <p:sp>
          <p:nvSpPr>
            <p:cNvPr id="58379" name="Rectangle 11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SOAP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58380" name="Rectangle 12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XML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3351" name="Group 13"/>
          <p:cNvGrpSpPr>
            <a:grpSpLocks/>
          </p:cNvGrpSpPr>
          <p:nvPr/>
        </p:nvGrpSpPr>
        <p:grpSpPr bwMode="auto">
          <a:xfrm>
            <a:off x="3363913" y="2351088"/>
            <a:ext cx="719137" cy="720725"/>
            <a:chOff x="930" y="2341"/>
            <a:chExt cx="453" cy="454"/>
          </a:xfrm>
        </p:grpSpPr>
        <p:sp>
          <p:nvSpPr>
            <p:cNvPr id="58382" name="Rectangle 14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SOAP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58383" name="Rectangle 15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XML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3352" name="Group 16"/>
          <p:cNvGrpSpPr>
            <a:grpSpLocks/>
          </p:cNvGrpSpPr>
          <p:nvPr/>
        </p:nvGrpSpPr>
        <p:grpSpPr bwMode="auto">
          <a:xfrm>
            <a:off x="5380038" y="2351088"/>
            <a:ext cx="719137" cy="720725"/>
            <a:chOff x="930" y="2341"/>
            <a:chExt cx="453" cy="454"/>
          </a:xfrm>
        </p:grpSpPr>
        <p:sp>
          <p:nvSpPr>
            <p:cNvPr id="58385" name="Rectangle 17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SOAP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58386" name="Rectangle 18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XML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3353" name="Group 19"/>
          <p:cNvGrpSpPr>
            <a:grpSpLocks/>
          </p:cNvGrpSpPr>
          <p:nvPr/>
        </p:nvGrpSpPr>
        <p:grpSpPr bwMode="auto">
          <a:xfrm>
            <a:off x="6740525" y="3254375"/>
            <a:ext cx="1647825" cy="1463675"/>
            <a:chOff x="4690" y="1868"/>
            <a:chExt cx="1038" cy="922"/>
          </a:xfrm>
        </p:grpSpPr>
        <p:sp>
          <p:nvSpPr>
            <p:cNvPr id="58388" name="Rectangle 20"/>
            <p:cNvSpPr>
              <a:spLocks noChangeAspect="1" noChangeArrowheads="1"/>
            </p:cNvSpPr>
            <p:nvPr/>
          </p:nvSpPr>
          <p:spPr bwMode="auto">
            <a:xfrm>
              <a:off x="4690" y="1868"/>
              <a:ext cx="1002" cy="92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pic>
          <p:nvPicPr>
            <p:cNvPr id="313385" name="Picture 21" descr="Compaq Proliant 32-waySMALLER_10-0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4" y="1883"/>
              <a:ext cx="428" cy="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390" name="Text Box 22"/>
            <p:cNvSpPr txBox="1">
              <a:spLocks noChangeArrowheads="1"/>
            </p:cNvSpPr>
            <p:nvPr/>
          </p:nvSpPr>
          <p:spPr bwMode="auto">
            <a:xfrm>
              <a:off x="5084" y="2144"/>
              <a:ext cx="644" cy="25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29" tIns="0" rIns="91429" bIns="45714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XML</a:t>
              </a:r>
            </a:p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Web Service</a:t>
              </a:r>
            </a:p>
          </p:txBody>
        </p:sp>
      </p:grpSp>
      <p:cxnSp>
        <p:nvCxnSpPr>
          <p:cNvPr id="313354" name="AutoShape 24"/>
          <p:cNvCxnSpPr>
            <a:cxnSpLocks noChangeShapeType="1"/>
            <a:stCxn id="313411" idx="0"/>
          </p:cNvCxnSpPr>
          <p:nvPr/>
        </p:nvCxnSpPr>
        <p:spPr bwMode="auto">
          <a:xfrm rot="-5400000">
            <a:off x="2590801" y="2547937"/>
            <a:ext cx="609600" cy="936625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3355" name="AutoShape 25"/>
          <p:cNvCxnSpPr>
            <a:cxnSpLocks noChangeShapeType="1"/>
          </p:cNvCxnSpPr>
          <p:nvPr/>
        </p:nvCxnSpPr>
        <p:spPr bwMode="auto">
          <a:xfrm>
            <a:off x="4083050" y="2711450"/>
            <a:ext cx="1296988" cy="0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3356" name="AutoShape 26"/>
          <p:cNvCxnSpPr>
            <a:cxnSpLocks noChangeShapeType="1"/>
            <a:endCxn id="58388" idx="0"/>
          </p:cNvCxnSpPr>
          <p:nvPr/>
        </p:nvCxnSpPr>
        <p:spPr bwMode="auto">
          <a:xfrm>
            <a:off x="6099175" y="2711450"/>
            <a:ext cx="1436688" cy="542925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3357" name="AutoShape 27"/>
          <p:cNvCxnSpPr>
            <a:cxnSpLocks noChangeShapeType="1"/>
            <a:stCxn id="58388" idx="2"/>
          </p:cNvCxnSpPr>
          <p:nvPr/>
        </p:nvCxnSpPr>
        <p:spPr bwMode="auto">
          <a:xfrm rot="5400000">
            <a:off x="6164263" y="4508500"/>
            <a:ext cx="1162050" cy="1581150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3358" name="AutoShape 28"/>
          <p:cNvCxnSpPr>
            <a:cxnSpLocks noChangeShapeType="1"/>
          </p:cNvCxnSpPr>
          <p:nvPr/>
        </p:nvCxnSpPr>
        <p:spPr bwMode="auto">
          <a:xfrm rot="10800000">
            <a:off x="4010025" y="5880100"/>
            <a:ext cx="1225550" cy="0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3359" name="AutoShape 29"/>
          <p:cNvCxnSpPr>
            <a:cxnSpLocks noChangeShapeType="1"/>
          </p:cNvCxnSpPr>
          <p:nvPr/>
        </p:nvCxnSpPr>
        <p:spPr bwMode="auto">
          <a:xfrm rot="10800000">
            <a:off x="2471738" y="4991100"/>
            <a:ext cx="819150" cy="889000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sp>
        <p:nvSpPr>
          <p:cNvPr id="58398" name="Text Box 30"/>
          <p:cNvSpPr txBox="1">
            <a:spLocks noChangeArrowheads="1"/>
          </p:cNvSpPr>
          <p:nvPr/>
        </p:nvSpPr>
        <p:spPr bwMode="auto">
          <a:xfrm>
            <a:off x="4251325" y="5972175"/>
            <a:ext cx="919163" cy="4159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29" tIns="0" rIns="91429" bIns="45714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SOAP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Response</a:t>
            </a:r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Optima" pitchFamily="34" charset="0"/>
            </a:endParaRPr>
          </a:p>
        </p:txBody>
      </p:sp>
      <p:sp>
        <p:nvSpPr>
          <p:cNvPr id="58399" name="Text Box 31"/>
          <p:cNvSpPr txBox="1">
            <a:spLocks noChangeArrowheads="1"/>
          </p:cNvSpPr>
          <p:nvPr/>
        </p:nvSpPr>
        <p:spPr bwMode="auto">
          <a:xfrm>
            <a:off x="4060825" y="2298700"/>
            <a:ext cx="1316038" cy="4159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91429" tIns="0" rIns="91429" bIns="45714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SOAP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Request</a:t>
            </a:r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Optima" pitchFamily="34" charset="0"/>
            </a:endParaRPr>
          </a:p>
        </p:txBody>
      </p:sp>
      <p:sp>
        <p:nvSpPr>
          <p:cNvPr id="313362" name="Line 32"/>
          <p:cNvSpPr>
            <a:spLocks noChangeShapeType="1"/>
          </p:cNvSpPr>
          <p:nvPr/>
        </p:nvSpPr>
        <p:spPr bwMode="auto">
          <a:xfrm>
            <a:off x="4251325" y="1052513"/>
            <a:ext cx="0" cy="5402262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1429" tIns="0" rIns="91429" bIns="45714" anchor="ctr"/>
          <a:lstStyle/>
          <a:p>
            <a:endParaRPr lang="pt-BR"/>
          </a:p>
        </p:txBody>
      </p:sp>
      <p:sp>
        <p:nvSpPr>
          <p:cNvPr id="313363" name="Line 33"/>
          <p:cNvSpPr>
            <a:spLocks noChangeShapeType="1"/>
          </p:cNvSpPr>
          <p:nvPr/>
        </p:nvSpPr>
        <p:spPr bwMode="auto">
          <a:xfrm flipH="1">
            <a:off x="5162550" y="1052513"/>
            <a:ext cx="1588" cy="5402262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1429" tIns="0" rIns="91429" bIns="45714" anchor="ctr"/>
          <a:lstStyle/>
          <a:p>
            <a:endParaRPr lang="pt-BR"/>
          </a:p>
        </p:txBody>
      </p:sp>
      <p:sp>
        <p:nvSpPr>
          <p:cNvPr id="58402" name="Text Box 34"/>
          <p:cNvSpPr txBox="1">
            <a:spLocks noChangeArrowheads="1"/>
          </p:cNvSpPr>
          <p:nvPr/>
        </p:nvSpPr>
        <p:spPr bwMode="auto">
          <a:xfrm>
            <a:off x="4305300" y="3835400"/>
            <a:ext cx="806450" cy="3508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29" tIns="0" rIns="91429" bIns="45714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Rede</a:t>
            </a:r>
          </a:p>
        </p:txBody>
      </p:sp>
      <p:grpSp>
        <p:nvGrpSpPr>
          <p:cNvPr id="313365" name="Group 35"/>
          <p:cNvGrpSpPr>
            <a:grpSpLocks/>
          </p:cNvGrpSpPr>
          <p:nvPr/>
        </p:nvGrpSpPr>
        <p:grpSpPr bwMode="auto">
          <a:xfrm>
            <a:off x="3367088" y="1289050"/>
            <a:ext cx="719137" cy="720725"/>
            <a:chOff x="930" y="2341"/>
            <a:chExt cx="453" cy="454"/>
          </a:xfrm>
        </p:grpSpPr>
        <p:sp>
          <p:nvSpPr>
            <p:cNvPr id="58404" name="Rectangle 36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HTTP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58405" name="Rectangle 37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3366" name="Group 38"/>
          <p:cNvGrpSpPr>
            <a:grpSpLocks/>
          </p:cNvGrpSpPr>
          <p:nvPr/>
        </p:nvGrpSpPr>
        <p:grpSpPr bwMode="auto">
          <a:xfrm>
            <a:off x="5383213" y="1289050"/>
            <a:ext cx="719137" cy="720725"/>
            <a:chOff x="930" y="2341"/>
            <a:chExt cx="453" cy="454"/>
          </a:xfrm>
        </p:grpSpPr>
        <p:sp>
          <p:nvSpPr>
            <p:cNvPr id="58407" name="Rectangle 39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HTTP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58408" name="Rectangle 40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cxnSp>
        <p:nvCxnSpPr>
          <p:cNvPr id="313367" name="AutoShape 41"/>
          <p:cNvCxnSpPr>
            <a:cxnSpLocks noChangeShapeType="1"/>
            <a:stCxn id="313411" idx="0"/>
          </p:cNvCxnSpPr>
          <p:nvPr/>
        </p:nvCxnSpPr>
        <p:spPr bwMode="auto">
          <a:xfrm rot="-5400000">
            <a:off x="2061369" y="2015332"/>
            <a:ext cx="1671637" cy="939800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3368" name="AutoShape 42"/>
          <p:cNvCxnSpPr>
            <a:cxnSpLocks noChangeShapeType="1"/>
          </p:cNvCxnSpPr>
          <p:nvPr/>
        </p:nvCxnSpPr>
        <p:spPr bwMode="auto">
          <a:xfrm>
            <a:off x="4086225" y="1649413"/>
            <a:ext cx="1296988" cy="0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3369" name="AutoShape 43"/>
          <p:cNvCxnSpPr>
            <a:cxnSpLocks noChangeShapeType="1"/>
            <a:endCxn id="58388" idx="0"/>
          </p:cNvCxnSpPr>
          <p:nvPr/>
        </p:nvCxnSpPr>
        <p:spPr bwMode="auto">
          <a:xfrm>
            <a:off x="6102350" y="1649413"/>
            <a:ext cx="1433513" cy="1604962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sp>
        <p:nvSpPr>
          <p:cNvPr id="58412" name="Text Box 44"/>
          <p:cNvSpPr txBox="1">
            <a:spLocks noChangeArrowheads="1"/>
          </p:cNvSpPr>
          <p:nvPr/>
        </p:nvSpPr>
        <p:spPr bwMode="auto">
          <a:xfrm>
            <a:off x="4064000" y="1055688"/>
            <a:ext cx="1316038" cy="6000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91429" tIns="0" rIns="91429" bIns="45714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HTTP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Request</a:t>
            </a:r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Optima" pitchFamily="34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GET- POST</a:t>
            </a:r>
          </a:p>
        </p:txBody>
      </p:sp>
      <p:sp>
        <p:nvSpPr>
          <p:cNvPr id="313371" name="Text Box 23"/>
          <p:cNvSpPr txBox="1">
            <a:spLocks noChangeArrowheads="1"/>
          </p:cNvSpPr>
          <p:nvPr/>
        </p:nvSpPr>
        <p:spPr bwMode="auto">
          <a:xfrm>
            <a:off x="6858000" y="2857500"/>
            <a:ext cx="1619250" cy="2381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1429" tIns="0" rIns="91429" bIns="45714">
            <a:spAutoFit/>
          </a:bodyPr>
          <a:lstStyle/>
          <a:p>
            <a:pPr marL="342900" indent="-342900" algn="r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Servidor Web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00013"/>
            <a:ext cx="8229600" cy="1143001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/>
              <a:t>Web </a:t>
            </a:r>
            <a:r>
              <a:rPr lang="pt-BR" dirty="0" err="1"/>
              <a:t>App</a:t>
            </a:r>
            <a:r>
              <a:rPr lang="pt-BR" dirty="0"/>
              <a:t> + Web </a:t>
            </a:r>
            <a:r>
              <a:rPr lang="pt-BR" dirty="0" err="1"/>
              <a:t>Services</a:t>
            </a:r>
            <a:endParaRPr lang="pt-BR" dirty="0"/>
          </a:p>
        </p:txBody>
      </p:sp>
      <p:grpSp>
        <p:nvGrpSpPr>
          <p:cNvPr id="314371" name="Group 3"/>
          <p:cNvGrpSpPr>
            <a:grpSpLocks noChangeAspect="1"/>
          </p:cNvGrpSpPr>
          <p:nvPr/>
        </p:nvGrpSpPr>
        <p:grpSpPr bwMode="auto">
          <a:xfrm>
            <a:off x="3938588" y="3449638"/>
            <a:ext cx="857250" cy="1463675"/>
            <a:chOff x="113" y="597"/>
            <a:chExt cx="771" cy="1316"/>
          </a:xfrm>
        </p:grpSpPr>
        <p:sp>
          <p:nvSpPr>
            <p:cNvPr id="314478" name="Rectangle 4"/>
            <p:cNvSpPr>
              <a:spLocks noChangeAspect="1" noChangeArrowheads="1"/>
            </p:cNvSpPr>
            <p:nvPr/>
          </p:nvSpPr>
          <p:spPr bwMode="auto">
            <a:xfrm>
              <a:off x="113" y="597"/>
              <a:ext cx="771" cy="131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pic>
          <p:nvPicPr>
            <p:cNvPr id="314479" name="Picture 5" descr="Compaq Proliant 32-waySMALLER_10-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4" y="618"/>
              <a:ext cx="612" cy="1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4372" name="Text Box 6"/>
          <p:cNvSpPr txBox="1">
            <a:spLocks noChangeArrowheads="1"/>
          </p:cNvSpPr>
          <p:nvPr/>
        </p:nvSpPr>
        <p:spPr bwMode="auto">
          <a:xfrm>
            <a:off x="4770438" y="3435350"/>
            <a:ext cx="1236662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Cliente do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Web Service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pt-BR" sz="1400" b="1">
              <a:latin typeface="Optima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Web App</a:t>
            </a:r>
          </a:p>
        </p:txBody>
      </p:sp>
      <p:grpSp>
        <p:nvGrpSpPr>
          <p:cNvPr id="314373" name="Group 7"/>
          <p:cNvGrpSpPr>
            <a:grpSpLocks/>
          </p:cNvGrpSpPr>
          <p:nvPr/>
        </p:nvGrpSpPr>
        <p:grpSpPr bwMode="auto">
          <a:xfrm>
            <a:off x="1130300" y="5589588"/>
            <a:ext cx="719138" cy="720725"/>
            <a:chOff x="930" y="2341"/>
            <a:chExt cx="453" cy="454"/>
          </a:xfrm>
        </p:grpSpPr>
        <p:sp>
          <p:nvSpPr>
            <p:cNvPr id="60424" name="Rectangle 8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HTTP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60425" name="Rectangle 9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4374" name="Group 10"/>
          <p:cNvGrpSpPr>
            <a:grpSpLocks/>
          </p:cNvGrpSpPr>
          <p:nvPr/>
        </p:nvGrpSpPr>
        <p:grpSpPr bwMode="auto">
          <a:xfrm>
            <a:off x="3074988" y="5589588"/>
            <a:ext cx="719137" cy="720725"/>
            <a:chOff x="930" y="2341"/>
            <a:chExt cx="453" cy="454"/>
          </a:xfrm>
        </p:grpSpPr>
        <p:sp>
          <p:nvSpPr>
            <p:cNvPr id="60427" name="Rectangle 11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HTTP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60428" name="Rectangle 12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4375" name="Group 13"/>
          <p:cNvGrpSpPr>
            <a:grpSpLocks/>
          </p:cNvGrpSpPr>
          <p:nvPr/>
        </p:nvGrpSpPr>
        <p:grpSpPr bwMode="auto">
          <a:xfrm>
            <a:off x="4946650" y="5589588"/>
            <a:ext cx="719138" cy="720725"/>
            <a:chOff x="930" y="2341"/>
            <a:chExt cx="453" cy="454"/>
          </a:xfrm>
        </p:grpSpPr>
        <p:sp>
          <p:nvSpPr>
            <p:cNvPr id="60430" name="Rectangle 14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SOAP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60431" name="Rectangle 15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XML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4376" name="Group 16"/>
          <p:cNvGrpSpPr>
            <a:grpSpLocks/>
          </p:cNvGrpSpPr>
          <p:nvPr/>
        </p:nvGrpSpPr>
        <p:grpSpPr bwMode="auto">
          <a:xfrm>
            <a:off x="6891338" y="5589588"/>
            <a:ext cx="719137" cy="720725"/>
            <a:chOff x="930" y="2341"/>
            <a:chExt cx="453" cy="454"/>
          </a:xfrm>
        </p:grpSpPr>
        <p:sp>
          <p:nvSpPr>
            <p:cNvPr id="60433" name="Rectangle 17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SOAP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60434" name="Rectangle 18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XML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4377" name="Group 19"/>
          <p:cNvGrpSpPr>
            <a:grpSpLocks/>
          </p:cNvGrpSpPr>
          <p:nvPr/>
        </p:nvGrpSpPr>
        <p:grpSpPr bwMode="auto">
          <a:xfrm>
            <a:off x="5019675" y="2420938"/>
            <a:ext cx="719138" cy="720725"/>
            <a:chOff x="930" y="2341"/>
            <a:chExt cx="453" cy="454"/>
          </a:xfrm>
        </p:grpSpPr>
        <p:sp>
          <p:nvSpPr>
            <p:cNvPr id="60436" name="Rectangle 20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SOAP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60437" name="Rectangle 21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XML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4378" name="Group 22"/>
          <p:cNvGrpSpPr>
            <a:grpSpLocks/>
          </p:cNvGrpSpPr>
          <p:nvPr/>
        </p:nvGrpSpPr>
        <p:grpSpPr bwMode="auto">
          <a:xfrm>
            <a:off x="7035800" y="2420938"/>
            <a:ext cx="719138" cy="720725"/>
            <a:chOff x="930" y="2341"/>
            <a:chExt cx="453" cy="454"/>
          </a:xfrm>
        </p:grpSpPr>
        <p:sp>
          <p:nvSpPr>
            <p:cNvPr id="60439" name="Rectangle 23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SOAP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60440" name="Rectangle 24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XML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4379" name="Group 25"/>
          <p:cNvGrpSpPr>
            <a:grpSpLocks/>
          </p:cNvGrpSpPr>
          <p:nvPr/>
        </p:nvGrpSpPr>
        <p:grpSpPr bwMode="auto">
          <a:xfrm>
            <a:off x="6929438" y="3571875"/>
            <a:ext cx="1647825" cy="1463675"/>
            <a:chOff x="4690" y="1868"/>
            <a:chExt cx="1038" cy="922"/>
          </a:xfrm>
        </p:grpSpPr>
        <p:sp>
          <p:nvSpPr>
            <p:cNvPr id="60442" name="Rectangle 26"/>
            <p:cNvSpPr>
              <a:spLocks noChangeAspect="1" noChangeArrowheads="1"/>
            </p:cNvSpPr>
            <p:nvPr/>
          </p:nvSpPr>
          <p:spPr bwMode="auto">
            <a:xfrm>
              <a:off x="4690" y="1868"/>
              <a:ext cx="1002" cy="92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pic>
          <p:nvPicPr>
            <p:cNvPr id="314440" name="Picture 27" descr="Compaq Proliant 32-waySMALLER_10-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4" y="1883"/>
              <a:ext cx="428" cy="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44" name="Text Box 28"/>
            <p:cNvSpPr txBox="1">
              <a:spLocks noChangeArrowheads="1"/>
            </p:cNvSpPr>
            <p:nvPr/>
          </p:nvSpPr>
          <p:spPr bwMode="auto">
            <a:xfrm>
              <a:off x="5084" y="2144"/>
              <a:ext cx="644" cy="25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29" tIns="0" rIns="91429" bIns="45714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XML</a:t>
              </a:r>
            </a:p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Web Service</a:t>
              </a:r>
            </a:p>
          </p:txBody>
        </p:sp>
      </p:grpSp>
      <p:sp>
        <p:nvSpPr>
          <p:cNvPr id="314380" name="Text Box 30"/>
          <p:cNvSpPr txBox="1">
            <a:spLocks noChangeArrowheads="1"/>
          </p:cNvSpPr>
          <p:nvPr/>
        </p:nvSpPr>
        <p:spPr bwMode="auto">
          <a:xfrm>
            <a:off x="-22225" y="3089275"/>
            <a:ext cx="90011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Browser</a:t>
            </a:r>
          </a:p>
        </p:txBody>
      </p:sp>
      <p:grpSp>
        <p:nvGrpSpPr>
          <p:cNvPr id="314381" name="Group 31"/>
          <p:cNvGrpSpPr>
            <a:grpSpLocks noChangeAspect="1"/>
          </p:cNvGrpSpPr>
          <p:nvPr/>
        </p:nvGrpSpPr>
        <p:grpSpPr bwMode="auto">
          <a:xfrm>
            <a:off x="357188" y="3357563"/>
            <a:ext cx="1457325" cy="1489075"/>
            <a:chOff x="68" y="1797"/>
            <a:chExt cx="1021" cy="1043"/>
          </a:xfrm>
        </p:grpSpPr>
        <p:sp>
          <p:nvSpPr>
            <p:cNvPr id="314437" name="Rectangle 32"/>
            <p:cNvSpPr>
              <a:spLocks noChangeAspect="1" noChangeArrowheads="1"/>
            </p:cNvSpPr>
            <p:nvPr/>
          </p:nvSpPr>
          <p:spPr bwMode="auto">
            <a:xfrm>
              <a:off x="68" y="1797"/>
              <a:ext cx="1021" cy="1043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pic>
          <p:nvPicPr>
            <p:cNvPr id="314438" name="Picture 33" descr="Compaq Presario 1400-Wireless SMALL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" y="1797"/>
              <a:ext cx="938" cy="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314382" name="AutoShape 34"/>
          <p:cNvCxnSpPr>
            <a:cxnSpLocks noChangeShapeType="1"/>
            <a:stCxn id="314478" idx="2"/>
          </p:cNvCxnSpPr>
          <p:nvPr/>
        </p:nvCxnSpPr>
        <p:spPr bwMode="auto">
          <a:xfrm rot="5400000">
            <a:off x="3562350" y="5145088"/>
            <a:ext cx="1036637" cy="573088"/>
          </a:xfrm>
          <a:prstGeom prst="curvedConnector2">
            <a:avLst/>
          </a:prstGeom>
          <a:noFill/>
          <a:ln w="38100">
            <a:solidFill>
              <a:srgbClr val="00CCFF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383" name="AutoShape 35"/>
          <p:cNvCxnSpPr>
            <a:cxnSpLocks noChangeShapeType="1"/>
          </p:cNvCxnSpPr>
          <p:nvPr/>
        </p:nvCxnSpPr>
        <p:spPr bwMode="auto">
          <a:xfrm rot="10800000">
            <a:off x="1849438" y="5949950"/>
            <a:ext cx="1225550" cy="0"/>
          </a:xfrm>
          <a:prstGeom prst="straightConnector1">
            <a:avLst/>
          </a:prstGeom>
          <a:noFill/>
          <a:ln w="38100">
            <a:solidFill>
              <a:srgbClr val="00CCFF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384" name="AutoShape 36"/>
          <p:cNvCxnSpPr>
            <a:cxnSpLocks noChangeShapeType="1"/>
          </p:cNvCxnSpPr>
          <p:nvPr/>
        </p:nvCxnSpPr>
        <p:spPr bwMode="auto">
          <a:xfrm rot="10800000">
            <a:off x="571500" y="4857750"/>
            <a:ext cx="558800" cy="1092200"/>
          </a:xfrm>
          <a:prstGeom prst="curvedConnector2">
            <a:avLst/>
          </a:prstGeom>
          <a:noFill/>
          <a:ln w="38100">
            <a:solidFill>
              <a:srgbClr val="00CCFF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385" name="AutoShape 37"/>
          <p:cNvCxnSpPr>
            <a:cxnSpLocks noChangeShapeType="1"/>
            <a:stCxn id="314478" idx="0"/>
          </p:cNvCxnSpPr>
          <p:nvPr/>
        </p:nvCxnSpPr>
        <p:spPr bwMode="auto">
          <a:xfrm rot="-5400000">
            <a:off x="4359275" y="2789238"/>
            <a:ext cx="668338" cy="652462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386" name="AutoShape 38"/>
          <p:cNvCxnSpPr>
            <a:cxnSpLocks noChangeShapeType="1"/>
          </p:cNvCxnSpPr>
          <p:nvPr/>
        </p:nvCxnSpPr>
        <p:spPr bwMode="auto">
          <a:xfrm>
            <a:off x="5738813" y="2781300"/>
            <a:ext cx="1296987" cy="0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387" name="AutoShape 39"/>
          <p:cNvCxnSpPr>
            <a:cxnSpLocks noChangeShapeType="1"/>
          </p:cNvCxnSpPr>
          <p:nvPr/>
        </p:nvCxnSpPr>
        <p:spPr bwMode="auto">
          <a:xfrm>
            <a:off x="7754938" y="2781300"/>
            <a:ext cx="317500" cy="790575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388" name="AutoShape 40"/>
          <p:cNvCxnSpPr>
            <a:cxnSpLocks noChangeShapeType="1"/>
            <a:stCxn id="60442" idx="2"/>
          </p:cNvCxnSpPr>
          <p:nvPr/>
        </p:nvCxnSpPr>
        <p:spPr bwMode="auto">
          <a:xfrm rot="5400000">
            <a:off x="7210425" y="5435600"/>
            <a:ext cx="914400" cy="114300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389" name="AutoShape 41"/>
          <p:cNvCxnSpPr>
            <a:cxnSpLocks noChangeShapeType="1"/>
          </p:cNvCxnSpPr>
          <p:nvPr/>
        </p:nvCxnSpPr>
        <p:spPr bwMode="auto">
          <a:xfrm rot="10800000">
            <a:off x="5665788" y="5949950"/>
            <a:ext cx="1225550" cy="0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390" name="AutoShape 42"/>
          <p:cNvCxnSpPr>
            <a:cxnSpLocks noChangeShapeType="1"/>
          </p:cNvCxnSpPr>
          <p:nvPr/>
        </p:nvCxnSpPr>
        <p:spPr bwMode="auto">
          <a:xfrm rot="10800000">
            <a:off x="4379913" y="4884738"/>
            <a:ext cx="566737" cy="1065212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sp>
        <p:nvSpPr>
          <p:cNvPr id="60459" name="Text Box 43"/>
          <p:cNvSpPr txBox="1">
            <a:spLocks noChangeArrowheads="1"/>
          </p:cNvSpPr>
          <p:nvPr/>
        </p:nvSpPr>
        <p:spPr bwMode="auto">
          <a:xfrm>
            <a:off x="2032000" y="6042025"/>
            <a:ext cx="919163" cy="4159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29" tIns="0" rIns="91429" bIns="45714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HTTP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Response</a:t>
            </a:r>
          </a:p>
        </p:txBody>
      </p:sp>
      <p:sp>
        <p:nvSpPr>
          <p:cNvPr id="60460" name="Text Box 44"/>
          <p:cNvSpPr txBox="1">
            <a:spLocks noChangeArrowheads="1"/>
          </p:cNvSpPr>
          <p:nvPr/>
        </p:nvSpPr>
        <p:spPr bwMode="auto">
          <a:xfrm>
            <a:off x="2103438" y="1938338"/>
            <a:ext cx="790575" cy="4159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29" tIns="0" rIns="91429" bIns="45714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HTTP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Request</a:t>
            </a:r>
          </a:p>
        </p:txBody>
      </p:sp>
      <p:sp>
        <p:nvSpPr>
          <p:cNvPr id="60461" name="Text Box 45"/>
          <p:cNvSpPr txBox="1">
            <a:spLocks noChangeArrowheads="1"/>
          </p:cNvSpPr>
          <p:nvPr/>
        </p:nvSpPr>
        <p:spPr bwMode="auto">
          <a:xfrm>
            <a:off x="5907088" y="6042025"/>
            <a:ext cx="919162" cy="4159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29" tIns="0" rIns="91429" bIns="45714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SOAP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Response</a:t>
            </a:r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Optima" pitchFamily="34" charset="0"/>
            </a:endParaRPr>
          </a:p>
        </p:txBody>
      </p:sp>
      <p:sp>
        <p:nvSpPr>
          <p:cNvPr id="60462" name="Text Box 46"/>
          <p:cNvSpPr txBox="1">
            <a:spLocks noChangeArrowheads="1"/>
          </p:cNvSpPr>
          <p:nvPr/>
        </p:nvSpPr>
        <p:spPr bwMode="auto">
          <a:xfrm>
            <a:off x="5716588" y="2368550"/>
            <a:ext cx="1316037" cy="4159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91429" tIns="0" rIns="91429" bIns="45714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SOAP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Request</a:t>
            </a:r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Optima" pitchFamily="34" charset="0"/>
            </a:endParaRPr>
          </a:p>
        </p:txBody>
      </p:sp>
      <p:sp>
        <p:nvSpPr>
          <p:cNvPr id="314395" name="Line 47"/>
          <p:cNvSpPr>
            <a:spLocks noChangeShapeType="1"/>
          </p:cNvSpPr>
          <p:nvPr/>
        </p:nvSpPr>
        <p:spPr bwMode="auto">
          <a:xfrm>
            <a:off x="2065338" y="1916113"/>
            <a:ext cx="0" cy="45370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1429" tIns="0" rIns="91429" bIns="45714" anchor="ctr"/>
          <a:lstStyle/>
          <a:p>
            <a:endParaRPr lang="pt-BR"/>
          </a:p>
        </p:txBody>
      </p:sp>
      <p:sp>
        <p:nvSpPr>
          <p:cNvPr id="314396" name="Line 48"/>
          <p:cNvSpPr>
            <a:spLocks noChangeShapeType="1"/>
          </p:cNvSpPr>
          <p:nvPr/>
        </p:nvSpPr>
        <p:spPr bwMode="auto">
          <a:xfrm>
            <a:off x="2928938" y="1916113"/>
            <a:ext cx="0" cy="45370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1429" tIns="0" rIns="91429" bIns="45714" anchor="ctr"/>
          <a:lstStyle/>
          <a:p>
            <a:endParaRPr lang="pt-BR"/>
          </a:p>
        </p:txBody>
      </p:sp>
      <p:sp>
        <p:nvSpPr>
          <p:cNvPr id="314397" name="Line 49"/>
          <p:cNvSpPr>
            <a:spLocks noChangeShapeType="1"/>
          </p:cNvSpPr>
          <p:nvPr/>
        </p:nvSpPr>
        <p:spPr bwMode="auto">
          <a:xfrm>
            <a:off x="5907088" y="1122363"/>
            <a:ext cx="0" cy="5402262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1429" tIns="0" rIns="91429" bIns="45714" anchor="ctr"/>
          <a:lstStyle/>
          <a:p>
            <a:endParaRPr lang="pt-BR"/>
          </a:p>
        </p:txBody>
      </p:sp>
      <p:sp>
        <p:nvSpPr>
          <p:cNvPr id="314398" name="Line 50"/>
          <p:cNvSpPr>
            <a:spLocks noChangeShapeType="1"/>
          </p:cNvSpPr>
          <p:nvPr/>
        </p:nvSpPr>
        <p:spPr bwMode="auto">
          <a:xfrm flipH="1">
            <a:off x="6818313" y="1122363"/>
            <a:ext cx="1587" cy="5402262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1429" tIns="0" rIns="91429" bIns="45714" anchor="ctr"/>
          <a:lstStyle/>
          <a:p>
            <a:endParaRPr lang="pt-BR"/>
          </a:p>
        </p:txBody>
      </p:sp>
      <p:sp>
        <p:nvSpPr>
          <p:cNvPr id="60467" name="Text Box 51"/>
          <p:cNvSpPr txBox="1">
            <a:spLocks noChangeArrowheads="1"/>
          </p:cNvSpPr>
          <p:nvPr/>
        </p:nvSpPr>
        <p:spPr bwMode="auto">
          <a:xfrm>
            <a:off x="2184400" y="3952875"/>
            <a:ext cx="679450" cy="2905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29" tIns="0" rIns="91429" bIns="45714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Rede</a:t>
            </a:r>
          </a:p>
        </p:txBody>
      </p:sp>
      <p:sp>
        <p:nvSpPr>
          <p:cNvPr id="60468" name="Text Box 52"/>
          <p:cNvSpPr txBox="1">
            <a:spLocks noChangeArrowheads="1"/>
          </p:cNvSpPr>
          <p:nvPr/>
        </p:nvSpPr>
        <p:spPr bwMode="auto">
          <a:xfrm>
            <a:off x="6024563" y="3954463"/>
            <a:ext cx="679450" cy="2905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29" tIns="0" rIns="91429" bIns="45714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Rede</a:t>
            </a:r>
          </a:p>
        </p:txBody>
      </p:sp>
      <p:grpSp>
        <p:nvGrpSpPr>
          <p:cNvPr id="314401" name="Group 53"/>
          <p:cNvGrpSpPr>
            <a:grpSpLocks/>
          </p:cNvGrpSpPr>
          <p:nvPr/>
        </p:nvGrpSpPr>
        <p:grpSpPr bwMode="auto">
          <a:xfrm>
            <a:off x="5022850" y="1358900"/>
            <a:ext cx="719138" cy="720725"/>
            <a:chOff x="930" y="2341"/>
            <a:chExt cx="453" cy="454"/>
          </a:xfrm>
        </p:grpSpPr>
        <p:sp>
          <p:nvSpPr>
            <p:cNvPr id="60470" name="Rectangle 54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HTTP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60471" name="Rectangle 55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4402" name="Group 56"/>
          <p:cNvGrpSpPr>
            <a:grpSpLocks/>
          </p:cNvGrpSpPr>
          <p:nvPr/>
        </p:nvGrpSpPr>
        <p:grpSpPr bwMode="auto">
          <a:xfrm>
            <a:off x="7038975" y="1358900"/>
            <a:ext cx="719138" cy="720725"/>
            <a:chOff x="930" y="2341"/>
            <a:chExt cx="453" cy="454"/>
          </a:xfrm>
        </p:grpSpPr>
        <p:sp>
          <p:nvSpPr>
            <p:cNvPr id="60473" name="Rectangle 57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HTTP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60474" name="Rectangle 58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cxnSp>
        <p:nvCxnSpPr>
          <p:cNvPr id="314403" name="AutoShape 59"/>
          <p:cNvCxnSpPr>
            <a:cxnSpLocks noChangeShapeType="1"/>
            <a:stCxn id="314478" idx="0"/>
          </p:cNvCxnSpPr>
          <p:nvPr/>
        </p:nvCxnSpPr>
        <p:spPr bwMode="auto">
          <a:xfrm rot="-5400000">
            <a:off x="3829844" y="2256632"/>
            <a:ext cx="1730375" cy="655637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404" name="AutoShape 60"/>
          <p:cNvCxnSpPr>
            <a:cxnSpLocks noChangeShapeType="1"/>
          </p:cNvCxnSpPr>
          <p:nvPr/>
        </p:nvCxnSpPr>
        <p:spPr bwMode="auto">
          <a:xfrm>
            <a:off x="5741988" y="1719263"/>
            <a:ext cx="1296987" cy="0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405" name="AutoShape 61"/>
          <p:cNvCxnSpPr>
            <a:cxnSpLocks noChangeShapeType="1"/>
          </p:cNvCxnSpPr>
          <p:nvPr/>
        </p:nvCxnSpPr>
        <p:spPr bwMode="auto">
          <a:xfrm>
            <a:off x="7758113" y="1719263"/>
            <a:ext cx="314325" cy="1852612"/>
          </a:xfrm>
          <a:prstGeom prst="curvedConnector2">
            <a:avLst/>
          </a:prstGeom>
          <a:noFill/>
          <a:ln w="38100">
            <a:solidFill>
              <a:srgbClr val="FF6600"/>
            </a:solidFill>
            <a:round/>
            <a:headEnd type="none" w="lg" len="lg"/>
            <a:tailEnd type="stealth" w="lg" len="lg"/>
          </a:ln>
        </p:spPr>
      </p:cxnSp>
      <p:sp>
        <p:nvSpPr>
          <p:cNvPr id="60478" name="Text Box 62"/>
          <p:cNvSpPr txBox="1">
            <a:spLocks noChangeArrowheads="1"/>
          </p:cNvSpPr>
          <p:nvPr/>
        </p:nvSpPr>
        <p:spPr bwMode="auto">
          <a:xfrm>
            <a:off x="5719763" y="1125538"/>
            <a:ext cx="1316037" cy="6000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91429" tIns="0" rIns="91429" bIns="45714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HTTP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Request</a:t>
            </a:r>
            <a:endParaRPr lang="pt-BR" sz="1200" b="1" dirty="0">
              <a:effectLst>
                <a:outerShdw blurRad="38100" dist="38100" dir="2700000" algn="tl">
                  <a:srgbClr val="C0C0C0"/>
                </a:outerShdw>
              </a:effectLst>
              <a:latin typeface="Optima" pitchFamily="34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GET- POST</a:t>
            </a:r>
          </a:p>
        </p:txBody>
      </p:sp>
      <p:grpSp>
        <p:nvGrpSpPr>
          <p:cNvPr id="314407" name="Group 63"/>
          <p:cNvGrpSpPr>
            <a:grpSpLocks/>
          </p:cNvGrpSpPr>
          <p:nvPr/>
        </p:nvGrpSpPr>
        <p:grpSpPr bwMode="auto">
          <a:xfrm>
            <a:off x="1193800" y="1993900"/>
            <a:ext cx="719138" cy="720725"/>
            <a:chOff x="930" y="2341"/>
            <a:chExt cx="453" cy="454"/>
          </a:xfrm>
        </p:grpSpPr>
        <p:sp>
          <p:nvSpPr>
            <p:cNvPr id="60480" name="Rectangle 64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HTTP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60481" name="Rectangle 65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grpSp>
        <p:nvGrpSpPr>
          <p:cNvPr id="314408" name="Group 66"/>
          <p:cNvGrpSpPr>
            <a:grpSpLocks/>
          </p:cNvGrpSpPr>
          <p:nvPr/>
        </p:nvGrpSpPr>
        <p:grpSpPr bwMode="auto">
          <a:xfrm>
            <a:off x="3138488" y="1993900"/>
            <a:ext cx="719137" cy="720725"/>
            <a:chOff x="930" y="2341"/>
            <a:chExt cx="453" cy="454"/>
          </a:xfrm>
        </p:grpSpPr>
        <p:sp>
          <p:nvSpPr>
            <p:cNvPr id="60483" name="Rectangle 67"/>
            <p:cNvSpPr>
              <a:spLocks noChangeArrowheads="1"/>
            </p:cNvSpPr>
            <p:nvPr/>
          </p:nvSpPr>
          <p:spPr bwMode="auto">
            <a:xfrm>
              <a:off x="930" y="2341"/>
              <a:ext cx="453" cy="454"/>
            </a:xfrm>
            <a:prstGeom prst="rect">
              <a:avLst/>
            </a:prstGeom>
            <a:gradFill rotWithShape="1">
              <a:gsLst>
                <a:gs pos="0">
                  <a:srgbClr val="0099FF">
                    <a:gamma/>
                    <a:shade val="46275"/>
                    <a:invGamma/>
                  </a:srgbClr>
                </a:gs>
                <a:gs pos="50000">
                  <a:srgbClr val="0099FF">
                    <a:alpha val="89999"/>
                  </a:srgbClr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0099FF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HTTP</a:t>
              </a:r>
            </a:p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Message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  <p:sp>
          <p:nvSpPr>
            <p:cNvPr id="60484" name="Rectangle 68"/>
            <p:cNvSpPr>
              <a:spLocks noChangeArrowheads="1"/>
            </p:cNvSpPr>
            <p:nvPr/>
          </p:nvSpPr>
          <p:spPr bwMode="auto">
            <a:xfrm>
              <a:off x="971" y="2619"/>
              <a:ext cx="332" cy="136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89999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algn="ctr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lIns="91429" tIns="0" rIns="91429" bIns="0">
              <a:flatTx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Optima" pitchFamily="34" charset="0"/>
                </a:rPr>
                <a:t>HTML</a:t>
              </a:r>
              <a:endPara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endParaRPr>
            </a:p>
          </p:txBody>
        </p:sp>
      </p:grpSp>
      <p:cxnSp>
        <p:nvCxnSpPr>
          <p:cNvPr id="314409" name="AutoShape 69"/>
          <p:cNvCxnSpPr>
            <a:cxnSpLocks noChangeShapeType="1"/>
            <a:endCxn id="314478" idx="0"/>
          </p:cNvCxnSpPr>
          <p:nvPr/>
        </p:nvCxnSpPr>
        <p:spPr bwMode="auto">
          <a:xfrm>
            <a:off x="3857625" y="2354263"/>
            <a:ext cx="509588" cy="1095375"/>
          </a:xfrm>
          <a:prstGeom prst="curvedConnector2">
            <a:avLst/>
          </a:prstGeom>
          <a:noFill/>
          <a:ln w="38100">
            <a:solidFill>
              <a:srgbClr val="00CCFF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410" name="AutoShape 70"/>
          <p:cNvCxnSpPr>
            <a:cxnSpLocks noChangeShapeType="1"/>
          </p:cNvCxnSpPr>
          <p:nvPr/>
        </p:nvCxnSpPr>
        <p:spPr bwMode="auto">
          <a:xfrm>
            <a:off x="1912938" y="2354263"/>
            <a:ext cx="1225550" cy="0"/>
          </a:xfrm>
          <a:prstGeom prst="straightConnector1">
            <a:avLst/>
          </a:prstGeom>
          <a:noFill/>
          <a:ln w="38100">
            <a:solidFill>
              <a:srgbClr val="00CCFF"/>
            </a:solidFill>
            <a:round/>
            <a:headEnd type="none" w="lg" len="lg"/>
            <a:tailEnd type="stealth" w="lg" len="lg"/>
          </a:ln>
        </p:spPr>
      </p:cxnSp>
      <p:cxnSp>
        <p:nvCxnSpPr>
          <p:cNvPr id="314411" name="AutoShape 71"/>
          <p:cNvCxnSpPr>
            <a:cxnSpLocks noChangeShapeType="1"/>
          </p:cNvCxnSpPr>
          <p:nvPr/>
        </p:nvCxnSpPr>
        <p:spPr bwMode="auto">
          <a:xfrm rot="5400000" flipH="1" flipV="1">
            <a:off x="381000" y="2544763"/>
            <a:ext cx="1003300" cy="622300"/>
          </a:xfrm>
          <a:prstGeom prst="curvedConnector2">
            <a:avLst/>
          </a:prstGeom>
          <a:noFill/>
          <a:ln w="38100">
            <a:solidFill>
              <a:srgbClr val="00CCFF"/>
            </a:solidFill>
            <a:round/>
            <a:headEnd type="none" w="lg" len="lg"/>
            <a:tailEnd type="stealth" w="lg" len="lg"/>
          </a:ln>
        </p:spPr>
      </p:cxnSp>
      <p:sp>
        <p:nvSpPr>
          <p:cNvPr id="314412" name="Text Box 29"/>
          <p:cNvSpPr txBox="1">
            <a:spLocks noChangeArrowheads="1"/>
          </p:cNvSpPr>
          <p:nvPr/>
        </p:nvSpPr>
        <p:spPr bwMode="auto">
          <a:xfrm>
            <a:off x="7643813" y="3000375"/>
            <a:ext cx="901700" cy="4730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29" tIns="0" rIns="91429" bIns="45714">
            <a:spAutoFit/>
          </a:bodyPr>
          <a:lstStyle/>
          <a:p>
            <a:pPr marL="342900" indent="-342900" algn="r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Servidor</a:t>
            </a:r>
          </a:p>
          <a:p>
            <a:pPr marL="342900" indent="-342900" algn="r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Web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 que é o WSDL?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WSDL – Web Services Description Language</a:t>
            </a:r>
          </a:p>
          <a:p>
            <a:r>
              <a:rPr lang="en-US" smtClean="0"/>
              <a:t>Documento XML que define as interfaces de seu Web Service</a:t>
            </a:r>
          </a:p>
          <a:p>
            <a:r>
              <a:rPr lang="en-US" smtClean="0"/>
              <a:t>Mostra os métodos e suas assinaturas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 que é o DISCO e UDDI?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DISCO (Discovery of WS) </a:t>
            </a:r>
          </a:p>
          <a:p>
            <a:r>
              <a:rPr lang="en-US" smtClean="0"/>
              <a:t>&amp; UDDI (Universal Description, Discovery and Integration)</a:t>
            </a:r>
          </a:p>
          <a:p>
            <a:r>
              <a:rPr lang="en-US" smtClean="0"/>
              <a:t>“Engine de Busca por Web Services”</a:t>
            </a:r>
          </a:p>
          <a:p>
            <a:r>
              <a:rPr lang="en-US" smtClean="0"/>
              <a:t>“Páginas Amarelas”</a:t>
            </a:r>
          </a:p>
          <a:p>
            <a:endParaRPr lang="pt-BR" smtClean="0"/>
          </a:p>
          <a:p>
            <a:r>
              <a:rPr lang="pt-BR" smtClean="0">
                <a:hlinkClick r:id="rId3"/>
              </a:rPr>
              <a:t>http://uddi.xml.org/</a:t>
            </a:r>
            <a:endParaRPr lang="pt-BR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081213" y="2490788"/>
            <a:ext cx="4724400" cy="1219200"/>
            <a:chOff x="1446" y="1554"/>
            <a:chExt cx="2976" cy="768"/>
          </a:xfrm>
        </p:grpSpPr>
        <p:sp>
          <p:nvSpPr>
            <p:cNvPr id="317488" name="Rectangle 3"/>
            <p:cNvSpPr>
              <a:spLocks noChangeArrowheads="1"/>
            </p:cNvSpPr>
            <p:nvPr/>
          </p:nvSpPr>
          <p:spPr bwMode="auto">
            <a:xfrm>
              <a:off x="1446" y="1554"/>
              <a:ext cx="2976" cy="768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19050" algn="ctr">
              <a:solidFill>
                <a:srgbClr val="FFFF99"/>
              </a:solidFill>
              <a:miter lim="800000"/>
              <a:headEnd type="none" w="sm" len="sm"/>
              <a:tailEnd type="none" w="sm" len="sm"/>
            </a:ln>
          </p:spPr>
          <p:txBody>
            <a:bodyPr wrap="none" tIns="0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588" name="Text Box 4"/>
            <p:cNvSpPr txBox="1">
              <a:spLocks noChangeArrowheads="1"/>
            </p:cNvSpPr>
            <p:nvPr/>
          </p:nvSpPr>
          <p:spPr bwMode="auto">
            <a:xfrm>
              <a:off x="2389" y="1569"/>
              <a:ext cx="1035" cy="220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 anchor="ctr"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Acha o Serviço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071688" y="5145088"/>
            <a:ext cx="4724400" cy="1219200"/>
            <a:chOff x="1440" y="3155"/>
            <a:chExt cx="2976" cy="768"/>
          </a:xfrm>
        </p:grpSpPr>
        <p:sp>
          <p:nvSpPr>
            <p:cNvPr id="317486" name="Rectangle 6"/>
            <p:cNvSpPr>
              <a:spLocks noChangeArrowheads="1"/>
            </p:cNvSpPr>
            <p:nvPr/>
          </p:nvSpPr>
          <p:spPr bwMode="auto">
            <a:xfrm>
              <a:off x="1440" y="3155"/>
              <a:ext cx="2976" cy="768"/>
            </a:xfrm>
            <a:prstGeom prst="rect">
              <a:avLst/>
            </a:prstGeom>
            <a:solidFill>
              <a:srgbClr val="99FFCC">
                <a:alpha val="50195"/>
              </a:srgbClr>
            </a:solidFill>
            <a:ln w="6350">
              <a:solidFill>
                <a:srgbClr val="00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tIns="0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591" name="Text Box 7"/>
            <p:cNvSpPr txBox="1">
              <a:spLocks noChangeArrowheads="1"/>
            </p:cNvSpPr>
            <p:nvPr/>
          </p:nvSpPr>
          <p:spPr bwMode="auto">
            <a:xfrm>
              <a:off x="2088" y="3182"/>
              <a:ext cx="1431" cy="202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Conversando</a:t>
              </a:r>
              <a:r>
                <a:rPr 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 (SOAP)</a:t>
              </a:r>
            </a:p>
          </p:txBody>
        </p:sp>
      </p:grp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1228725" y="6526213"/>
            <a:ext cx="2671763" cy="290512"/>
          </a:xfrm>
          <a:prstGeom prst="rect">
            <a:avLst/>
          </a:prstGeom>
          <a:noFill/>
          <a:ln w="1905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t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Tempo de </a:t>
            </a:r>
            <a:r>
              <a:rPr lang="en-US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Desenvolvimento</a:t>
            </a:r>
            <a:endParaRPr lang="en-US" sz="1600" b="1" dirty="0">
              <a:effectLst>
                <a:outerShdw blurRad="38100" dist="38100" dir="2700000" algn="tl">
                  <a:srgbClr val="C0C0C0"/>
                </a:outerShdw>
              </a:effectLst>
              <a:latin typeface="Optima" pitchFamily="34" charset="0"/>
            </a:endParaRPr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4972050" y="6524625"/>
            <a:ext cx="1957388" cy="290513"/>
          </a:xfrm>
          <a:prstGeom prst="rect">
            <a:avLst/>
          </a:prstGeom>
          <a:noFill/>
          <a:ln w="1905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t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Tempo de </a:t>
            </a:r>
            <a:r>
              <a:rPr lang="en-US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Execução</a:t>
            </a:r>
            <a:endParaRPr lang="en-US" sz="1600" b="1" dirty="0">
              <a:effectLst>
                <a:outerShdw blurRad="38100" dist="38100" dir="2700000" algn="tl">
                  <a:srgbClr val="C0C0C0"/>
                </a:outerShdw>
              </a:effectLst>
              <a:latin typeface="Optima" pitchFamily="34" charset="0"/>
            </a:endParaRPr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071688" y="3824288"/>
            <a:ext cx="4724400" cy="1219200"/>
            <a:chOff x="1440" y="2358"/>
            <a:chExt cx="2976" cy="768"/>
          </a:xfrm>
        </p:grpSpPr>
        <p:sp>
          <p:nvSpPr>
            <p:cNvPr id="317484" name="Rectangle 11"/>
            <p:cNvSpPr>
              <a:spLocks noChangeArrowheads="1"/>
            </p:cNvSpPr>
            <p:nvPr/>
          </p:nvSpPr>
          <p:spPr bwMode="auto">
            <a:xfrm>
              <a:off x="1440" y="2358"/>
              <a:ext cx="2976" cy="768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19050" algn="ctr">
              <a:solidFill>
                <a:srgbClr val="FFFF99"/>
              </a:solidFill>
              <a:miter lim="800000"/>
              <a:headEnd type="none" w="sm" len="sm"/>
              <a:tailEnd type="none" w="sm" len="sm"/>
            </a:ln>
          </p:spPr>
          <p:txBody>
            <a:bodyPr wrap="none" tIns="0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596" name="Text Box 12"/>
            <p:cNvSpPr txBox="1">
              <a:spLocks noChangeArrowheads="1"/>
            </p:cNvSpPr>
            <p:nvPr/>
          </p:nvSpPr>
          <p:spPr bwMode="auto">
            <a:xfrm>
              <a:off x="1915" y="2365"/>
              <a:ext cx="1732" cy="202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Como </a:t>
              </a:r>
              <a:r>
                <a:rPr lang="en-US" b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conversar</a:t>
              </a:r>
              <a:r>
                <a:rPr 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? (WSDL)</a:t>
              </a:r>
            </a:p>
          </p:txBody>
        </p:sp>
      </p:grpSp>
      <p:sp>
        <p:nvSpPr>
          <p:cNvPr id="317447" name="Rectangle 13"/>
          <p:cNvSpPr>
            <a:spLocks noChangeArrowheads="1"/>
          </p:cNvSpPr>
          <p:nvPr/>
        </p:nvSpPr>
        <p:spPr bwMode="auto">
          <a:xfrm>
            <a:off x="4219575" y="6500813"/>
            <a:ext cx="685800" cy="152400"/>
          </a:xfrm>
          <a:prstGeom prst="rect">
            <a:avLst/>
          </a:prstGeom>
          <a:solidFill>
            <a:srgbClr val="99FFCC">
              <a:alpha val="50195"/>
            </a:srgbClr>
          </a:solidFill>
          <a:ln w="63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tIns="0" anchor="ctr"/>
          <a:lstStyle/>
          <a:p>
            <a:endParaRPr lang="pt-BR">
              <a:latin typeface="Trebuchet MS" pitchFamily="34" charset="0"/>
            </a:endParaRPr>
          </a:p>
        </p:txBody>
      </p:sp>
      <p:sp>
        <p:nvSpPr>
          <p:cNvPr id="317448" name="Rectangle 14"/>
          <p:cNvSpPr>
            <a:spLocks noChangeArrowheads="1"/>
          </p:cNvSpPr>
          <p:nvPr/>
        </p:nvSpPr>
        <p:spPr bwMode="auto">
          <a:xfrm>
            <a:off x="285750" y="6500813"/>
            <a:ext cx="685800" cy="155575"/>
          </a:xfrm>
          <a:prstGeom prst="rect">
            <a:avLst/>
          </a:prstGeom>
          <a:solidFill>
            <a:srgbClr val="FFFF99">
              <a:alpha val="50195"/>
            </a:srgbClr>
          </a:solidFill>
          <a:ln w="3175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tIns="0" anchor="ctr"/>
          <a:lstStyle/>
          <a:p>
            <a:endParaRPr lang="pt-BR">
              <a:latin typeface="Trebuchet MS" pitchFamily="34" charset="0"/>
            </a:endParaRP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2071688" y="1122363"/>
            <a:ext cx="4724400" cy="1219200"/>
            <a:chOff x="1440" y="728"/>
            <a:chExt cx="2976" cy="768"/>
          </a:xfrm>
        </p:grpSpPr>
        <p:sp>
          <p:nvSpPr>
            <p:cNvPr id="317482" name="Rectangle 16"/>
            <p:cNvSpPr>
              <a:spLocks noChangeArrowheads="1"/>
            </p:cNvSpPr>
            <p:nvPr/>
          </p:nvSpPr>
          <p:spPr bwMode="auto">
            <a:xfrm>
              <a:off x="1440" y="728"/>
              <a:ext cx="2976" cy="768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19050">
              <a:solidFill>
                <a:srgbClr val="FFFF99"/>
              </a:solidFill>
              <a:miter lim="800000"/>
              <a:headEnd type="none" w="sm" len="sm"/>
              <a:tailEnd type="none" w="sm" len="sm"/>
            </a:ln>
          </p:spPr>
          <p:txBody>
            <a:bodyPr wrap="none" tIns="0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601" name="Text Box 17"/>
            <p:cNvSpPr txBox="1">
              <a:spLocks noChangeArrowheads="1"/>
            </p:cNvSpPr>
            <p:nvPr/>
          </p:nvSpPr>
          <p:spPr bwMode="auto">
            <a:xfrm>
              <a:off x="2111" y="743"/>
              <a:ext cx="1903" cy="220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 anchor="ctr"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Pesquisa o Serviço</a:t>
              </a:r>
            </a:p>
          </p:txBody>
        </p:sp>
      </p:grpSp>
      <p:sp>
        <p:nvSpPr>
          <p:cNvPr id="67602" name="Rectangle 18"/>
          <p:cNvSpPr>
            <a:spLocks noChangeArrowheads="1"/>
          </p:cNvSpPr>
          <p:nvPr/>
        </p:nvSpPr>
        <p:spPr bwMode="auto">
          <a:xfrm>
            <a:off x="180958" y="1333500"/>
            <a:ext cx="1512887" cy="5040313"/>
          </a:xfrm>
          <a:prstGeom prst="rect">
            <a:avLst/>
          </a:prstGeom>
          <a:gradFill rotWithShape="1">
            <a:gsLst>
              <a:gs pos="0">
                <a:srgbClr val="0099FF">
                  <a:gamma/>
                  <a:shade val="46275"/>
                  <a:invGamma/>
                </a:srgbClr>
              </a:gs>
              <a:gs pos="50000">
                <a:srgbClr val="0099FF">
                  <a:alpha val="89999"/>
                </a:srgbClr>
              </a:gs>
              <a:gs pos="100000">
                <a:srgbClr val="0099FF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099FF"/>
            </a:extrusionClr>
          </a:sp3d>
        </p:spPr>
        <p:txBody>
          <a:bodyPr wrap="none" lIns="91429" tIns="0" rIns="91429" bIns="0">
            <a:flatTx/>
          </a:bodyPr>
          <a:lstStyle/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Cliente</a:t>
            </a:r>
          </a:p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Do</a:t>
            </a:r>
          </a:p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Web</a:t>
            </a:r>
          </a:p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Service</a:t>
            </a:r>
            <a:endParaRPr 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sp>
        <p:nvSpPr>
          <p:cNvPr id="67603" name="Rectangle 19"/>
          <p:cNvSpPr>
            <a:spLocks noChangeArrowheads="1"/>
          </p:cNvSpPr>
          <p:nvPr/>
        </p:nvSpPr>
        <p:spPr bwMode="auto">
          <a:xfrm>
            <a:off x="7094538" y="1262063"/>
            <a:ext cx="1439862" cy="1223962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>
                  <a:alpha val="89999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lIns="91429" tIns="0" rIns="91429" bIns="0">
            <a:flatTx/>
          </a:bodyPr>
          <a:lstStyle/>
          <a:p>
            <a:pPr algn="ctr" fontAlgn="auto">
              <a:lnSpc>
                <a:spcPct val="185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UDDI</a:t>
            </a:r>
          </a:p>
        </p:txBody>
      </p:sp>
      <p:sp>
        <p:nvSpPr>
          <p:cNvPr id="67604" name="Rectangle 20"/>
          <p:cNvSpPr>
            <a:spLocks noChangeArrowheads="1"/>
          </p:cNvSpPr>
          <p:nvPr/>
        </p:nvSpPr>
        <p:spPr bwMode="auto">
          <a:xfrm>
            <a:off x="7072330" y="3043260"/>
            <a:ext cx="1439863" cy="3743326"/>
          </a:xfrm>
          <a:prstGeom prst="rect">
            <a:avLst/>
          </a:prstGeom>
          <a:gradFill rotWithShape="1">
            <a:gsLst>
              <a:gs pos="0">
                <a:srgbClr val="008080">
                  <a:gamma/>
                  <a:shade val="46275"/>
                  <a:invGamma/>
                </a:srgbClr>
              </a:gs>
              <a:gs pos="50000">
                <a:srgbClr val="008080">
                  <a:alpha val="89999"/>
                </a:srgbClr>
              </a:gs>
              <a:gs pos="100000">
                <a:srgbClr val="00808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08080"/>
            </a:extrusionClr>
          </a:sp3d>
        </p:spPr>
        <p:txBody>
          <a:bodyPr wrap="none" lIns="91429" tIns="0" rIns="91429" bIns="0">
            <a:flatTx/>
          </a:bodyPr>
          <a:lstStyle/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Web</a:t>
            </a:r>
          </a:p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Service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9400" y="1457325"/>
            <a:ext cx="5400675" cy="433388"/>
            <a:chOff x="1111" y="935"/>
            <a:chExt cx="3402" cy="273"/>
          </a:xfrm>
        </p:grpSpPr>
        <p:sp>
          <p:nvSpPr>
            <p:cNvPr id="317480" name="AutoShape 22"/>
            <p:cNvSpPr>
              <a:spLocks noChangeArrowheads="1"/>
            </p:cNvSpPr>
            <p:nvPr/>
          </p:nvSpPr>
          <p:spPr bwMode="auto">
            <a:xfrm>
              <a:off x="1111" y="935"/>
              <a:ext cx="3402" cy="273"/>
            </a:xfrm>
            <a:prstGeom prst="rightArrow">
              <a:avLst>
                <a:gd name="adj1" fmla="val 57028"/>
                <a:gd name="adj2" fmla="val 134077"/>
              </a:avLst>
            </a:prstGeom>
            <a:gradFill rotWithShape="1">
              <a:gsLst>
                <a:gs pos="0">
                  <a:srgbClr val="76472F">
                    <a:alpha val="0"/>
                  </a:srgbClr>
                </a:gs>
                <a:gs pos="100000">
                  <a:srgbClr val="FF9966"/>
                </a:gs>
              </a:gsLst>
              <a:lin ang="0" scaled="1"/>
            </a:gradFill>
            <a:ln w="12700" algn="ctr">
              <a:noFill/>
              <a:miter lim="800000"/>
              <a:headEnd/>
              <a:tailEnd/>
            </a:ln>
          </p:spPr>
          <p:txBody>
            <a:bodyPr wrap="none" lIns="91429" tIns="0" rIns="91429" bIns="45714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607" name="Rectangle 23"/>
            <p:cNvSpPr>
              <a:spLocks noChangeAspect="1" noChangeArrowheads="1"/>
            </p:cNvSpPr>
            <p:nvPr/>
          </p:nvSpPr>
          <p:spPr bwMode="auto">
            <a:xfrm>
              <a:off x="2273" y="999"/>
              <a:ext cx="1090" cy="163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http://www.uddi.org</a:t>
              </a:r>
            </a:p>
          </p:txBody>
        </p:sp>
      </p:grp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1836738" y="1836738"/>
            <a:ext cx="5400675" cy="433387"/>
            <a:chOff x="1292" y="1174"/>
            <a:chExt cx="3402" cy="273"/>
          </a:xfrm>
        </p:grpSpPr>
        <p:sp>
          <p:nvSpPr>
            <p:cNvPr id="317478" name="AutoShape 25"/>
            <p:cNvSpPr>
              <a:spLocks noChangeArrowheads="1"/>
            </p:cNvSpPr>
            <p:nvPr/>
          </p:nvSpPr>
          <p:spPr bwMode="auto">
            <a:xfrm rot="10800000">
              <a:off x="1292" y="1174"/>
              <a:ext cx="3402" cy="273"/>
            </a:xfrm>
            <a:prstGeom prst="rightArrow">
              <a:avLst>
                <a:gd name="adj1" fmla="val 57028"/>
                <a:gd name="adj2" fmla="val 134077"/>
              </a:avLst>
            </a:prstGeom>
            <a:gradFill rotWithShape="1">
              <a:gsLst>
                <a:gs pos="0">
                  <a:srgbClr val="76472F">
                    <a:alpha val="0"/>
                  </a:srgbClr>
                </a:gs>
                <a:gs pos="100000">
                  <a:srgbClr val="FF9966"/>
                </a:gs>
              </a:gsLst>
              <a:lin ang="0" scaled="1"/>
            </a:gradFill>
            <a:ln w="12700" algn="ctr">
              <a:noFill/>
              <a:miter lim="800000"/>
              <a:headEnd/>
              <a:tailEnd/>
            </a:ln>
          </p:spPr>
          <p:txBody>
            <a:bodyPr wrap="none" lIns="91429" tIns="0" rIns="91429" bIns="45714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610" name="Rectangle 26"/>
            <p:cNvSpPr>
              <a:spLocks noChangeAspect="1" noChangeArrowheads="1"/>
            </p:cNvSpPr>
            <p:nvPr/>
          </p:nvSpPr>
          <p:spPr bwMode="auto">
            <a:xfrm>
              <a:off x="1908" y="1244"/>
              <a:ext cx="2107" cy="163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URL de um documento DISCO ou WSDL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1549400" y="2824163"/>
            <a:ext cx="5400675" cy="433387"/>
            <a:chOff x="1111" y="1752"/>
            <a:chExt cx="3402" cy="273"/>
          </a:xfrm>
        </p:grpSpPr>
        <p:sp>
          <p:nvSpPr>
            <p:cNvPr id="317476" name="AutoShape 28"/>
            <p:cNvSpPr>
              <a:spLocks noChangeArrowheads="1"/>
            </p:cNvSpPr>
            <p:nvPr/>
          </p:nvSpPr>
          <p:spPr bwMode="auto">
            <a:xfrm>
              <a:off x="1111" y="1752"/>
              <a:ext cx="3402" cy="273"/>
            </a:xfrm>
            <a:prstGeom prst="rightArrow">
              <a:avLst>
                <a:gd name="adj1" fmla="val 57028"/>
                <a:gd name="adj2" fmla="val 134077"/>
              </a:avLst>
            </a:prstGeom>
            <a:gradFill rotWithShape="1">
              <a:gsLst>
                <a:gs pos="0">
                  <a:srgbClr val="76472F">
                    <a:alpha val="0"/>
                  </a:srgbClr>
                </a:gs>
                <a:gs pos="100000">
                  <a:srgbClr val="FF9966"/>
                </a:gs>
              </a:gsLst>
              <a:lin ang="0" scaled="1"/>
            </a:gradFill>
            <a:ln w="12700" algn="ctr">
              <a:noFill/>
              <a:miter lim="800000"/>
              <a:headEnd/>
              <a:tailEnd/>
            </a:ln>
          </p:spPr>
          <p:txBody>
            <a:bodyPr wrap="none" lIns="91429" tIns="0" rIns="91429" bIns="45714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613" name="Rectangle 29"/>
            <p:cNvSpPr>
              <a:spLocks noChangeAspect="1" noChangeArrowheads="1"/>
            </p:cNvSpPr>
            <p:nvPr/>
          </p:nvSpPr>
          <p:spPr bwMode="auto">
            <a:xfrm>
              <a:off x="2226" y="1816"/>
              <a:ext cx="1186" cy="163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http://yourservice.com</a:t>
              </a:r>
            </a:p>
          </p:txBody>
        </p:sp>
      </p:grp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1836738" y="3203575"/>
            <a:ext cx="5400675" cy="433388"/>
            <a:chOff x="1292" y="1991"/>
            <a:chExt cx="3402" cy="273"/>
          </a:xfrm>
        </p:grpSpPr>
        <p:sp>
          <p:nvSpPr>
            <p:cNvPr id="317474" name="AutoShape 31"/>
            <p:cNvSpPr>
              <a:spLocks noChangeArrowheads="1"/>
            </p:cNvSpPr>
            <p:nvPr/>
          </p:nvSpPr>
          <p:spPr bwMode="auto">
            <a:xfrm rot="10800000">
              <a:off x="1292" y="1991"/>
              <a:ext cx="3402" cy="273"/>
            </a:xfrm>
            <a:prstGeom prst="rightArrow">
              <a:avLst>
                <a:gd name="adj1" fmla="val 57028"/>
                <a:gd name="adj2" fmla="val 134077"/>
              </a:avLst>
            </a:prstGeom>
            <a:gradFill rotWithShape="1">
              <a:gsLst>
                <a:gs pos="0">
                  <a:srgbClr val="76472F">
                    <a:alpha val="0"/>
                  </a:srgbClr>
                </a:gs>
                <a:gs pos="100000">
                  <a:srgbClr val="FF9966"/>
                </a:gs>
              </a:gsLst>
              <a:lin ang="0" scaled="1"/>
            </a:gradFill>
            <a:ln w="12700" algn="ctr">
              <a:noFill/>
              <a:miter lim="800000"/>
              <a:headEnd/>
              <a:tailEnd/>
            </a:ln>
          </p:spPr>
          <p:txBody>
            <a:bodyPr wrap="none" lIns="91429" tIns="0" rIns="91429" bIns="45714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616" name="Rectangle 32"/>
            <p:cNvSpPr>
              <a:spLocks noChangeAspect="1" noChangeArrowheads="1"/>
            </p:cNvSpPr>
            <p:nvPr/>
          </p:nvSpPr>
          <p:spPr bwMode="auto">
            <a:xfrm>
              <a:off x="2014" y="2061"/>
              <a:ext cx="1893" cy="163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HTML ou XML com URL para WSDL</a:t>
              </a:r>
            </a:p>
          </p:txBody>
        </p:sp>
      </p:grpSp>
      <p:grpSp>
        <p:nvGrpSpPr>
          <p:cNvPr id="10" name="Group 33"/>
          <p:cNvGrpSpPr>
            <a:grpSpLocks/>
          </p:cNvGrpSpPr>
          <p:nvPr/>
        </p:nvGrpSpPr>
        <p:grpSpPr bwMode="auto">
          <a:xfrm>
            <a:off x="1549400" y="4140200"/>
            <a:ext cx="5400675" cy="433388"/>
            <a:chOff x="1111" y="2523"/>
            <a:chExt cx="3402" cy="273"/>
          </a:xfrm>
        </p:grpSpPr>
        <p:sp>
          <p:nvSpPr>
            <p:cNvPr id="317472" name="AutoShape 34"/>
            <p:cNvSpPr>
              <a:spLocks noChangeArrowheads="1"/>
            </p:cNvSpPr>
            <p:nvPr/>
          </p:nvSpPr>
          <p:spPr bwMode="auto">
            <a:xfrm>
              <a:off x="1111" y="2523"/>
              <a:ext cx="3402" cy="273"/>
            </a:xfrm>
            <a:prstGeom prst="rightArrow">
              <a:avLst>
                <a:gd name="adj1" fmla="val 57028"/>
                <a:gd name="adj2" fmla="val 134077"/>
              </a:avLst>
            </a:prstGeom>
            <a:gradFill rotWithShape="1">
              <a:gsLst>
                <a:gs pos="0">
                  <a:srgbClr val="76472F">
                    <a:alpha val="0"/>
                  </a:srgbClr>
                </a:gs>
                <a:gs pos="100000">
                  <a:srgbClr val="FF9966"/>
                </a:gs>
              </a:gsLst>
              <a:lin ang="0" scaled="1"/>
            </a:gradFill>
            <a:ln w="12700" algn="ctr">
              <a:noFill/>
              <a:miter lim="800000"/>
              <a:headEnd/>
              <a:tailEnd/>
            </a:ln>
          </p:spPr>
          <p:txBody>
            <a:bodyPr wrap="none" lIns="91429" tIns="0" rIns="91429" bIns="45714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619" name="Rectangle 35"/>
            <p:cNvSpPr>
              <a:spLocks noChangeAspect="1" noChangeArrowheads="1"/>
            </p:cNvSpPr>
            <p:nvPr/>
          </p:nvSpPr>
          <p:spPr bwMode="auto">
            <a:xfrm>
              <a:off x="2033" y="2587"/>
              <a:ext cx="1572" cy="163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http://yourservice.com/?WSDL</a:t>
              </a:r>
            </a:p>
          </p:txBody>
        </p:sp>
      </p:grp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1836738" y="4514850"/>
            <a:ext cx="5400675" cy="433388"/>
            <a:chOff x="1292" y="2762"/>
            <a:chExt cx="3402" cy="273"/>
          </a:xfrm>
        </p:grpSpPr>
        <p:sp>
          <p:nvSpPr>
            <p:cNvPr id="317470" name="AutoShape 37"/>
            <p:cNvSpPr>
              <a:spLocks noChangeArrowheads="1"/>
            </p:cNvSpPr>
            <p:nvPr/>
          </p:nvSpPr>
          <p:spPr bwMode="auto">
            <a:xfrm rot="10800000">
              <a:off x="1292" y="2762"/>
              <a:ext cx="3402" cy="273"/>
            </a:xfrm>
            <a:prstGeom prst="rightArrow">
              <a:avLst>
                <a:gd name="adj1" fmla="val 57028"/>
                <a:gd name="adj2" fmla="val 134077"/>
              </a:avLst>
            </a:prstGeom>
            <a:gradFill rotWithShape="1">
              <a:gsLst>
                <a:gs pos="0">
                  <a:srgbClr val="76472F">
                    <a:alpha val="0"/>
                  </a:srgbClr>
                </a:gs>
                <a:gs pos="100000">
                  <a:srgbClr val="FF9966"/>
                </a:gs>
              </a:gsLst>
              <a:lin ang="0" scaled="1"/>
            </a:gradFill>
            <a:ln w="12700" algn="ctr">
              <a:noFill/>
              <a:miter lim="800000"/>
              <a:headEnd/>
              <a:tailEnd/>
            </a:ln>
          </p:spPr>
          <p:txBody>
            <a:bodyPr wrap="none" lIns="91429" tIns="0" rIns="91429" bIns="45714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622" name="Rectangle 38"/>
            <p:cNvSpPr>
              <a:spLocks noChangeAspect="1" noChangeArrowheads="1"/>
            </p:cNvSpPr>
            <p:nvPr/>
          </p:nvSpPr>
          <p:spPr bwMode="auto">
            <a:xfrm>
              <a:off x="2161" y="2832"/>
              <a:ext cx="1602" cy="163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Descrições do serviço em XML</a:t>
              </a:r>
            </a:p>
          </p:txBody>
        </p:sp>
      </p:grpSp>
      <p:grpSp>
        <p:nvGrpSpPr>
          <p:cNvPr id="12" name="Group 39"/>
          <p:cNvGrpSpPr>
            <a:grpSpLocks/>
          </p:cNvGrpSpPr>
          <p:nvPr/>
        </p:nvGrpSpPr>
        <p:grpSpPr bwMode="auto">
          <a:xfrm>
            <a:off x="1549400" y="5489575"/>
            <a:ext cx="5400675" cy="433388"/>
            <a:chOff x="1111" y="3372"/>
            <a:chExt cx="3402" cy="273"/>
          </a:xfrm>
        </p:grpSpPr>
        <p:sp>
          <p:nvSpPr>
            <p:cNvPr id="317468" name="AutoShape 40"/>
            <p:cNvSpPr>
              <a:spLocks noChangeArrowheads="1"/>
            </p:cNvSpPr>
            <p:nvPr/>
          </p:nvSpPr>
          <p:spPr bwMode="auto">
            <a:xfrm>
              <a:off x="1111" y="3372"/>
              <a:ext cx="3402" cy="273"/>
            </a:xfrm>
            <a:prstGeom prst="rightArrow">
              <a:avLst>
                <a:gd name="adj1" fmla="val 57028"/>
                <a:gd name="adj2" fmla="val 134077"/>
              </a:avLst>
            </a:prstGeom>
            <a:gradFill rotWithShape="1">
              <a:gsLst>
                <a:gs pos="0">
                  <a:srgbClr val="76472F">
                    <a:alpha val="0"/>
                  </a:srgbClr>
                </a:gs>
                <a:gs pos="100000">
                  <a:srgbClr val="FF9966"/>
                </a:gs>
              </a:gsLst>
              <a:lin ang="0" scaled="1"/>
            </a:gradFill>
            <a:ln w="12700" algn="ctr">
              <a:noFill/>
              <a:miter lim="800000"/>
              <a:headEnd/>
              <a:tailEnd/>
            </a:ln>
          </p:spPr>
          <p:txBody>
            <a:bodyPr wrap="none" lIns="91429" tIns="0" rIns="91429" bIns="45714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625" name="Rectangle 41"/>
            <p:cNvSpPr>
              <a:spLocks noChangeAspect="1" noChangeArrowheads="1"/>
            </p:cNvSpPr>
            <p:nvPr/>
          </p:nvSpPr>
          <p:spPr bwMode="auto">
            <a:xfrm>
              <a:off x="2102" y="3436"/>
              <a:ext cx="1433" cy="163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http://yourservice.com/svc1</a:t>
              </a:r>
            </a:p>
          </p:txBody>
        </p:sp>
      </p:grpSp>
      <p:grpSp>
        <p:nvGrpSpPr>
          <p:cNvPr id="13" name="Group 42"/>
          <p:cNvGrpSpPr>
            <a:grpSpLocks/>
          </p:cNvGrpSpPr>
          <p:nvPr/>
        </p:nvGrpSpPr>
        <p:grpSpPr bwMode="auto">
          <a:xfrm>
            <a:off x="1836738" y="5868988"/>
            <a:ext cx="5400675" cy="433387"/>
            <a:chOff x="1292" y="3611"/>
            <a:chExt cx="3402" cy="273"/>
          </a:xfrm>
        </p:grpSpPr>
        <p:sp>
          <p:nvSpPr>
            <p:cNvPr id="317466" name="AutoShape 43"/>
            <p:cNvSpPr>
              <a:spLocks noChangeArrowheads="1"/>
            </p:cNvSpPr>
            <p:nvPr/>
          </p:nvSpPr>
          <p:spPr bwMode="auto">
            <a:xfrm rot="10800000">
              <a:off x="1292" y="3611"/>
              <a:ext cx="3402" cy="273"/>
            </a:xfrm>
            <a:prstGeom prst="rightArrow">
              <a:avLst>
                <a:gd name="adj1" fmla="val 57028"/>
                <a:gd name="adj2" fmla="val 134077"/>
              </a:avLst>
            </a:prstGeom>
            <a:gradFill rotWithShape="1">
              <a:gsLst>
                <a:gs pos="0">
                  <a:srgbClr val="76472F">
                    <a:alpha val="0"/>
                  </a:srgbClr>
                </a:gs>
                <a:gs pos="100000">
                  <a:srgbClr val="FF9966"/>
                </a:gs>
              </a:gsLst>
              <a:lin ang="0" scaled="1"/>
            </a:gradFill>
            <a:ln w="12700" algn="ctr">
              <a:noFill/>
              <a:miter lim="800000"/>
              <a:headEnd/>
              <a:tailEnd/>
            </a:ln>
          </p:spPr>
          <p:txBody>
            <a:bodyPr wrap="none" lIns="91429" tIns="0" rIns="91429" bIns="45714" anchor="ctr"/>
            <a:lstStyle/>
            <a:p>
              <a:endParaRPr lang="pt-BR">
                <a:latin typeface="Trebuchet MS" pitchFamily="34" charset="0"/>
              </a:endParaRPr>
            </a:p>
          </p:txBody>
        </p:sp>
        <p:sp>
          <p:nvSpPr>
            <p:cNvPr id="67628" name="Rectangle 44"/>
            <p:cNvSpPr>
              <a:spLocks noChangeAspect="1" noChangeArrowheads="1"/>
            </p:cNvSpPr>
            <p:nvPr/>
          </p:nvSpPr>
          <p:spPr bwMode="auto">
            <a:xfrm>
              <a:off x="2631" y="3681"/>
              <a:ext cx="657" cy="163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tIns="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Optima" pitchFamily="34" charset="0"/>
                </a:rPr>
                <a:t>XML/SOAP</a:t>
              </a:r>
            </a:p>
          </p:txBody>
        </p:sp>
      </p:grpSp>
      <p:sp>
        <p:nvSpPr>
          <p:cNvPr id="67629" name="Rectangle 45"/>
          <p:cNvSpPr>
            <a:spLocks noGrp="1" noChangeArrowheads="1"/>
          </p:cNvSpPr>
          <p:nvPr>
            <p:ph type="title"/>
          </p:nvPr>
        </p:nvSpPr>
        <p:spPr>
          <a:xfrm>
            <a:off x="685800" y="-100013"/>
            <a:ext cx="8229600" cy="1143001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Funcionamento</a:t>
            </a:r>
            <a:endParaRPr lang="pt-B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988"/>
            <a:ext cx="8229600" cy="1143001"/>
          </a:xfrm>
        </p:spPr>
        <p:txBody>
          <a:bodyPr/>
          <a:lstStyle/>
          <a:p>
            <a:r>
              <a:rPr lang="pt-BR" smtClean="0"/>
              <a:t>Requisitos - Desenvolvimento</a:t>
            </a:r>
          </a:p>
        </p:txBody>
      </p:sp>
      <p:pic>
        <p:nvPicPr>
          <p:cNvPr id="69658" name="Picture 26" descr="Compaq Presario 5000 w mon, speaker2_09-0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643313" y="3286125"/>
            <a:ext cx="1728787" cy="1296988"/>
          </a:xfrm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69635" name="AutoShape 3"/>
          <p:cNvSpPr>
            <a:spLocks noChangeArrowheads="1"/>
          </p:cNvSpPr>
          <p:nvPr/>
        </p:nvSpPr>
        <p:spPr bwMode="auto">
          <a:xfrm>
            <a:off x="2484438" y="3236913"/>
            <a:ext cx="381000" cy="228600"/>
          </a:xfrm>
          <a:prstGeom prst="flowChartMultidocumen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100000">
                <a:srgbClr val="3366FF"/>
              </a:gs>
            </a:gsLst>
            <a:lin ang="5400000" scaled="1"/>
          </a:gradFill>
          <a:ln w="3175">
            <a:solidFill>
              <a:srgbClr val="FFFFFF"/>
            </a:solidFill>
            <a:miter lim="800000"/>
            <a:headEnd/>
            <a:tailEnd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69636" name="AutoShape 4"/>
          <p:cNvSpPr>
            <a:spLocks noChangeArrowheads="1"/>
          </p:cNvSpPr>
          <p:nvPr/>
        </p:nvSpPr>
        <p:spPr bwMode="auto">
          <a:xfrm>
            <a:off x="3094038" y="3236913"/>
            <a:ext cx="381000" cy="228600"/>
          </a:xfrm>
          <a:prstGeom prst="flowChartMultidocumen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100000">
                <a:srgbClr val="3366FF"/>
              </a:gs>
            </a:gsLst>
            <a:lin ang="5400000" scaled="1"/>
          </a:gradFill>
          <a:ln w="3175">
            <a:solidFill>
              <a:srgbClr val="FFFFFF"/>
            </a:solidFill>
            <a:miter lim="800000"/>
            <a:headEnd/>
            <a:tailEnd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69637" name="AutoShape 5"/>
          <p:cNvSpPr>
            <a:spLocks noChangeArrowheads="1"/>
          </p:cNvSpPr>
          <p:nvPr/>
        </p:nvSpPr>
        <p:spPr bwMode="auto">
          <a:xfrm>
            <a:off x="3675063" y="3236913"/>
            <a:ext cx="381000" cy="228600"/>
          </a:xfrm>
          <a:prstGeom prst="flowChartMultidocument">
            <a:avLst/>
          </a:pr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100000">
                <a:srgbClr val="3366FF"/>
              </a:gs>
            </a:gsLst>
            <a:lin ang="5400000" scaled="1"/>
          </a:gradFill>
          <a:ln w="3175">
            <a:solidFill>
              <a:srgbClr val="FFFFFF"/>
            </a:solidFill>
            <a:miter lim="800000"/>
            <a:headEnd/>
            <a:tailEnd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1117600" y="1125538"/>
            <a:ext cx="4464050" cy="425450"/>
          </a:xfrm>
          <a:prstGeom prst="rect">
            <a:avLst/>
          </a:prstGeom>
          <a:gradFill rotWithShape="1">
            <a:gsLst>
              <a:gs pos="0">
                <a:srgbClr val="9966FF"/>
              </a:gs>
              <a:gs pos="100000">
                <a:srgbClr val="9966FF">
                  <a:gamma/>
                  <a:shade val="46275"/>
                  <a:invGamma/>
                </a:srgbClr>
              </a:gs>
            </a:gsLst>
            <a:lin ang="5400000" scaled="1"/>
          </a:gradFill>
          <a:ln w="12700" algn="ctr">
            <a:solidFill>
              <a:srgbClr val="FFFFFF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Verdana" pitchFamily="34" charset="0"/>
              </a:rPr>
              <a:t>Visual Studio.NET, Web Matrix, …</a:t>
            </a:r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1117600" y="2185988"/>
            <a:ext cx="4464050" cy="306387"/>
          </a:xfrm>
          <a:prstGeom prst="rect">
            <a:avLst/>
          </a:prstGeom>
          <a:gradFill rotWithShape="0">
            <a:gsLst>
              <a:gs pos="0">
                <a:srgbClr val="001A82"/>
              </a:gs>
              <a:gs pos="100000">
                <a:srgbClr val="001A82">
                  <a:gamma/>
                  <a:tint val="81961"/>
                  <a:invGamma/>
                </a:srgbClr>
              </a:gs>
            </a:gsLst>
            <a:lin ang="5400000" scaled="1"/>
          </a:gradFill>
          <a:ln w="3810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Verdana" pitchFamily="34" charset="0"/>
              </a:rPr>
              <a:t>ASP.Net</a:t>
            </a:r>
          </a:p>
        </p:txBody>
      </p:sp>
      <p:sp>
        <p:nvSpPr>
          <p:cNvPr id="69640" name="Text Box 8"/>
          <p:cNvSpPr txBox="1">
            <a:spLocks noChangeArrowheads="1"/>
          </p:cNvSpPr>
          <p:nvPr/>
        </p:nvSpPr>
        <p:spPr bwMode="auto">
          <a:xfrm>
            <a:off x="6049963" y="2349500"/>
            <a:ext cx="2554287" cy="854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Máquina de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Desenvolvimento</a:t>
            </a:r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2819400" y="3452813"/>
            <a:ext cx="10795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429" tIns="45714" rIns="91429" bIns="45714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Código</a:t>
            </a:r>
          </a:p>
        </p:txBody>
      </p:sp>
      <p:sp>
        <p:nvSpPr>
          <p:cNvPr id="69642" name="AutoShape 10"/>
          <p:cNvSpPr>
            <a:spLocks noChangeArrowheads="1"/>
          </p:cNvSpPr>
          <p:nvPr/>
        </p:nvSpPr>
        <p:spPr bwMode="auto">
          <a:xfrm rot="5400000">
            <a:off x="2911475" y="4010026"/>
            <a:ext cx="682625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100000">
                <a:srgbClr val="3366FF"/>
              </a:gs>
            </a:gsLst>
            <a:lin ang="5400000" scaled="1"/>
          </a:gradFill>
          <a:ln w="38100" algn="ctr">
            <a:solidFill>
              <a:srgbClr val="FFFFFF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5651500" y="5278438"/>
            <a:ext cx="2952750" cy="854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Servidor da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Aplicação</a:t>
            </a:r>
          </a:p>
        </p:txBody>
      </p:sp>
      <p:pic>
        <p:nvPicPr>
          <p:cNvPr id="318477" name="Picture 12" descr="Compaq Proliant 32-waySMALLER_10-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4979988"/>
            <a:ext cx="658812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8478" name="Group 13"/>
          <p:cNvGrpSpPr>
            <a:grpSpLocks/>
          </p:cNvGrpSpPr>
          <p:nvPr/>
        </p:nvGrpSpPr>
        <p:grpSpPr bwMode="auto">
          <a:xfrm>
            <a:off x="4108450" y="4487863"/>
            <a:ext cx="431800" cy="2305050"/>
            <a:chOff x="3923" y="2115"/>
            <a:chExt cx="272" cy="1543"/>
          </a:xfrm>
        </p:grpSpPr>
        <p:sp>
          <p:nvSpPr>
            <p:cNvPr id="318489" name="Line 14"/>
            <p:cNvSpPr>
              <a:spLocks noChangeShapeType="1"/>
            </p:cNvSpPr>
            <p:nvPr/>
          </p:nvSpPr>
          <p:spPr bwMode="auto">
            <a:xfrm>
              <a:off x="4195" y="2115"/>
              <a:ext cx="0" cy="1543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18490" name="Line 15"/>
            <p:cNvSpPr>
              <a:spLocks noChangeShapeType="1"/>
            </p:cNvSpPr>
            <p:nvPr/>
          </p:nvSpPr>
          <p:spPr bwMode="auto">
            <a:xfrm>
              <a:off x="3923" y="3657"/>
              <a:ext cx="272" cy="1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18491" name="Line 16"/>
            <p:cNvSpPr>
              <a:spLocks noChangeShapeType="1"/>
            </p:cNvSpPr>
            <p:nvPr/>
          </p:nvSpPr>
          <p:spPr bwMode="auto">
            <a:xfrm>
              <a:off x="3923" y="2115"/>
              <a:ext cx="272" cy="1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2074863" y="6297613"/>
            <a:ext cx="2336800" cy="393700"/>
          </a:xfrm>
          <a:prstGeom prst="rect">
            <a:avLst/>
          </a:prstGeom>
          <a:gradFill rotWithShape="0">
            <a:gsLst>
              <a:gs pos="0">
                <a:srgbClr val="001A82"/>
              </a:gs>
              <a:gs pos="100000">
                <a:srgbClr val="001A82">
                  <a:gamma/>
                  <a:tint val="81961"/>
                  <a:invGamma/>
                </a:srgbClr>
              </a:gs>
            </a:gsLst>
            <a:lin ang="5400000" scaled="1"/>
          </a:gradFill>
          <a:ln w="12700" algn="ctr">
            <a:solidFill>
              <a:srgbClr val="FFFFFF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Verdana" pitchFamily="34" charset="0"/>
              </a:rPr>
              <a:t>.NET Framework</a:t>
            </a:r>
          </a:p>
        </p:txBody>
      </p:sp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2074863" y="4678363"/>
            <a:ext cx="2336800" cy="387350"/>
          </a:xfrm>
          <a:prstGeom prst="rect">
            <a:avLst/>
          </a:prstGeom>
          <a:gradFill rotWithShape="0">
            <a:gsLst>
              <a:gs pos="0">
                <a:srgbClr val="001A82"/>
              </a:gs>
              <a:gs pos="100000">
                <a:srgbClr val="001A82">
                  <a:gamma/>
                  <a:tint val="81961"/>
                  <a:invGamma/>
                </a:srgbClr>
              </a:gs>
            </a:gsLst>
            <a:lin ang="5400000" scaled="1"/>
          </a:gradFill>
          <a:ln w="12700" algn="ctr">
            <a:solidFill>
              <a:srgbClr val="FFFFFF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Verdana" pitchFamily="34" charset="0"/>
              </a:rPr>
              <a:t>Aplicação</a:t>
            </a:r>
          </a:p>
        </p:txBody>
      </p:sp>
      <p:sp>
        <p:nvSpPr>
          <p:cNvPr id="69651" name="Rectangle 19"/>
          <p:cNvSpPr>
            <a:spLocks noChangeArrowheads="1"/>
          </p:cNvSpPr>
          <p:nvPr/>
        </p:nvSpPr>
        <p:spPr bwMode="auto">
          <a:xfrm>
            <a:off x="2063750" y="5759450"/>
            <a:ext cx="2336800" cy="393700"/>
          </a:xfrm>
          <a:prstGeom prst="rect">
            <a:avLst/>
          </a:prstGeom>
          <a:gradFill rotWithShape="0">
            <a:gsLst>
              <a:gs pos="0">
                <a:srgbClr val="001A82"/>
              </a:gs>
              <a:gs pos="100000">
                <a:srgbClr val="001A82">
                  <a:gamma/>
                  <a:tint val="81961"/>
                  <a:invGamma/>
                </a:srgbClr>
              </a:gs>
            </a:gsLst>
            <a:lin ang="5400000" scaled="1"/>
          </a:gradFill>
          <a:ln w="12700" algn="ctr">
            <a:solidFill>
              <a:srgbClr val="FFFFFF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Verdana" pitchFamily="34" charset="0"/>
              </a:rPr>
              <a:t>ASP.Net</a:t>
            </a:r>
          </a:p>
        </p:txBody>
      </p:sp>
      <p:sp>
        <p:nvSpPr>
          <p:cNvPr id="69652" name="Rectangle 20"/>
          <p:cNvSpPr>
            <a:spLocks noChangeArrowheads="1"/>
          </p:cNvSpPr>
          <p:nvPr/>
        </p:nvSpPr>
        <p:spPr bwMode="auto">
          <a:xfrm>
            <a:off x="2076450" y="5227638"/>
            <a:ext cx="2336800" cy="387350"/>
          </a:xfrm>
          <a:prstGeom prst="rect">
            <a:avLst/>
          </a:prstGeom>
          <a:gradFill rotWithShape="0">
            <a:gsLst>
              <a:gs pos="0">
                <a:srgbClr val="001A82"/>
              </a:gs>
              <a:gs pos="100000">
                <a:srgbClr val="001A82">
                  <a:gamma/>
                  <a:tint val="81961"/>
                  <a:invGamma/>
                </a:srgbClr>
              </a:gs>
            </a:gsLst>
            <a:lin ang="5400000" scaled="1"/>
          </a:gradFill>
          <a:ln w="12700" algn="ctr">
            <a:solidFill>
              <a:srgbClr val="FFFFFF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Verdana" pitchFamily="34" charset="0"/>
              </a:rPr>
              <a:t>IIS</a:t>
            </a:r>
          </a:p>
        </p:txBody>
      </p:sp>
      <p:sp>
        <p:nvSpPr>
          <p:cNvPr id="69653" name="Rectangle 21"/>
          <p:cNvSpPr>
            <a:spLocks noChangeArrowheads="1"/>
          </p:cNvSpPr>
          <p:nvPr/>
        </p:nvSpPr>
        <p:spPr bwMode="auto">
          <a:xfrm>
            <a:off x="1116013" y="2668588"/>
            <a:ext cx="4465637" cy="306387"/>
          </a:xfrm>
          <a:prstGeom prst="rect">
            <a:avLst/>
          </a:prstGeom>
          <a:gradFill rotWithShape="0">
            <a:gsLst>
              <a:gs pos="0">
                <a:srgbClr val="001A82"/>
              </a:gs>
              <a:gs pos="100000">
                <a:srgbClr val="001A82">
                  <a:gamma/>
                  <a:tint val="81961"/>
                  <a:invGamma/>
                </a:srgbClr>
              </a:gs>
            </a:gsLst>
            <a:lin ang="5400000" scaled="1"/>
          </a:gradFill>
          <a:ln w="3810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Verdana" pitchFamily="34" charset="0"/>
              </a:rPr>
              <a:t>.NET Framework</a:t>
            </a:r>
          </a:p>
        </p:txBody>
      </p:sp>
      <p:grpSp>
        <p:nvGrpSpPr>
          <p:cNvPr id="318484" name="Group 22"/>
          <p:cNvGrpSpPr>
            <a:grpSpLocks/>
          </p:cNvGrpSpPr>
          <p:nvPr/>
        </p:nvGrpSpPr>
        <p:grpSpPr bwMode="auto">
          <a:xfrm>
            <a:off x="5292725" y="965200"/>
            <a:ext cx="431800" cy="2160588"/>
            <a:chOff x="3923" y="2115"/>
            <a:chExt cx="272" cy="1543"/>
          </a:xfrm>
        </p:grpSpPr>
        <p:sp>
          <p:nvSpPr>
            <p:cNvPr id="318486" name="Line 23"/>
            <p:cNvSpPr>
              <a:spLocks noChangeShapeType="1"/>
            </p:cNvSpPr>
            <p:nvPr/>
          </p:nvSpPr>
          <p:spPr bwMode="auto">
            <a:xfrm>
              <a:off x="4195" y="2115"/>
              <a:ext cx="0" cy="1543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18487" name="Line 24"/>
            <p:cNvSpPr>
              <a:spLocks noChangeShapeType="1"/>
            </p:cNvSpPr>
            <p:nvPr/>
          </p:nvSpPr>
          <p:spPr bwMode="auto">
            <a:xfrm>
              <a:off x="3923" y="3657"/>
              <a:ext cx="272" cy="1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18488" name="Line 25"/>
            <p:cNvSpPr>
              <a:spLocks noChangeShapeType="1"/>
            </p:cNvSpPr>
            <p:nvPr/>
          </p:nvSpPr>
          <p:spPr bwMode="auto">
            <a:xfrm>
              <a:off x="3923" y="2115"/>
              <a:ext cx="272" cy="1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9659" name="Rectangle 27"/>
          <p:cNvSpPr>
            <a:spLocks noChangeArrowheads="1"/>
          </p:cNvSpPr>
          <p:nvPr/>
        </p:nvSpPr>
        <p:spPr bwMode="auto">
          <a:xfrm>
            <a:off x="1116013" y="1700213"/>
            <a:ext cx="4464050" cy="306387"/>
          </a:xfrm>
          <a:prstGeom prst="rect">
            <a:avLst/>
          </a:prstGeom>
          <a:gradFill rotWithShape="0">
            <a:gsLst>
              <a:gs pos="0">
                <a:srgbClr val="001A82"/>
              </a:gs>
              <a:gs pos="100000">
                <a:srgbClr val="001A82">
                  <a:gamma/>
                  <a:tint val="81961"/>
                  <a:invGamma/>
                </a:srgbClr>
              </a:gs>
            </a:gsLst>
            <a:lin ang="5400000" scaled="1"/>
          </a:gradFill>
          <a:ln w="3810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Verdana" pitchFamily="34" charset="0"/>
              </a:rPr>
              <a:t>IIS – </a:t>
            </a:r>
            <a:r>
              <a:rPr lang="en-US" sz="1600" b="1" dirty="0" err="1">
                <a:solidFill>
                  <a:srgbClr val="FFFFFF"/>
                </a:solidFill>
                <a:latin typeface="Verdana" pitchFamily="34" charset="0"/>
              </a:rPr>
              <a:t>Servidor</a:t>
            </a:r>
            <a:r>
              <a:rPr lang="en-US" sz="1600" b="1" dirty="0">
                <a:solidFill>
                  <a:srgbClr val="FFFFFF"/>
                </a:solidFill>
                <a:latin typeface="Verdana" pitchFamily="34" charset="0"/>
              </a:rPr>
              <a:t> IDE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ASP.NET no Visual Studio</a:t>
            </a:r>
          </a:p>
        </p:txBody>
      </p:sp>
      <p:sp>
        <p:nvSpPr>
          <p:cNvPr id="2099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/>
              <a:t>Dois tipos de projetos:</a:t>
            </a:r>
          </a:p>
          <a:p>
            <a:pPr lvl="1"/>
            <a:r>
              <a:rPr lang="pt-BR" dirty="0" smtClean="0"/>
              <a:t>Web Site</a:t>
            </a:r>
          </a:p>
          <a:p>
            <a:pPr lvl="2"/>
            <a:r>
              <a:rPr lang="pt-BR" dirty="0" smtClean="0"/>
              <a:t>Acesso via menu File-&gt;</a:t>
            </a:r>
            <a:r>
              <a:rPr lang="pt-BR" dirty="0" err="1" smtClean="0"/>
              <a:t>New</a:t>
            </a:r>
            <a:r>
              <a:rPr lang="pt-BR" dirty="0" smtClean="0"/>
              <a:t>-&gt;Web Site...</a:t>
            </a:r>
          </a:p>
          <a:p>
            <a:pPr lvl="2"/>
            <a:r>
              <a:rPr lang="pt-BR" dirty="0" smtClean="0"/>
              <a:t>Conteúdo do projeto é a estrutura dos diretórios com todos seus arquivos</a:t>
            </a:r>
          </a:p>
          <a:p>
            <a:pPr lvl="2"/>
            <a:r>
              <a:rPr lang="pt-BR" dirty="0" smtClean="0"/>
              <a:t>Site compilado em múltiplos </a:t>
            </a:r>
            <a:r>
              <a:rPr lang="pt-BR" dirty="0" err="1" smtClean="0"/>
              <a:t>assemblies</a:t>
            </a:r>
            <a:endParaRPr lang="pt-BR" dirty="0" smtClean="0"/>
          </a:p>
          <a:p>
            <a:pPr lvl="1"/>
            <a:r>
              <a:rPr lang="pt-BR" dirty="0" smtClean="0"/>
              <a:t>Web Application</a:t>
            </a:r>
          </a:p>
          <a:p>
            <a:pPr lvl="2"/>
            <a:r>
              <a:rPr lang="pt-BR" dirty="0" smtClean="0"/>
              <a:t>Acesso via menu File-&gt;</a:t>
            </a:r>
            <a:r>
              <a:rPr lang="pt-BR" dirty="0" err="1" smtClean="0"/>
              <a:t>New</a:t>
            </a:r>
            <a:r>
              <a:rPr lang="pt-BR" dirty="0" smtClean="0"/>
              <a:t>-&gt;Project...</a:t>
            </a:r>
          </a:p>
          <a:p>
            <a:pPr lvl="2"/>
            <a:r>
              <a:rPr lang="pt-BR" dirty="0" smtClean="0"/>
              <a:t>Conteúdo do projeto deve ser explicitamente adicionado</a:t>
            </a:r>
          </a:p>
          <a:p>
            <a:pPr lvl="2"/>
            <a:r>
              <a:rPr lang="pt-BR" dirty="0" smtClean="0"/>
              <a:t>Site compilado em um único </a:t>
            </a:r>
            <a:r>
              <a:rPr lang="pt-BR" dirty="0" err="1" smtClean="0"/>
              <a:t>assembly</a:t>
            </a:r>
            <a:endParaRPr lang="pt-BR" dirty="0" smtClean="0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8229600" cy="1143000"/>
          </a:xfrm>
        </p:spPr>
        <p:txBody>
          <a:bodyPr/>
          <a:lstStyle/>
          <a:p>
            <a:r>
              <a:rPr lang="pt-BR" smtClean="0"/>
              <a:t>Requisitos - Produção</a:t>
            </a:r>
          </a:p>
        </p:txBody>
      </p:sp>
      <p:pic>
        <p:nvPicPr>
          <p:cNvPr id="73742" name="Picture 14" descr="Compaq Proliant 32-waySMALLER_10-0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242787" y="3180370"/>
            <a:ext cx="658425" cy="1365622"/>
          </a:xfrm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2266950" y="5375275"/>
            <a:ext cx="2336800" cy="466725"/>
          </a:xfrm>
          <a:prstGeom prst="rect">
            <a:avLst/>
          </a:prstGeom>
          <a:gradFill rotWithShape="0">
            <a:gsLst>
              <a:gs pos="0">
                <a:srgbClr val="001A82"/>
              </a:gs>
              <a:gs pos="100000">
                <a:srgbClr val="001A82">
                  <a:gamma/>
                  <a:tint val="81961"/>
                  <a:invGamma/>
                </a:srgbClr>
              </a:gs>
            </a:gsLst>
            <a:lin ang="5400000" scaled="1"/>
          </a:gradFill>
          <a:ln w="12700" algn="ctr">
            <a:solidFill>
              <a:srgbClr val="FFFFFF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FFFFFF"/>
                </a:solidFill>
                <a:latin typeface="Verdana" pitchFamily="34" charset="0"/>
              </a:rPr>
              <a:t>.NET Framework</a:t>
            </a:r>
          </a:p>
        </p:txBody>
      </p:sp>
      <p:pic>
        <p:nvPicPr>
          <p:cNvPr id="319493" name="Picture 4" descr="internet cloud small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6711">
            <a:off x="1547813" y="2476500"/>
            <a:ext cx="3832225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AutoShape 5"/>
          <p:cNvSpPr>
            <a:spLocks noChangeArrowheads="1"/>
          </p:cNvSpPr>
          <p:nvPr/>
        </p:nvSpPr>
        <p:spPr bwMode="auto">
          <a:xfrm rot="5400000">
            <a:off x="2695575" y="2716213"/>
            <a:ext cx="898525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100000">
                <a:srgbClr val="3366FF"/>
              </a:gs>
            </a:gsLst>
            <a:lin ang="5400000" scaled="1"/>
          </a:gradFill>
          <a:ln w="38100" algn="ctr">
            <a:solidFill>
              <a:srgbClr val="FFFFFF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6029325" y="4414838"/>
            <a:ext cx="2952750" cy="854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Servidor da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Aplicação</a:t>
            </a: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2266950" y="3638550"/>
            <a:ext cx="2336800" cy="458788"/>
          </a:xfrm>
          <a:prstGeom prst="rect">
            <a:avLst/>
          </a:prstGeom>
          <a:gradFill rotWithShape="0">
            <a:gsLst>
              <a:gs pos="0">
                <a:srgbClr val="001A82"/>
              </a:gs>
              <a:gs pos="100000">
                <a:srgbClr val="001A82">
                  <a:gamma/>
                  <a:tint val="81961"/>
                  <a:invGamma/>
                </a:srgbClr>
              </a:gs>
            </a:gsLst>
            <a:lin ang="5400000" scaled="1"/>
          </a:gradFill>
          <a:ln w="12700" algn="ctr">
            <a:solidFill>
              <a:srgbClr val="FFFFFF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FFFFFF"/>
                </a:solidFill>
                <a:latin typeface="Verdana" pitchFamily="34" charset="0"/>
              </a:rPr>
              <a:t>Aplicação</a:t>
            </a:r>
          </a:p>
        </p:txBody>
      </p:sp>
      <p:sp>
        <p:nvSpPr>
          <p:cNvPr id="73736" name="Text Box 8"/>
          <p:cNvSpPr txBox="1">
            <a:spLocks noChangeArrowheads="1"/>
          </p:cNvSpPr>
          <p:nvPr/>
        </p:nvSpPr>
        <p:spPr bwMode="auto">
          <a:xfrm>
            <a:off x="2914650" y="1412875"/>
            <a:ext cx="11525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Cliente</a:t>
            </a:r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2411413" y="1881188"/>
            <a:ext cx="2085975" cy="431800"/>
          </a:xfrm>
          <a:prstGeom prst="rect">
            <a:avLst/>
          </a:prstGeom>
          <a:gradFill rotWithShape="0">
            <a:gsLst>
              <a:gs pos="0">
                <a:srgbClr val="F6C500"/>
              </a:gs>
              <a:gs pos="100000">
                <a:srgbClr val="F6C500">
                  <a:gamma/>
                  <a:shade val="25490"/>
                  <a:invGamma/>
                </a:srgbClr>
              </a:gs>
            </a:gsLst>
            <a:lin ang="5400000" scaled="1"/>
          </a:gradFill>
          <a:ln w="12700" algn="ctr">
            <a:solidFill>
              <a:srgbClr val="FFFFFF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FFFFFF"/>
                </a:solidFill>
                <a:latin typeface="Verdana" pitchFamily="34" charset="0"/>
              </a:rPr>
              <a:t>Aplicação</a:t>
            </a:r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2255838" y="4802188"/>
            <a:ext cx="2336800" cy="466725"/>
          </a:xfrm>
          <a:prstGeom prst="rect">
            <a:avLst/>
          </a:prstGeom>
          <a:gradFill rotWithShape="0">
            <a:gsLst>
              <a:gs pos="0">
                <a:srgbClr val="001A82"/>
              </a:gs>
              <a:gs pos="100000">
                <a:srgbClr val="001A82">
                  <a:gamma/>
                  <a:tint val="81961"/>
                  <a:invGamma/>
                </a:srgbClr>
              </a:gs>
            </a:gsLst>
            <a:lin ang="5400000" scaled="1"/>
          </a:gradFill>
          <a:ln w="12700" algn="ctr">
            <a:solidFill>
              <a:srgbClr val="FFFFFF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FFFFFF"/>
                </a:solidFill>
                <a:latin typeface="Verdana" pitchFamily="34" charset="0"/>
              </a:rPr>
              <a:t>ASP.Net</a:t>
            </a:r>
          </a:p>
        </p:txBody>
      </p:sp>
      <p:sp>
        <p:nvSpPr>
          <p:cNvPr id="73739" name="AutoShape 11"/>
          <p:cNvSpPr>
            <a:spLocks noChangeArrowheads="1"/>
          </p:cNvSpPr>
          <p:nvPr/>
        </p:nvSpPr>
        <p:spPr bwMode="auto">
          <a:xfrm rot="16200000">
            <a:off x="3198812" y="2701926"/>
            <a:ext cx="898525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3366FF">
                  <a:gamma/>
                  <a:shade val="46275"/>
                  <a:invGamma/>
                </a:srgbClr>
              </a:gs>
              <a:gs pos="100000">
                <a:srgbClr val="3366FF"/>
              </a:gs>
            </a:gsLst>
            <a:lin ang="5400000" scaled="1"/>
          </a:gradFill>
          <a:ln w="38100" algn="ctr">
            <a:solidFill>
              <a:srgbClr val="FFFFFF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73740" name="Text Box 12"/>
          <p:cNvSpPr txBox="1">
            <a:spLocks noChangeArrowheads="1"/>
          </p:cNvSpPr>
          <p:nvPr/>
        </p:nvSpPr>
        <p:spPr bwMode="auto">
          <a:xfrm>
            <a:off x="2124075" y="2868613"/>
            <a:ext cx="636588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asmx</a:t>
            </a:r>
          </a:p>
        </p:txBody>
      </p:sp>
      <p:sp>
        <p:nvSpPr>
          <p:cNvPr id="73741" name="Text Box 13"/>
          <p:cNvSpPr txBox="1">
            <a:spLocks noChangeArrowheads="1"/>
          </p:cNvSpPr>
          <p:nvPr/>
        </p:nvSpPr>
        <p:spPr bwMode="auto">
          <a:xfrm>
            <a:off x="3898900" y="2876550"/>
            <a:ext cx="120650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600" b="1">
                <a:effectLst>
                  <a:outerShdw blurRad="38100" dist="38100" dir="2700000" algn="tl">
                    <a:srgbClr val="C0C0C0"/>
                  </a:outerShdw>
                </a:effectLst>
                <a:latin typeface="Optima" pitchFamily="34" charset="0"/>
              </a:rPr>
              <a:t>SOAP (xml)</a:t>
            </a:r>
          </a:p>
        </p:txBody>
      </p:sp>
      <p:grpSp>
        <p:nvGrpSpPr>
          <p:cNvPr id="319503" name="Group 15"/>
          <p:cNvGrpSpPr>
            <a:grpSpLocks/>
          </p:cNvGrpSpPr>
          <p:nvPr/>
        </p:nvGrpSpPr>
        <p:grpSpPr bwMode="auto">
          <a:xfrm>
            <a:off x="4537075" y="3433763"/>
            <a:ext cx="431800" cy="2560637"/>
            <a:chOff x="3923" y="2115"/>
            <a:chExt cx="272" cy="1543"/>
          </a:xfrm>
        </p:grpSpPr>
        <p:sp>
          <p:nvSpPr>
            <p:cNvPr id="319505" name="Line 16"/>
            <p:cNvSpPr>
              <a:spLocks noChangeShapeType="1"/>
            </p:cNvSpPr>
            <p:nvPr/>
          </p:nvSpPr>
          <p:spPr bwMode="auto">
            <a:xfrm>
              <a:off x="4195" y="2115"/>
              <a:ext cx="0" cy="1543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19506" name="Line 17"/>
            <p:cNvSpPr>
              <a:spLocks noChangeShapeType="1"/>
            </p:cNvSpPr>
            <p:nvPr/>
          </p:nvSpPr>
          <p:spPr bwMode="auto">
            <a:xfrm>
              <a:off x="3923" y="3657"/>
              <a:ext cx="272" cy="1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19507" name="Line 18"/>
            <p:cNvSpPr>
              <a:spLocks noChangeShapeType="1"/>
            </p:cNvSpPr>
            <p:nvPr/>
          </p:nvSpPr>
          <p:spPr bwMode="auto">
            <a:xfrm>
              <a:off x="3923" y="2115"/>
              <a:ext cx="272" cy="1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2268538" y="4194175"/>
            <a:ext cx="2336800" cy="458788"/>
          </a:xfrm>
          <a:prstGeom prst="rect">
            <a:avLst/>
          </a:prstGeom>
          <a:gradFill rotWithShape="0">
            <a:gsLst>
              <a:gs pos="0">
                <a:srgbClr val="001A82"/>
              </a:gs>
              <a:gs pos="100000">
                <a:srgbClr val="001A82">
                  <a:gamma/>
                  <a:tint val="81961"/>
                  <a:invGamma/>
                </a:srgbClr>
              </a:gs>
            </a:gsLst>
            <a:lin ang="5400000" scaled="1"/>
          </a:gradFill>
          <a:ln w="12700" algn="ctr">
            <a:solidFill>
              <a:srgbClr val="FFFFFF"/>
            </a:solidFill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tx1">
                <a:alpha val="50000"/>
              </a:schemeClr>
            </a:outerShdw>
          </a:effectLst>
        </p:spPr>
        <p:txBody>
          <a:bodyPr wrap="none" lIns="91429" tIns="45714" rIns="91429" bIns="45714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FFFFFF"/>
                </a:solidFill>
                <a:latin typeface="Verdana" pitchFamily="34" charset="0"/>
              </a:rPr>
              <a:t>IIS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Consumindo Web Services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Para consumir um web service:</a:t>
            </a:r>
          </a:p>
          <a:p>
            <a:pPr lvl="1"/>
            <a:r>
              <a:rPr lang="pt-BR" smtClean="0"/>
              <a:t>Criar uma classe proxy</a:t>
            </a:r>
          </a:p>
          <a:p>
            <a:pPr lvl="2"/>
            <a:r>
              <a:rPr lang="pt-BR" smtClean="0"/>
              <a:t>Via wsdl.exe</a:t>
            </a:r>
          </a:p>
          <a:p>
            <a:pPr lvl="2"/>
            <a:r>
              <a:rPr lang="pt-BR" smtClean="0"/>
              <a:t>Via Visual Studio</a:t>
            </a:r>
          </a:p>
          <a:p>
            <a:pPr lvl="3"/>
            <a:r>
              <a:rPr lang="pt-BR" smtClean="0"/>
              <a:t>Adicionar uma web reference ao projeto informando a URL do web service</a:t>
            </a:r>
          </a:p>
          <a:p>
            <a:pPr lvl="1"/>
            <a:r>
              <a:rPr lang="pt-BR" smtClean="0"/>
              <a:t>Declarar um objeto do tipo do web service</a:t>
            </a:r>
          </a:p>
          <a:p>
            <a:pPr lvl="1"/>
            <a:r>
              <a:rPr lang="pt-BR" smtClean="0"/>
              <a:t>Invocar os métodos sobre o objeto remoto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Consumindo Web Services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O processo de comunicação entre um cliente e um web service é realizado através de um objeto proxy</a:t>
            </a:r>
          </a:p>
          <a:p>
            <a:pPr lvl="1"/>
            <a:r>
              <a:rPr lang="pt-BR" smtClean="0"/>
              <a:t>Classe proxy é local ao cliente</a:t>
            </a:r>
          </a:p>
          <a:p>
            <a:pPr lvl="1"/>
            <a:r>
              <a:rPr lang="pt-BR" smtClean="0"/>
              <a:t>Responsável pela chamada dos métodos remotos do web service e tratamento dos protocolos (SOAP, HTTP, etc)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Consumindo Web Services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2800" smtClean="0"/>
              <a:t>Ferramenta “wsdl.exe”</a:t>
            </a:r>
          </a:p>
          <a:p>
            <a:pPr lvl="1"/>
            <a:r>
              <a:rPr lang="pt-BR" sz="2400" smtClean="0"/>
              <a:t>Cria uma classe proxy para acesso ao web service a partir do documento WSDL de definição do web service</a:t>
            </a:r>
          </a:p>
          <a:p>
            <a:pPr lvl="1"/>
            <a:r>
              <a:rPr lang="pt-BR" sz="2400" smtClean="0"/>
              <a:t>Cria uma classe servidor baseada no documento WSDL de definição do web service</a:t>
            </a:r>
          </a:p>
          <a:p>
            <a:r>
              <a:rPr lang="pt-BR" sz="2800" smtClean="0"/>
              <a:t>No Visual Studio, adição de uma “web reference” cria a classe proxy</a:t>
            </a:r>
          </a:p>
          <a:p>
            <a:pPr lvl="1"/>
            <a:r>
              <a:rPr lang="pt-BR" sz="2400" smtClean="0"/>
              <a:t>A classe criada é uma subclasse de System.Web.Service.Protocols.SoapHttpClientProtocol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Consumindo Web Services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Exemplo:</a:t>
            </a:r>
          </a:p>
        </p:txBody>
      </p:sp>
      <p:sp>
        <p:nvSpPr>
          <p:cNvPr id="1013764" name="Rectangle 4"/>
          <p:cNvSpPr>
            <a:spLocks noChangeArrowheads="1"/>
          </p:cNvSpPr>
          <p:nvPr/>
        </p:nvSpPr>
        <p:spPr bwMode="auto">
          <a:xfrm>
            <a:off x="539750" y="3141663"/>
            <a:ext cx="8389938" cy="10334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 fontAlgn="auto">
              <a:spcBef>
                <a:spcPct val="20000"/>
              </a:spcBef>
              <a:spcAft>
                <a:spcPts val="0"/>
              </a:spcAft>
              <a:buClr>
                <a:srgbClr val="FFCC00"/>
              </a:buClr>
              <a:buSzPct val="120000"/>
              <a:defRPr/>
            </a:pPr>
            <a:r>
              <a:rPr lang="en-US" noProof="1">
                <a:solidFill>
                  <a:schemeClr val="tx1"/>
                </a:solidFill>
                <a:latin typeface="Arial" charset="0"/>
              </a:rPr>
              <a:t>CadastroPessoalWS.PessoalWS ws = new CadastroPessoalWS.PessoalWS();</a:t>
            </a:r>
          </a:p>
          <a:p>
            <a:pPr marL="609600" indent="-609600" fontAlgn="auto">
              <a:spcBef>
                <a:spcPct val="20000"/>
              </a:spcBef>
              <a:spcAft>
                <a:spcPts val="0"/>
              </a:spcAft>
              <a:buClr>
                <a:srgbClr val="FFCC00"/>
              </a:buClr>
              <a:buSzPct val="120000"/>
              <a:defRPr/>
            </a:pPr>
            <a:r>
              <a:rPr lang="en-US" noProof="1">
                <a:solidFill>
                  <a:schemeClr val="tx1"/>
                </a:solidFill>
                <a:latin typeface="Arial" charset="0"/>
              </a:rPr>
              <a:t>CadastroPessoalWS.Pessoa p = ws.BuscaPessoa("Antonio Carlos");</a:t>
            </a:r>
          </a:p>
          <a:p>
            <a:pPr marL="609600" indent="-609600" fontAlgn="auto">
              <a:spcBef>
                <a:spcPct val="20000"/>
              </a:spcBef>
              <a:spcAft>
                <a:spcPts val="0"/>
              </a:spcAft>
              <a:buClr>
                <a:srgbClr val="FFCC00"/>
              </a:buClr>
              <a:buSzPct val="120000"/>
              <a:defRPr/>
            </a:pPr>
            <a:r>
              <a:rPr lang="en-US" noProof="1">
                <a:solidFill>
                  <a:schemeClr val="tx1"/>
                </a:solidFill>
                <a:latin typeface="Arial" charset="0"/>
              </a:rPr>
              <a:t>Console.WriteLine(p.Nome);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Criando Web Service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Para criar um </a:t>
            </a:r>
            <a:r>
              <a:rPr lang="pt-BR" i="1" smtClean="0"/>
              <a:t>web service </a:t>
            </a:r>
            <a:r>
              <a:rPr lang="pt-BR" smtClean="0"/>
              <a:t>básico:</a:t>
            </a:r>
          </a:p>
          <a:p>
            <a:pPr lvl="1"/>
            <a:r>
              <a:rPr lang="pt-BR" smtClean="0"/>
              <a:t>Criar um projeto “ASP.NET Web Service”</a:t>
            </a:r>
          </a:p>
          <a:p>
            <a:pPr lvl="1"/>
            <a:r>
              <a:rPr lang="pt-BR" smtClean="0"/>
              <a:t>Marcar as classes que serão disponibilizadas via </a:t>
            </a:r>
            <a:r>
              <a:rPr lang="pt-BR" i="1" smtClean="0"/>
              <a:t>web service</a:t>
            </a:r>
            <a:r>
              <a:rPr lang="pt-BR" smtClean="0"/>
              <a:t> com o atributo [WebService]</a:t>
            </a:r>
          </a:p>
          <a:p>
            <a:pPr lvl="2"/>
            <a:r>
              <a:rPr lang="pt-BR" smtClean="0"/>
              <a:t>Definir o valor da propriedade </a:t>
            </a:r>
            <a:r>
              <a:rPr lang="pt-BR" i="1" smtClean="0"/>
              <a:t>namespace</a:t>
            </a:r>
          </a:p>
          <a:p>
            <a:pPr lvl="1"/>
            <a:r>
              <a:rPr lang="pt-BR" smtClean="0"/>
              <a:t>Marcar os método de acesso remoto via </a:t>
            </a:r>
            <a:r>
              <a:rPr lang="pt-BR" i="1" smtClean="0"/>
              <a:t>web service</a:t>
            </a:r>
            <a:r>
              <a:rPr lang="pt-BR" smtClean="0"/>
              <a:t> com o atributo [WebMethod]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14</a:t>
            </a:r>
            <a:endParaRPr lang="pt-BR" dirty="0"/>
          </a:p>
        </p:txBody>
      </p:sp>
      <p:sp>
        <p:nvSpPr>
          <p:cNvPr id="312323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Introdução ao .Net Framework e CLR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ASP.NET no Visual Studio</a:t>
            </a:r>
          </a:p>
        </p:txBody>
      </p:sp>
      <p:sp>
        <p:nvSpPr>
          <p:cNvPr id="2109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Diretórios especiais:</a:t>
            </a:r>
          </a:p>
          <a:p>
            <a:pPr lvl="1"/>
            <a:r>
              <a:rPr lang="pt-BR" dirty="0" err="1" smtClean="0"/>
              <a:t>App_Code</a:t>
            </a:r>
            <a:r>
              <a:rPr lang="pt-BR" dirty="0" smtClean="0"/>
              <a:t> – código das classes dos objetos utilizados pela aplicação Web que são compilados automaticamente em tempo de execução</a:t>
            </a:r>
          </a:p>
          <a:p>
            <a:pPr lvl="1"/>
            <a:r>
              <a:rPr lang="pt-BR" dirty="0" err="1" smtClean="0"/>
              <a:t>App_Data</a:t>
            </a:r>
            <a:r>
              <a:rPr lang="pt-BR" dirty="0" smtClean="0"/>
              <a:t> – armazenamento de arquivos de bases de dados</a:t>
            </a:r>
          </a:p>
          <a:p>
            <a:pPr lvl="1"/>
            <a:r>
              <a:rPr lang="pt-BR" dirty="0" smtClean="0"/>
              <a:t>Bin – </a:t>
            </a:r>
            <a:r>
              <a:rPr lang="pt-BR" dirty="0" err="1" smtClean="0"/>
              <a:t>assenblies</a:t>
            </a:r>
            <a:r>
              <a:rPr lang="pt-BR" dirty="0" smtClean="0"/>
              <a:t> compilados de objetos utilizados pela aplicação Web</a:t>
            </a:r>
          </a:p>
          <a:p>
            <a:pPr lvl="1"/>
            <a:r>
              <a:rPr lang="pt-BR" dirty="0" err="1" smtClean="0"/>
              <a:t>App_WebReferences</a:t>
            </a:r>
            <a:r>
              <a:rPr lang="pt-BR" dirty="0" smtClean="0"/>
              <a:t> – arquivos de configuração de referências para Web </a:t>
            </a:r>
            <a:r>
              <a:rPr lang="pt-BR" dirty="0" err="1" smtClean="0"/>
              <a:t>Services</a:t>
            </a:r>
            <a:endParaRPr lang="pt-BR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Lógica de Programação</a:t>
            </a:r>
            <a:endParaRPr lang="pt-BR" dirty="0"/>
          </a:p>
        </p:txBody>
      </p:sp>
      <p:sp>
        <p:nvSpPr>
          <p:cNvPr id="32771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Tipos de Dados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 por valor (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</a:t>
            </a:r>
            <a:r>
              <a:rPr lang="pt-BR" dirty="0" smtClean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Armazenado na memória </a:t>
            </a:r>
            <a:r>
              <a:rPr lang="pt-BR" dirty="0" err="1" smtClean="0"/>
              <a:t>Stack</a:t>
            </a:r>
            <a:r>
              <a:rPr lang="pt-BR" dirty="0" smtClean="0"/>
              <a:t>.</a:t>
            </a:r>
          </a:p>
          <a:p>
            <a:r>
              <a:rPr lang="pt-BR" dirty="0" smtClean="0"/>
              <a:t>Trabalha com dados diretamente.</a:t>
            </a:r>
          </a:p>
          <a:p>
            <a:r>
              <a:rPr lang="pt-BR" dirty="0" smtClean="0"/>
              <a:t>Não pode ser nulo.</a:t>
            </a:r>
          </a:p>
          <a:p>
            <a:r>
              <a:rPr lang="pt-BR" dirty="0" smtClean="0"/>
              <a:t>Exemplo:</a:t>
            </a:r>
          </a:p>
          <a:p>
            <a:pPr lvl="1"/>
            <a:r>
              <a:rPr lang="pt-BR" dirty="0" smtClean="0"/>
              <a:t>Inteiros</a:t>
            </a:r>
          </a:p>
          <a:p>
            <a:pPr lvl="1"/>
            <a:r>
              <a:rPr lang="pt-BR" dirty="0" smtClean="0"/>
              <a:t>Decimais</a:t>
            </a:r>
          </a:p>
          <a:p>
            <a:pPr lvl="1"/>
            <a:r>
              <a:rPr lang="pt-BR" dirty="0" smtClean="0"/>
              <a:t>Booleanos</a:t>
            </a:r>
          </a:p>
          <a:p>
            <a:pPr lvl="1"/>
            <a:r>
              <a:rPr lang="pt-BR" dirty="0" smtClean="0"/>
              <a:t>Estruturas</a:t>
            </a:r>
          </a:p>
          <a:p>
            <a:pPr lvl="1"/>
            <a:r>
              <a:rPr lang="pt-BR" dirty="0" smtClean="0"/>
              <a:t>Enumerações</a:t>
            </a:r>
            <a:endParaRPr lang="pt-BR" dirty="0"/>
          </a:p>
        </p:txBody>
      </p:sp>
      <p:graphicFrame>
        <p:nvGraphicFramePr>
          <p:cNvPr id="4" name="Diagrama 3"/>
          <p:cNvGraphicFramePr/>
          <p:nvPr/>
        </p:nvGraphicFramePr>
        <p:xfrm>
          <a:off x="5076056" y="3354135"/>
          <a:ext cx="2762248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tângulo 6"/>
          <p:cNvSpPr/>
          <p:nvPr/>
        </p:nvSpPr>
        <p:spPr>
          <a:xfrm>
            <a:off x="5457049" y="2996952"/>
            <a:ext cx="2000250" cy="2857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Tipo por referência (reference type)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Contém uma referência a um ponteiro na memória </a:t>
            </a:r>
            <a:r>
              <a:rPr lang="pt-BR" dirty="0" err="1" smtClean="0"/>
              <a:t>Heap</a:t>
            </a:r>
            <a:r>
              <a:rPr lang="pt-BR" dirty="0" smtClean="0"/>
              <a:t>.</a:t>
            </a:r>
          </a:p>
          <a:p>
            <a:r>
              <a:rPr lang="pt-BR" dirty="0" smtClean="0"/>
              <a:t>Pode ser nulo</a:t>
            </a:r>
          </a:p>
          <a:p>
            <a:r>
              <a:rPr lang="pt-BR" dirty="0" smtClean="0"/>
              <a:t>Exemplo:</a:t>
            </a:r>
          </a:p>
          <a:p>
            <a:pPr lvl="1"/>
            <a:r>
              <a:rPr lang="pt-BR" dirty="0" err="1" smtClean="0"/>
              <a:t>Array</a:t>
            </a:r>
            <a:endParaRPr lang="pt-BR" dirty="0" smtClean="0"/>
          </a:p>
          <a:p>
            <a:pPr lvl="1"/>
            <a:r>
              <a:rPr lang="pt-BR" dirty="0" smtClean="0"/>
              <a:t>String</a:t>
            </a:r>
          </a:p>
          <a:p>
            <a:pPr lvl="1"/>
            <a:r>
              <a:rPr lang="pt-BR" dirty="0" smtClean="0"/>
              <a:t>Instâncias de classes</a:t>
            </a:r>
          </a:p>
        </p:txBody>
      </p:sp>
      <p:graphicFrame>
        <p:nvGraphicFramePr>
          <p:cNvPr id="4" name="Diagrama 3"/>
          <p:cNvGraphicFramePr/>
          <p:nvPr/>
        </p:nvGraphicFramePr>
        <p:xfrm>
          <a:off x="5595966" y="2857496"/>
          <a:ext cx="2762248" cy="746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a 4"/>
          <p:cNvGraphicFramePr/>
          <p:nvPr/>
        </p:nvGraphicFramePr>
        <p:xfrm>
          <a:off x="4572000" y="4286256"/>
          <a:ext cx="2762248" cy="71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Seta para a direita 8"/>
          <p:cNvSpPr/>
          <p:nvPr/>
        </p:nvSpPr>
        <p:spPr>
          <a:xfrm>
            <a:off x="5095875" y="2857500"/>
            <a:ext cx="428625" cy="2857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7162033">
            <a:off x="6942932" y="3747294"/>
            <a:ext cx="1554162" cy="2857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5143500" y="3929063"/>
            <a:ext cx="2000250" cy="2857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HEAP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953125" y="2500313"/>
            <a:ext cx="2000250" cy="2857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STACK</a:t>
            </a:r>
          </a:p>
        </p:txBody>
      </p:sp>
      <p:sp>
        <p:nvSpPr>
          <p:cNvPr id="13" name="Seta para a direita 12"/>
          <p:cNvSpPr/>
          <p:nvPr/>
        </p:nvSpPr>
        <p:spPr>
          <a:xfrm rot="7162033">
            <a:off x="5757068" y="4926807"/>
            <a:ext cx="652463" cy="2857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143500" y="5429250"/>
            <a:ext cx="1500188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“Texto”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tângulo 11"/>
          <p:cNvSpPr>
            <a:spLocks noChangeArrowheads="1"/>
          </p:cNvSpPr>
          <p:nvPr/>
        </p:nvSpPr>
        <p:spPr bwMode="auto">
          <a:xfrm>
            <a:off x="4305076" y="4221088"/>
            <a:ext cx="2643188" cy="18573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pt-BR" sz="2000">
              <a:latin typeface="Verdana" pitchFamily="34" charset="0"/>
            </a:endParaRPr>
          </a:p>
        </p:txBody>
      </p:sp>
      <p:sp>
        <p:nvSpPr>
          <p:cNvPr id="50179" name="Retângulo 10"/>
          <p:cNvSpPr>
            <a:spLocks noChangeArrowheads="1"/>
          </p:cNvSpPr>
          <p:nvPr/>
        </p:nvSpPr>
        <p:spPr bwMode="auto">
          <a:xfrm>
            <a:off x="2447701" y="4221088"/>
            <a:ext cx="1285875" cy="18573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pt-BR" sz="2000">
              <a:latin typeface="Verdana" pitchFamily="34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Boxing</a:t>
            </a:r>
            <a:r>
              <a:rPr lang="pt-BR" dirty="0" smtClean="0"/>
              <a:t> e </a:t>
            </a:r>
            <a:r>
              <a:rPr lang="pt-BR" dirty="0" err="1" smtClean="0"/>
              <a:t>unboxing</a:t>
            </a:r>
            <a:endParaRPr lang="pt-BR" dirty="0" smtClean="0">
              <a:solidFill>
                <a:schemeClr val="bg1"/>
              </a:solidFill>
            </a:endParaRPr>
          </a:p>
        </p:txBody>
      </p:sp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1"/>
            <a:ext cx="8229600" cy="269289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123;			//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valor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 smtClean="0"/>
              <a:t>object O;			//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referência</a:t>
            </a:r>
            <a:endParaRPr lang="en-US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pt-BR" dirty="0" smtClean="0"/>
              <a:t>O = i;				// Causa “</a:t>
            </a:r>
            <a:r>
              <a:rPr lang="pt-BR" dirty="0" err="1" smtClean="0"/>
              <a:t>boxing</a:t>
            </a:r>
            <a:r>
              <a:rPr lang="pt-BR" dirty="0" smtClean="0"/>
              <a:t>”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dirty="0" smtClean="0"/>
              <a:t>string S;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dirty="0" smtClean="0"/>
              <a:t>S = </a:t>
            </a:r>
            <a:r>
              <a:rPr lang="pt-BR" dirty="0" err="1" smtClean="0"/>
              <a:t>O.ToString</a:t>
            </a:r>
            <a:r>
              <a:rPr lang="pt-BR" dirty="0" smtClean="0"/>
              <a:t>()		// Chamada método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dirty="0" err="1" smtClean="0"/>
              <a:t>int</a:t>
            </a:r>
            <a:r>
              <a:rPr lang="pt-BR" dirty="0" smtClean="0"/>
              <a:t> x;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dirty="0" smtClean="0"/>
              <a:t>x = (</a:t>
            </a:r>
            <a:r>
              <a:rPr lang="pt-BR" dirty="0" err="1" smtClean="0"/>
              <a:t>int</a:t>
            </a:r>
            <a:r>
              <a:rPr lang="pt-BR" dirty="0" smtClean="0"/>
              <a:t>) O;			// Faz “</a:t>
            </a:r>
            <a:r>
              <a:rPr lang="pt-BR" dirty="0" err="1" smtClean="0"/>
              <a:t>unboxing</a:t>
            </a:r>
            <a:r>
              <a:rPr lang="pt-BR" dirty="0" smtClean="0"/>
              <a:t>”</a:t>
            </a:r>
          </a:p>
          <a:p>
            <a:pPr>
              <a:lnSpc>
                <a:spcPct val="90000"/>
              </a:lnSpc>
              <a:buFontTx/>
              <a:buNone/>
            </a:pPr>
            <a:endParaRPr lang="pt-BR" dirty="0" smtClean="0"/>
          </a:p>
          <a:p>
            <a:pPr>
              <a:lnSpc>
                <a:spcPct val="90000"/>
              </a:lnSpc>
              <a:buFontTx/>
              <a:buNone/>
            </a:pPr>
            <a:endParaRPr lang="pt-BR" sz="2400" dirty="0" smtClean="0"/>
          </a:p>
        </p:txBody>
      </p:sp>
      <p:sp>
        <p:nvSpPr>
          <p:cNvPr id="50182" name="Rectangle 5"/>
          <p:cNvSpPr>
            <a:spLocks noChangeArrowheads="1"/>
          </p:cNvSpPr>
          <p:nvPr/>
        </p:nvSpPr>
        <p:spPr bwMode="auto">
          <a:xfrm>
            <a:off x="2519139" y="5149776"/>
            <a:ext cx="1079500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rebuchet MS" pitchFamily="34" charset="0"/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2519139" y="4721151"/>
            <a:ext cx="1079500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>
                <a:latin typeface="Trebuchet MS" pitchFamily="34" charset="0"/>
              </a:rPr>
              <a:t>123</a:t>
            </a: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2519139" y="5578401"/>
            <a:ext cx="1079500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>
                <a:latin typeface="Trebuchet MS" pitchFamily="34" charset="0"/>
              </a:rPr>
              <a:t>123</a:t>
            </a: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4447951" y="5149776"/>
            <a:ext cx="2376488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pt-BR">
                <a:latin typeface="Trebuchet MS" pitchFamily="34" charset="0"/>
              </a:rPr>
              <a:t>123</a:t>
            </a:r>
          </a:p>
        </p:txBody>
      </p:sp>
      <p:sp>
        <p:nvSpPr>
          <p:cNvPr id="50186" name="Line 12"/>
          <p:cNvSpPr>
            <a:spLocks noChangeShapeType="1"/>
          </p:cNvSpPr>
          <p:nvPr/>
        </p:nvSpPr>
        <p:spPr bwMode="auto">
          <a:xfrm>
            <a:off x="3304951" y="5364088"/>
            <a:ext cx="1152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50187" name="CaixaDeTexto 8"/>
          <p:cNvSpPr txBox="1">
            <a:spLocks noChangeArrowheads="1"/>
          </p:cNvSpPr>
          <p:nvPr/>
        </p:nvSpPr>
        <p:spPr bwMode="auto">
          <a:xfrm>
            <a:off x="2519139" y="4221088"/>
            <a:ext cx="11430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600">
                <a:latin typeface="Trebuchet MS" pitchFamily="34" charset="0"/>
              </a:rPr>
              <a:t>Stack</a:t>
            </a:r>
          </a:p>
        </p:txBody>
      </p:sp>
      <p:sp>
        <p:nvSpPr>
          <p:cNvPr id="50188" name="CaixaDeTexto 9"/>
          <p:cNvSpPr txBox="1">
            <a:spLocks noChangeArrowheads="1"/>
          </p:cNvSpPr>
          <p:nvPr/>
        </p:nvSpPr>
        <p:spPr bwMode="auto">
          <a:xfrm>
            <a:off x="4948014" y="4221088"/>
            <a:ext cx="11430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600">
                <a:latin typeface="Trebuchet MS" pitchFamily="34" charset="0"/>
              </a:rPr>
              <a:t>Heap</a:t>
            </a:r>
          </a:p>
        </p:txBody>
      </p:sp>
      <p:sp>
        <p:nvSpPr>
          <p:cNvPr id="50189" name="CaixaDeTexto 12"/>
          <p:cNvSpPr txBox="1">
            <a:spLocks noChangeArrowheads="1"/>
          </p:cNvSpPr>
          <p:nvPr/>
        </p:nvSpPr>
        <p:spPr bwMode="auto">
          <a:xfrm>
            <a:off x="1804764" y="4721151"/>
            <a:ext cx="5715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600">
                <a:latin typeface="Trebuchet MS" pitchFamily="34" charset="0"/>
              </a:rPr>
              <a:t>i</a:t>
            </a:r>
          </a:p>
          <a:p>
            <a:pPr algn="ctr"/>
            <a:r>
              <a:rPr lang="en-US" sz="2600">
                <a:latin typeface="Trebuchet MS" pitchFamily="34" charset="0"/>
              </a:rPr>
              <a:t>O</a:t>
            </a:r>
          </a:p>
          <a:p>
            <a:pPr algn="ctr"/>
            <a:r>
              <a:rPr lang="en-US" sz="2600">
                <a:latin typeface="Trebuchet MS" pitchFamily="34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Boxing</a:t>
            </a:r>
            <a:r>
              <a:rPr lang="pt-BR" dirty="0" smtClean="0"/>
              <a:t> e </a:t>
            </a:r>
            <a:r>
              <a:rPr lang="pt-BR" dirty="0" err="1" smtClean="0"/>
              <a:t>unboxing</a:t>
            </a:r>
            <a:endParaRPr lang="pt-BR" dirty="0" smtClean="0"/>
          </a:p>
        </p:txBody>
      </p:sp>
      <p:sp>
        <p:nvSpPr>
          <p:cNvPr id="5120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600201"/>
            <a:ext cx="8229600" cy="24768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err="1" smtClean="0"/>
              <a:t>int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 = 123;			// </a:t>
            </a:r>
            <a:r>
              <a:rPr lang="en-US" sz="2400" dirty="0" err="1" smtClean="0"/>
              <a:t>Tipo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valor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/>
              <a:t>object O;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sz="2400" dirty="0" smtClean="0"/>
              <a:t>O = i;				// Causa “</a:t>
            </a:r>
            <a:r>
              <a:rPr lang="pt-BR" sz="2400" dirty="0" err="1" smtClean="0"/>
              <a:t>boxing</a:t>
            </a:r>
            <a:r>
              <a:rPr lang="pt-BR" sz="2400" dirty="0" smtClean="0"/>
              <a:t>”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sz="2400" dirty="0" smtClean="0"/>
              <a:t>string S; 			// Tipo por referência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sz="2400" dirty="0" smtClean="0"/>
              <a:t>S = </a:t>
            </a:r>
            <a:r>
              <a:rPr lang="pt-BR" sz="2400" dirty="0" err="1" smtClean="0"/>
              <a:t>O.ToString</a:t>
            </a:r>
            <a:r>
              <a:rPr lang="pt-BR" sz="2400" dirty="0" smtClean="0"/>
              <a:t>();		// Chamada método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sz="2400" dirty="0" err="1" smtClean="0"/>
              <a:t>int</a:t>
            </a:r>
            <a:r>
              <a:rPr lang="pt-BR" sz="2400" dirty="0" smtClean="0"/>
              <a:t> x;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sz="2400" dirty="0" smtClean="0"/>
              <a:t>x = (</a:t>
            </a:r>
            <a:r>
              <a:rPr lang="pt-BR" sz="2400" dirty="0" err="1" smtClean="0"/>
              <a:t>int</a:t>
            </a:r>
            <a:r>
              <a:rPr lang="pt-BR" sz="2400" dirty="0" smtClean="0"/>
              <a:t>) O;			// Faz “</a:t>
            </a:r>
            <a:r>
              <a:rPr lang="pt-BR" sz="2400" dirty="0" err="1" smtClean="0"/>
              <a:t>unboxing</a:t>
            </a:r>
            <a:r>
              <a:rPr lang="pt-BR" sz="2400" dirty="0" smtClean="0"/>
              <a:t>”</a:t>
            </a:r>
          </a:p>
        </p:txBody>
      </p:sp>
      <p:graphicFrame>
        <p:nvGraphicFramePr>
          <p:cNvPr id="14" name="Diagrama 13"/>
          <p:cNvGraphicFramePr/>
          <p:nvPr/>
        </p:nvGraphicFramePr>
        <p:xfrm>
          <a:off x="1334766" y="4362259"/>
          <a:ext cx="2762248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a 14"/>
          <p:cNvGraphicFramePr/>
          <p:nvPr/>
        </p:nvGraphicFramePr>
        <p:xfrm>
          <a:off x="4978104" y="4362259"/>
          <a:ext cx="2762248" cy="1928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Retângulo 15"/>
          <p:cNvSpPr/>
          <p:nvPr/>
        </p:nvSpPr>
        <p:spPr>
          <a:xfrm>
            <a:off x="5406729" y="4005064"/>
            <a:ext cx="2000250" cy="2857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HEAP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763416" y="4005064"/>
            <a:ext cx="2000250" cy="2857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STACK</a:t>
            </a:r>
          </a:p>
        </p:txBody>
      </p:sp>
      <p:sp>
        <p:nvSpPr>
          <p:cNvPr id="8" name="Seta para a direita 7"/>
          <p:cNvSpPr/>
          <p:nvPr/>
        </p:nvSpPr>
        <p:spPr>
          <a:xfrm flipV="1">
            <a:off x="3977979" y="4790877"/>
            <a:ext cx="1011237" cy="2476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590980">
            <a:off x="3849391" y="5459214"/>
            <a:ext cx="1146175" cy="2571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Operadores</a:t>
            </a:r>
          </a:p>
        </p:txBody>
      </p:sp>
      <p:graphicFrame>
        <p:nvGraphicFramePr>
          <p:cNvPr id="5" name="Espaço Reservado para Conteúdo 27"/>
          <p:cNvGraphicFramePr>
            <a:graphicFrameLocks/>
          </p:cNvGraphicFramePr>
          <p:nvPr/>
        </p:nvGraphicFramePr>
        <p:xfrm>
          <a:off x="611560" y="1454956"/>
          <a:ext cx="8072494" cy="528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Estruturas de controle de fluxo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1396751"/>
          </a:xfrm>
        </p:spPr>
        <p:txBody>
          <a:bodyPr>
            <a:normAutofit fontScale="77500" lnSpcReduction="20000"/>
          </a:bodyPr>
          <a:lstStyle/>
          <a:p>
            <a:r>
              <a:rPr lang="pt-BR" dirty="0" err="1" smtClean="0"/>
              <a:t>if</a:t>
            </a:r>
            <a:r>
              <a:rPr lang="pt-BR" dirty="0" smtClean="0"/>
              <a:t> ... </a:t>
            </a:r>
            <a:r>
              <a:rPr lang="pt-BR" dirty="0" err="1" smtClean="0"/>
              <a:t>else</a:t>
            </a:r>
            <a:endParaRPr lang="pt-BR" dirty="0" smtClean="0"/>
          </a:p>
          <a:p>
            <a:pPr lvl="1"/>
            <a:r>
              <a:rPr lang="pt-BR" dirty="0" smtClean="0"/>
              <a:t>Comando condicional: executa um bloco de comandos se uma condição for verdadeira.</a:t>
            </a:r>
          </a:p>
          <a:p>
            <a:pPr lvl="1"/>
            <a:r>
              <a:rPr lang="pt-BR" dirty="0" smtClean="0"/>
              <a:t>A cláusula </a:t>
            </a:r>
            <a:r>
              <a:rPr lang="pt-BR" dirty="0" err="1" smtClean="0"/>
              <a:t>else</a:t>
            </a:r>
            <a:r>
              <a:rPr lang="pt-BR" dirty="0" smtClean="0"/>
              <a:t> (condição falsa) é opcional.</a:t>
            </a:r>
          </a:p>
        </p:txBody>
      </p:sp>
      <p:sp>
        <p:nvSpPr>
          <p:cNvPr id="4" name="Retângulo 3"/>
          <p:cNvSpPr/>
          <p:nvPr/>
        </p:nvSpPr>
        <p:spPr>
          <a:xfrm>
            <a:off x="1835696" y="2883743"/>
            <a:ext cx="5572125" cy="3857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(idade &gt;= 18)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("Autorizado.");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("Sua idade é: " + idade);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(idade &gt; 15 &amp;&amp; idade &lt; 18)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("Somente com os pais.");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("Menor de 18 anos.");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else</a:t>
            </a:r>
            <a:endParaRPr lang="pt-BR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("Não autorizado.");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("Menor de 15 anos.");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Estruturas de controle de fluxo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600201"/>
            <a:ext cx="8229600" cy="2116832"/>
          </a:xfrm>
        </p:spPr>
        <p:txBody>
          <a:bodyPr/>
          <a:lstStyle/>
          <a:p>
            <a:r>
              <a:rPr lang="pt-BR" dirty="0" smtClean="0"/>
              <a:t>switch … case </a:t>
            </a:r>
          </a:p>
          <a:p>
            <a:pPr lvl="1"/>
            <a:r>
              <a:rPr lang="pt-BR" dirty="0" smtClean="0"/>
              <a:t>Estrutura de decisão que seleciona um comando com base no valor de uma variável. </a:t>
            </a:r>
          </a:p>
          <a:p>
            <a:pPr lvl="1"/>
            <a:r>
              <a:rPr lang="pt-BR" dirty="0" smtClean="0"/>
              <a:t>A cláusula default é opcional.</a:t>
            </a:r>
          </a:p>
        </p:txBody>
      </p:sp>
      <p:sp>
        <p:nvSpPr>
          <p:cNvPr id="4" name="Retângulo 3"/>
          <p:cNvSpPr/>
          <p:nvPr/>
        </p:nvSpPr>
        <p:spPr>
          <a:xfrm>
            <a:off x="1857375" y="3598118"/>
            <a:ext cx="5572125" cy="3143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switch (sexo)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case "masculino":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("Homem");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case "feminino":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("Mulher");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default: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("Não informado");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o .NET Framework?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/>
              <a:t>O .NET Framework é um modelo de programação de código gerenciado da Microsoft para criar aplicativos em clientes, servidores e dispositivos móveis ou incorporados ao Windows.</a:t>
            </a:r>
          </a:p>
          <a:p>
            <a:endParaRPr lang="pt-BR" dirty="0" smtClean="0"/>
          </a:p>
          <a:p>
            <a:r>
              <a:rPr lang="pt-BR" dirty="0" smtClean="0"/>
              <a:t>Conjunto rico de bibliotecas com os mais variados usos;</a:t>
            </a:r>
          </a:p>
          <a:p>
            <a:r>
              <a:rPr lang="pt-BR" dirty="0" smtClean="0"/>
              <a:t>Controle de versão: fim do “DLL </a:t>
            </a:r>
            <a:r>
              <a:rPr lang="pt-BR" dirty="0" err="1" smtClean="0"/>
              <a:t>Hell</a:t>
            </a:r>
            <a:r>
              <a:rPr lang="pt-BR" dirty="0" smtClean="0"/>
              <a:t>”;</a:t>
            </a:r>
          </a:p>
          <a:p>
            <a:r>
              <a:rPr lang="pt-BR" dirty="0" smtClean="0"/>
              <a:t>Facilidade de desenvolvimento de aplicações desde as mais simples até as mais complexas;</a:t>
            </a:r>
          </a:p>
          <a:p>
            <a:r>
              <a:rPr lang="pt-BR" dirty="0" smtClean="0"/>
              <a:t>Facilidade na instalação e na distribuição de aplicações;</a:t>
            </a:r>
          </a:p>
          <a:p>
            <a:r>
              <a:rPr lang="pt-BR" dirty="0" smtClean="0"/>
              <a:t>Alta </a:t>
            </a:r>
            <a:r>
              <a:rPr lang="pt-BR" dirty="0" err="1" smtClean="0"/>
              <a:t>escalabilidade</a:t>
            </a:r>
            <a:r>
              <a:rPr lang="pt-BR" dirty="0" smtClean="0"/>
              <a:t> para ambientes de missão crítica;</a:t>
            </a:r>
          </a:p>
          <a:p>
            <a:r>
              <a:rPr lang="pt-BR" dirty="0" smtClean="0"/>
              <a:t>Interoperabilidade entre plataformas e componentes desenvolvidos em outras linguagens .NET;</a:t>
            </a:r>
          </a:p>
          <a:p>
            <a:r>
              <a:rPr lang="pt-BR" dirty="0" smtClean="0"/>
              <a:t>Sintonizado com as últimas tecnologias;</a:t>
            </a:r>
            <a:endParaRPr lang="en-US" dirty="0" smtClean="0"/>
          </a:p>
          <a:p>
            <a:r>
              <a:rPr lang="pt-BR" dirty="0" smtClean="0"/>
              <a:t>Orientado a objetos;</a:t>
            </a:r>
          </a:p>
          <a:p>
            <a:r>
              <a:rPr lang="pt-BR" dirty="0" smtClean="0"/>
              <a:t>Tecnologia baseada em máquina virtual;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Estruturas de repetição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for </a:t>
            </a:r>
          </a:p>
          <a:p>
            <a:pPr lvl="1"/>
            <a:r>
              <a:rPr lang="pt-BR" dirty="0" smtClean="0"/>
              <a:t>Estrutura de repetição composta por três expressões: </a:t>
            </a:r>
          </a:p>
          <a:p>
            <a:pPr lvl="2"/>
            <a:r>
              <a:rPr lang="pt-BR" dirty="0" smtClean="0"/>
              <a:t>Inicialização.</a:t>
            </a:r>
          </a:p>
          <a:p>
            <a:pPr lvl="2"/>
            <a:r>
              <a:rPr lang="pt-BR" dirty="0" smtClean="0"/>
              <a:t>Condição de parada.</a:t>
            </a:r>
          </a:p>
          <a:p>
            <a:pPr lvl="2"/>
            <a:r>
              <a:rPr lang="pt-BR" dirty="0" smtClean="0"/>
              <a:t>Atualização.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2571750" y="4437112"/>
            <a:ext cx="4000500" cy="1571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for (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 = 0; i &lt; 10; i++)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("&lt;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br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/&gt;");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Estruturas de repetição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while</a:t>
            </a:r>
            <a:r>
              <a:rPr lang="pt-BR" dirty="0" smtClean="0"/>
              <a:t> </a:t>
            </a:r>
          </a:p>
          <a:p>
            <a:pPr lvl="1"/>
            <a:r>
              <a:rPr lang="pt-BR" dirty="0" smtClean="0"/>
              <a:t>Estrutura de repetição que realiza as operações indicadas enquanto a condição especificada for verdadeira.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2571750" y="3662363"/>
            <a:ext cx="4000500" cy="207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 =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 &lt; 10)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("&lt;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br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/&gt;");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i++;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Estruturas de repetição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600201"/>
            <a:ext cx="8229600" cy="2476871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do ... </a:t>
            </a:r>
            <a:r>
              <a:rPr lang="pt-BR" dirty="0" err="1" smtClean="0"/>
              <a:t>while</a:t>
            </a:r>
            <a:r>
              <a:rPr lang="pt-BR" dirty="0" smtClean="0"/>
              <a:t> </a:t>
            </a:r>
          </a:p>
          <a:p>
            <a:pPr lvl="1"/>
            <a:r>
              <a:rPr lang="pt-BR" dirty="0" smtClean="0"/>
              <a:t>Estrutura de repetição semelhante à anterior, porém as condições são verificadas ao final da execução.</a:t>
            </a:r>
          </a:p>
          <a:p>
            <a:pPr lvl="1"/>
            <a:r>
              <a:rPr lang="pt-BR" dirty="0" smtClean="0"/>
              <a:t>As operações especificadas são executadas pelo menos uma vez.</a:t>
            </a:r>
          </a:p>
          <a:p>
            <a:pPr lvl="1"/>
            <a:r>
              <a:rPr lang="pt-BR" dirty="0" smtClean="0"/>
              <a:t>Necessita do caractere “;” ao final da estrutura.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45419" y="4239914"/>
            <a:ext cx="4214813" cy="2357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 =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("&lt;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br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/&gt;");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i++;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(i &lt; 10);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de tipos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02878" y="1412776"/>
            <a:ext cx="3643312" cy="15716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Exemplo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string s = "123"; 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 = s;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(i);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02878" y="3055838"/>
            <a:ext cx="3643312" cy="17859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Exemplo II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string s = "123";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 =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Convert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.ToInt32(s);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(i);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02878" y="4913213"/>
            <a:ext cx="3643312" cy="1928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Exemplo III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string s = "123";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 = int.Parse(s);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(i);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317628" y="3055838"/>
            <a:ext cx="4214812" cy="3786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Exemplo 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string s = "valor";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 =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int.TryParse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(s, out i))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else</a:t>
            </a:r>
            <a:endParaRPr lang="pt-BR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("inválido");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317628" y="1412776"/>
            <a:ext cx="4214812" cy="15716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Exemplo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IV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string s = "valor"; 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 =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Convert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.ToInt32(s);</a:t>
            </a: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01</a:t>
            </a:r>
            <a:endParaRPr lang="pt-BR" dirty="0"/>
          </a:p>
        </p:txBody>
      </p:sp>
      <p:sp>
        <p:nvSpPr>
          <p:cNvPr id="46083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Array</a:t>
            </a:r>
            <a:endParaRPr lang="pt-BR" dirty="0" smtClean="0"/>
          </a:p>
        </p:txBody>
      </p:sp>
      <p:sp>
        <p:nvSpPr>
          <p:cNvPr id="6041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Array é um tipo que permite o armazenamento de uma coleção de valores de um mesmo tipo.</a:t>
            </a:r>
          </a:p>
          <a:p>
            <a:r>
              <a:rPr lang="pt-BR" smtClean="0"/>
              <a:t>Arrays são indexados a partir de zero (0).</a:t>
            </a:r>
          </a:p>
          <a:p>
            <a:r>
              <a:rPr lang="pt-BR" smtClean="0"/>
              <a:t>Não podem ter seu tamanho alterado depois de instanciados.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Array</a:t>
            </a:r>
            <a:endParaRPr lang="pt-BR" dirty="0" smtClean="0"/>
          </a:p>
        </p:txBody>
      </p:sp>
      <p:sp>
        <p:nvSpPr>
          <p:cNvPr id="614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Para declarar um Array, basta adicionar um par de colchetes logo após a declaração do tipo dos elementos individuais</a:t>
            </a:r>
          </a:p>
          <a:p>
            <a:endParaRPr lang="pt-BR" smtClean="0"/>
          </a:p>
          <a:p>
            <a:endParaRPr lang="pt-BR" dirty="0" smtClean="0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971054" y="3573016"/>
            <a:ext cx="7345362" cy="7191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[]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meuVetorDeInteiros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string[]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meuVetorDeStrings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indent="-342900">
              <a:spcBef>
                <a:spcPct val="20000"/>
              </a:spcBef>
            </a:pPr>
            <a:endParaRPr lang="pt-BR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Array</a:t>
            </a:r>
            <a:endParaRPr lang="pt-BR" dirty="0" smtClean="0"/>
          </a:p>
        </p:txBody>
      </p:sp>
      <p:sp>
        <p:nvSpPr>
          <p:cNvPr id="614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Instanciando arrays</a:t>
            </a:r>
            <a:endParaRPr lang="pt-BR" dirty="0" smtClean="0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827088" y="2564904"/>
            <a:ext cx="7345362" cy="12747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int[] codigos = new int[5]; 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string[] nomes = new string[100];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object[] produtos = new object[50];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int[] pedidos = {1, 4, 6, 8, 10, 68, 90, 98, 182, 500};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Array</a:t>
            </a:r>
            <a:endParaRPr lang="pt-BR" dirty="0" smtClean="0"/>
          </a:p>
        </p:txBody>
      </p:sp>
      <p:sp>
        <p:nvSpPr>
          <p:cNvPr id="614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Preenchendo um array</a:t>
            </a:r>
            <a:endParaRPr lang="pt-BR" dirty="0" smtClean="0"/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1115616" y="2852936"/>
            <a:ext cx="7345362" cy="6429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nomes[0] = "José";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nomes[1] = "João";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Array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Arrays</a:t>
            </a:r>
            <a:r>
              <a:rPr lang="pt-BR" dirty="0" smtClean="0"/>
              <a:t> podem ser:</a:t>
            </a:r>
          </a:p>
          <a:p>
            <a:pPr lvl="1"/>
            <a:r>
              <a:rPr lang="pt-BR" dirty="0" smtClean="0"/>
              <a:t>Unidimensionais</a:t>
            </a:r>
          </a:p>
          <a:p>
            <a:pPr lvl="1"/>
            <a:r>
              <a:rPr lang="pt-BR" dirty="0" smtClean="0"/>
              <a:t>Bidimensionais</a:t>
            </a:r>
          </a:p>
          <a:p>
            <a:pPr lvl="1"/>
            <a:r>
              <a:rPr lang="pt-BR" dirty="0" err="1" smtClean="0"/>
              <a:t>Jagged</a:t>
            </a: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posso fazer com o .NET?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O .NET permite desenvolver soluções como: </a:t>
            </a:r>
          </a:p>
          <a:p>
            <a:pPr lvl="1"/>
            <a:r>
              <a:rPr lang="pt-BR" dirty="0" smtClean="0"/>
              <a:t>Aplicativos Web</a:t>
            </a:r>
          </a:p>
          <a:p>
            <a:pPr lvl="1"/>
            <a:r>
              <a:rPr lang="pt-BR" dirty="0" smtClean="0"/>
              <a:t>Aplicativos para Servidores</a:t>
            </a:r>
          </a:p>
          <a:p>
            <a:pPr lvl="1"/>
            <a:r>
              <a:rPr lang="pt-BR" dirty="0" smtClean="0"/>
              <a:t>Aplicativos para Windows </a:t>
            </a:r>
            <a:r>
              <a:rPr lang="pt-BR" dirty="0" err="1" smtClean="0"/>
              <a:t>Phone</a:t>
            </a:r>
            <a:endParaRPr lang="pt-BR" dirty="0" smtClean="0"/>
          </a:p>
          <a:p>
            <a:pPr lvl="1"/>
            <a:r>
              <a:rPr lang="pt-BR" dirty="0" smtClean="0"/>
              <a:t>Aplicativos de Console</a:t>
            </a:r>
          </a:p>
          <a:p>
            <a:pPr lvl="1"/>
            <a:r>
              <a:rPr lang="pt-BR" dirty="0" smtClean="0"/>
              <a:t>Aplicativos de Banco de Dados</a:t>
            </a:r>
          </a:p>
          <a:p>
            <a:pPr lvl="1"/>
            <a:r>
              <a:rPr lang="pt-BR" dirty="0" smtClean="0"/>
              <a:t>Serviços Windows</a:t>
            </a:r>
          </a:p>
          <a:p>
            <a:pPr lvl="1"/>
            <a:r>
              <a:rPr lang="pt-BR" dirty="0" smtClean="0"/>
              <a:t>Web </a:t>
            </a:r>
            <a:r>
              <a:rPr lang="pt-BR" dirty="0" err="1" smtClean="0"/>
              <a:t>Services</a:t>
            </a:r>
            <a:endParaRPr lang="pt-BR" dirty="0" smtClean="0"/>
          </a:p>
          <a:p>
            <a:pPr lvl="1"/>
            <a:r>
              <a:rPr lang="pt-BR" dirty="0" smtClean="0"/>
              <a:t>e muito mais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Array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Unidimensionais</a:t>
            </a:r>
            <a:endParaRPr lang="pt-BR" dirty="0" smtClean="0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857250" y="2565847"/>
            <a:ext cx="3529013" cy="7191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int[] codigos = new int[5]; 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codigos[0] = 1;</a:t>
            </a:r>
          </a:p>
          <a:p>
            <a:pPr marL="342900" indent="-342900">
              <a:spcBef>
                <a:spcPct val="20000"/>
              </a:spcBef>
            </a:pPr>
            <a:endParaRPr lang="pt-BR" sz="16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472" name="Rectangle 4"/>
          <p:cNvSpPr>
            <a:spLocks noChangeArrowheads="1"/>
          </p:cNvSpPr>
          <p:nvPr/>
        </p:nvSpPr>
        <p:spPr bwMode="auto">
          <a:xfrm>
            <a:off x="4457700" y="2561084"/>
            <a:ext cx="3786188" cy="7191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int[] codigos = {1,3,6,7,8};</a:t>
            </a:r>
          </a:p>
          <a:p>
            <a:pPr marL="342900" indent="-342900">
              <a:spcBef>
                <a:spcPct val="20000"/>
              </a:spcBef>
            </a:pPr>
            <a:endParaRPr lang="pt-BR" sz="1600" b="1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Array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Bidimensionais</a:t>
            </a:r>
            <a:endParaRPr lang="pt-BR" dirty="0"/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885825" y="2564904"/>
            <a:ext cx="4000500" cy="7191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int[,] codigos = new int[2,2]; 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codigos[0,0] = 11;</a:t>
            </a:r>
          </a:p>
          <a:p>
            <a:pPr marL="342900" indent="-342900">
              <a:spcBef>
                <a:spcPct val="20000"/>
              </a:spcBef>
            </a:pPr>
            <a:endParaRPr lang="pt-BR" sz="16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473" name="Rectangle 4"/>
          <p:cNvSpPr>
            <a:spLocks noChangeArrowheads="1"/>
          </p:cNvSpPr>
          <p:nvPr/>
        </p:nvSpPr>
        <p:spPr bwMode="auto">
          <a:xfrm>
            <a:off x="4957763" y="2569667"/>
            <a:ext cx="3286125" cy="7191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int[,] codigos = {{11,42},{35,44}};</a:t>
            </a:r>
          </a:p>
          <a:p>
            <a:pPr marL="342900" indent="-342900">
              <a:spcBef>
                <a:spcPct val="20000"/>
              </a:spcBef>
            </a:pPr>
            <a:endParaRPr lang="pt-BR" sz="1600" b="1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Array</a:t>
            </a: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Jagged</a:t>
            </a:r>
            <a:endParaRPr lang="pt-BR" dirty="0"/>
          </a:p>
        </p:txBody>
      </p:sp>
      <p:sp>
        <p:nvSpPr>
          <p:cNvPr id="62470" name="Rectangle 4"/>
          <p:cNvSpPr>
            <a:spLocks noChangeArrowheads="1"/>
          </p:cNvSpPr>
          <p:nvPr/>
        </p:nvSpPr>
        <p:spPr bwMode="auto">
          <a:xfrm>
            <a:off x="900113" y="2348880"/>
            <a:ext cx="7358062" cy="10001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int[][] codigos = new int[2][]; 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codigos[0] = new int[2];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codigos[0][0] = 11;</a:t>
            </a:r>
          </a:p>
        </p:txBody>
      </p:sp>
      <p:sp>
        <p:nvSpPr>
          <p:cNvPr id="62471" name="Rectangle 4"/>
          <p:cNvSpPr>
            <a:spLocks noChangeArrowheads="1"/>
          </p:cNvSpPr>
          <p:nvPr/>
        </p:nvSpPr>
        <p:spPr bwMode="auto">
          <a:xfrm>
            <a:off x="900113" y="3420443"/>
            <a:ext cx="7358062" cy="3571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1">
                <a:latin typeface="Courier New" pitchFamily="49" charset="0"/>
                <a:cs typeface="Courier New" pitchFamily="49" charset="0"/>
              </a:rPr>
              <a:t>int[][] codigos = { new int[]{11,42}, new int[]{35,44} };</a:t>
            </a:r>
            <a:endParaRPr lang="pt-BR" sz="1600" b="1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Estruturas de repetição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foreach</a:t>
            </a:r>
            <a:endParaRPr lang="pt-BR" dirty="0" smtClean="0"/>
          </a:p>
          <a:p>
            <a:pPr lvl="1"/>
            <a:r>
              <a:rPr lang="pt-BR" dirty="0" smtClean="0"/>
              <a:t>Esta estrutura de repetição é uma variação do for. </a:t>
            </a:r>
          </a:p>
          <a:p>
            <a:pPr lvl="1"/>
            <a:r>
              <a:rPr lang="pt-BR" dirty="0" smtClean="0"/>
              <a:t>Especifica uma variável auxiliar e a coleção ou </a:t>
            </a:r>
            <a:r>
              <a:rPr lang="pt-BR" dirty="0" err="1" smtClean="0"/>
              <a:t>array</a:t>
            </a:r>
            <a:r>
              <a:rPr lang="pt-BR" dirty="0" smtClean="0"/>
              <a:t> cujos elementos serão percorridos.</a:t>
            </a:r>
          </a:p>
        </p:txBody>
      </p:sp>
      <p:sp>
        <p:nvSpPr>
          <p:cNvPr id="4" name="Retângulo 3"/>
          <p:cNvSpPr/>
          <p:nvPr/>
        </p:nvSpPr>
        <p:spPr>
          <a:xfrm>
            <a:off x="2090514" y="3663950"/>
            <a:ext cx="4857750" cy="2357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[] i = { 1, 3, 5, 7, 9 };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foreach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j in i)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(j);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("&lt;</a:t>
            </a:r>
            <a:r>
              <a:rPr lang="pt-BR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br</a:t>
            </a: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/&gt;");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Enumerações</a:t>
            </a:r>
          </a:p>
        </p:txBody>
      </p:sp>
      <p:sp>
        <p:nvSpPr>
          <p:cNvPr id="6451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Definindo tipos enumerados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971550" y="2133601"/>
            <a:ext cx="7345363" cy="36716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// Declarando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DiasUteis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	Segunda,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Terca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, Quarta, Quinta, Sexta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342900" indent="-342900">
              <a:spcBef>
                <a:spcPct val="20000"/>
              </a:spcBef>
            </a:pP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// Instanciando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DiasUteis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du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DiasUteis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.Sexta;</a:t>
            </a:r>
          </a:p>
          <a:p>
            <a:pPr marL="342900" indent="-342900">
              <a:spcBef>
                <a:spcPct val="20000"/>
              </a:spcBef>
            </a:pP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// Imprime "Sexta"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Response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Write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du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);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Namespaces</a:t>
            </a:r>
          </a:p>
        </p:txBody>
      </p:sp>
      <p:sp>
        <p:nvSpPr>
          <p:cNvPr id="6553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smtClean="0"/>
              <a:t>Declarando um namespace</a:t>
            </a:r>
          </a:p>
          <a:p>
            <a:endParaRPr lang="pt-BR" sz="2800" smtClean="0"/>
          </a:p>
          <a:p>
            <a:endParaRPr lang="pt-BR" sz="2800" smtClean="0"/>
          </a:p>
          <a:p>
            <a:r>
              <a:rPr lang="pt-BR" sz="2800" smtClean="0"/>
              <a:t>Namespaces em cadeia</a:t>
            </a:r>
          </a:p>
          <a:p>
            <a:endParaRPr lang="pt-BR" sz="2800" smtClean="0"/>
          </a:p>
          <a:p>
            <a:endParaRPr lang="pt-BR" sz="2800" smtClean="0"/>
          </a:p>
          <a:p>
            <a:r>
              <a:rPr lang="pt-BR" sz="2800" smtClean="0"/>
              <a:t>Instrução Using</a:t>
            </a:r>
          </a:p>
          <a:p>
            <a:endParaRPr lang="pt-BR" sz="2800" smtClean="0"/>
          </a:p>
          <a:p>
            <a:endParaRPr lang="pt-BR" sz="2800" smtClean="0"/>
          </a:p>
        </p:txBody>
      </p:sp>
      <p:sp>
        <p:nvSpPr>
          <p:cNvPr id="65540" name="Rectangle 6"/>
          <p:cNvSpPr>
            <a:spLocks noChangeArrowheads="1"/>
          </p:cNvSpPr>
          <p:nvPr/>
        </p:nvSpPr>
        <p:spPr bwMode="auto">
          <a:xfrm>
            <a:off x="900113" y="3644900"/>
            <a:ext cx="6335712" cy="9366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namespace Cadastro.Telas {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	public class TelaCliente {}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5541" name="Rectangle 8"/>
          <p:cNvSpPr>
            <a:spLocks noChangeArrowheads="1"/>
          </p:cNvSpPr>
          <p:nvPr/>
        </p:nvSpPr>
        <p:spPr bwMode="auto">
          <a:xfrm>
            <a:off x="971550" y="5157788"/>
            <a:ext cx="6335713" cy="1127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400" b="1">
                <a:latin typeface="Courier New" pitchFamily="49" charset="0"/>
                <a:cs typeface="Courier New" pitchFamily="49" charset="0"/>
              </a:rPr>
              <a:t>using System;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400" b="1">
                <a:latin typeface="Courier New" pitchFamily="49" charset="0"/>
                <a:cs typeface="Courier New" pitchFamily="49" charset="0"/>
              </a:rPr>
              <a:t>using System.Data;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400" b="1">
                <a:latin typeface="Courier New" pitchFamily="49" charset="0"/>
                <a:cs typeface="Courier New" pitchFamily="49" charset="0"/>
              </a:rPr>
              <a:t>using Cadastro.Telas;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400" b="1">
                <a:latin typeface="Courier New" pitchFamily="49" charset="0"/>
                <a:cs typeface="Courier New" pitchFamily="49" charset="0"/>
              </a:rPr>
              <a:t>using Pessoa = Cadastro.Cliente;</a:t>
            </a:r>
          </a:p>
        </p:txBody>
      </p:sp>
      <p:sp>
        <p:nvSpPr>
          <p:cNvPr id="65542" name="Rectangle 4"/>
          <p:cNvSpPr>
            <a:spLocks noChangeArrowheads="1"/>
          </p:cNvSpPr>
          <p:nvPr/>
        </p:nvSpPr>
        <p:spPr bwMode="auto">
          <a:xfrm>
            <a:off x="900113" y="2060575"/>
            <a:ext cx="6335712" cy="9350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namespace Cadastro {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	public class Cliente {}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Comentários e regiões</a:t>
            </a:r>
          </a:p>
        </p:txBody>
      </p:sp>
      <p:sp>
        <p:nvSpPr>
          <p:cNvPr id="6758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Criando comentários e regiões: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311547" y="2148260"/>
            <a:ext cx="6500813" cy="3945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// Comentário de uma </a:t>
            </a: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linha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/* 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	Comentário com 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	mais de uma linha 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*/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/// &lt;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/// Documentação XML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/// &lt;/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summary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private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Atributo</a:t>
            </a:r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region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Região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private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Atributo1;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private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1600" b="1" dirty="0">
                <a:latin typeface="Courier New" pitchFamily="49" charset="0"/>
                <a:cs typeface="Courier New" pitchFamily="49" charset="0"/>
              </a:rPr>
              <a:t> Atributo2;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pt-BR" sz="1600" b="1" dirty="0" err="1">
                <a:latin typeface="Courier New" pitchFamily="49" charset="0"/>
                <a:cs typeface="Courier New" pitchFamily="49" charset="0"/>
              </a:rPr>
              <a:t>endregion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endParaRPr lang="pt-BR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02</a:t>
            </a:r>
            <a:endParaRPr lang="pt-BR" dirty="0"/>
          </a:p>
        </p:txBody>
      </p:sp>
      <p:sp>
        <p:nvSpPr>
          <p:cNvPr id="55299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4438" y="2822575"/>
            <a:ext cx="6254750" cy="13620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Orientação a Objeto</a:t>
            </a:r>
            <a:br>
              <a:rPr lang="pt-BR" dirty="0" smtClean="0"/>
            </a:br>
            <a:r>
              <a:rPr lang="pt-BR" dirty="0" smtClean="0"/>
              <a:t>parte I</a:t>
            </a:r>
            <a:endParaRPr lang="pt-BR" dirty="0"/>
          </a:p>
        </p:txBody>
      </p:sp>
      <p:sp>
        <p:nvSpPr>
          <p:cNvPr id="5632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de orientação a objeto</a:t>
            </a:r>
          </a:p>
        </p:txBody>
      </p:sp>
      <p:graphicFrame>
        <p:nvGraphicFramePr>
          <p:cNvPr id="6" name="Diagram 8"/>
          <p:cNvGraphicFramePr>
            <a:graphicFrameLocks/>
          </p:cNvGraphicFramePr>
          <p:nvPr/>
        </p:nvGraphicFramePr>
        <p:xfrm>
          <a:off x="1547664" y="692696"/>
          <a:ext cx="6357982" cy="5643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CLR?</a:t>
            </a:r>
          </a:p>
        </p:txBody>
      </p:sp>
      <p:sp>
        <p:nvSpPr>
          <p:cNvPr id="32771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O </a:t>
            </a:r>
            <a:r>
              <a:rPr lang="pt-BR" dirty="0" err="1" smtClean="0"/>
              <a:t>Common</a:t>
            </a:r>
            <a:r>
              <a:rPr lang="pt-BR" dirty="0" smtClean="0"/>
              <a:t> </a:t>
            </a:r>
            <a:r>
              <a:rPr lang="pt-BR" dirty="0" err="1" smtClean="0"/>
              <a:t>Language</a:t>
            </a:r>
            <a:r>
              <a:rPr lang="pt-BR" dirty="0" smtClean="0"/>
              <a:t> </a:t>
            </a:r>
            <a:r>
              <a:rPr lang="pt-BR" dirty="0" err="1" smtClean="0"/>
              <a:t>Runtime</a:t>
            </a:r>
            <a:r>
              <a:rPr lang="pt-BR" dirty="0" smtClean="0"/>
              <a:t> (CLR) é o componente encarregado de gerenciar aplicações desenvolvidas em .NET.</a:t>
            </a:r>
          </a:p>
          <a:p>
            <a:r>
              <a:rPr lang="pt-BR" dirty="0" smtClean="0"/>
              <a:t>O compilador de cada linguagem segue uma série de especificações, conhecidas como </a:t>
            </a:r>
            <a:r>
              <a:rPr lang="pt-BR" dirty="0" err="1" smtClean="0"/>
              <a:t>Common</a:t>
            </a:r>
            <a:r>
              <a:rPr lang="pt-BR" dirty="0" smtClean="0"/>
              <a:t> </a:t>
            </a:r>
            <a:r>
              <a:rPr lang="pt-BR" dirty="0" err="1" smtClean="0"/>
              <a:t>Language</a:t>
            </a:r>
            <a:r>
              <a:rPr lang="pt-BR" dirty="0" smtClean="0"/>
              <a:t> </a:t>
            </a:r>
            <a:r>
              <a:rPr lang="pt-BR" dirty="0" err="1" smtClean="0"/>
              <a:t>Infrastructure</a:t>
            </a:r>
            <a:r>
              <a:rPr lang="pt-BR" dirty="0" smtClean="0"/>
              <a:t> (CLI).</a:t>
            </a:r>
          </a:p>
          <a:p>
            <a:r>
              <a:rPr lang="pt-BR" dirty="0" smtClean="0"/>
              <a:t>Estas especificações são abertas (ECMA-335, ISO/IEC 23271), assim permitem a interoperabilidade entre outras linguagens e plataformas. </a:t>
            </a:r>
          </a:p>
          <a:p>
            <a:pPr lvl="1"/>
            <a:r>
              <a:rPr lang="pt-BR" dirty="0" smtClean="0"/>
              <a:t>Ex. A Novell desenvolveu o Mono, um CLR que opera em </a:t>
            </a:r>
            <a:r>
              <a:rPr lang="en-US" dirty="0" smtClean="0"/>
              <a:t>Linux, BSD, UNIX, Mac OS X e Solaris</a:t>
            </a:r>
            <a:r>
              <a:rPr lang="pt-B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Classes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Uma classe é uma “fábrica” para produzir objetos</a:t>
            </a:r>
          </a:p>
          <a:p>
            <a:r>
              <a:rPr lang="pt-BR" smtClean="0"/>
              <a:t>Determina um conjunto de objetos com:</a:t>
            </a:r>
          </a:p>
          <a:p>
            <a:pPr lvl="1"/>
            <a:r>
              <a:rPr lang="pt-BR" smtClean="0"/>
              <a:t>propriedades semelhantes</a:t>
            </a:r>
          </a:p>
          <a:p>
            <a:pPr lvl="1"/>
            <a:r>
              <a:rPr lang="pt-BR" smtClean="0"/>
              <a:t>comportamentos semelhantes</a:t>
            </a:r>
          </a:p>
          <a:p>
            <a:pPr lvl="1"/>
            <a:r>
              <a:rPr lang="pt-BR" smtClean="0"/>
              <a:t>relacionamentos comuns com outros objetos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Classes</a:t>
            </a:r>
          </a:p>
        </p:txBody>
      </p:sp>
      <p:sp>
        <p:nvSpPr>
          <p:cNvPr id="7270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42925" indent="-542925"/>
            <a:r>
              <a:rPr lang="pt-BR" dirty="0" smtClean="0"/>
              <a:t>Membros das classes</a:t>
            </a:r>
          </a:p>
          <a:p>
            <a:pPr marL="1014413" lvl="1" indent="-469900"/>
            <a:r>
              <a:rPr lang="pt-BR" dirty="0" smtClean="0"/>
              <a:t>Constantes, atributos, métodos, propriedades, indexadores, eventos, operadores, construtores, </a:t>
            </a:r>
            <a:r>
              <a:rPr lang="pt-BR" dirty="0" err="1" smtClean="0"/>
              <a:t>destrutores</a:t>
            </a:r>
            <a:endParaRPr lang="pt-BR" dirty="0" smtClean="0"/>
          </a:p>
          <a:p>
            <a:pPr marL="1014413" lvl="1" indent="-469900"/>
            <a:r>
              <a:rPr lang="pt-BR" dirty="0" smtClean="0"/>
              <a:t>Membros “de instância” e “de classe”</a:t>
            </a:r>
          </a:p>
          <a:p>
            <a:pPr marL="1014413" lvl="1" indent="-469900"/>
            <a:r>
              <a:rPr lang="pt-BR" dirty="0" smtClean="0"/>
              <a:t>Tipos aninhados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Modificadores de acesso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1"/>
            <a:ext cx="8229600" cy="964704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Modificadores de acesso são utilizados para definir níveis de acesso a membros das classes</a:t>
            </a:r>
          </a:p>
        </p:txBody>
      </p:sp>
      <p:grpSp>
        <p:nvGrpSpPr>
          <p:cNvPr id="73732" name="Group 4"/>
          <p:cNvGrpSpPr>
            <a:grpSpLocks/>
          </p:cNvGrpSpPr>
          <p:nvPr/>
        </p:nvGrpSpPr>
        <p:grpSpPr bwMode="auto">
          <a:xfrm>
            <a:off x="1168400" y="2420888"/>
            <a:ext cx="7148513" cy="3857625"/>
            <a:chOff x="672" y="1483"/>
            <a:chExt cx="4368" cy="2279"/>
          </a:xfrm>
        </p:grpSpPr>
        <p:sp>
          <p:nvSpPr>
            <p:cNvPr id="351237" name="Rectangle 5"/>
            <p:cNvSpPr>
              <a:spLocks noChangeArrowheads="1"/>
            </p:cNvSpPr>
            <p:nvPr/>
          </p:nvSpPr>
          <p:spPr bwMode="auto">
            <a:xfrm>
              <a:off x="672" y="1483"/>
              <a:ext cx="1248" cy="336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  <a:effectLst/>
          </p:spPr>
          <p:txBody>
            <a:bodyPr lIns="137160" rIns="4572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Times New Roman" pitchFamily="18" charset="0"/>
                </a:rPr>
                <a:t>Declaração</a:t>
              </a:r>
            </a:p>
          </p:txBody>
        </p:sp>
        <p:sp>
          <p:nvSpPr>
            <p:cNvPr id="351238" name="Rectangle 6"/>
            <p:cNvSpPr>
              <a:spLocks noChangeArrowheads="1"/>
            </p:cNvSpPr>
            <p:nvPr/>
          </p:nvSpPr>
          <p:spPr bwMode="auto">
            <a:xfrm>
              <a:off x="1920" y="1483"/>
              <a:ext cx="3120" cy="336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  <a:effectLst/>
          </p:spPr>
          <p:txBody>
            <a:bodyPr lIns="137160" rIns="4572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Times New Roman" pitchFamily="18" charset="0"/>
                </a:rPr>
                <a:t>Definição</a:t>
              </a:r>
            </a:p>
          </p:txBody>
        </p:sp>
        <p:sp>
          <p:nvSpPr>
            <p:cNvPr id="73735" name="Rectangle 7"/>
            <p:cNvSpPr>
              <a:spLocks noChangeArrowheads="1"/>
            </p:cNvSpPr>
            <p:nvPr/>
          </p:nvSpPr>
          <p:spPr bwMode="auto">
            <a:xfrm>
              <a:off x="672" y="1819"/>
              <a:ext cx="1248" cy="389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</p:spPr>
          <p:txBody>
            <a:bodyPr tIns="0" bIns="0" anchor="ctr"/>
            <a:lstStyle/>
            <a:p>
              <a:pPr eaLnBrk="0" hangingPunct="0">
                <a:lnSpc>
                  <a:spcPct val="90000"/>
                </a:lnSpc>
                <a:buClr>
                  <a:srgbClr val="D60093"/>
                </a:buClr>
                <a:buSzPct val="65000"/>
                <a:buFont typeface="Wingdings" pitchFamily="2" charset="2"/>
                <a:buNone/>
              </a:pPr>
              <a:r>
                <a:rPr lang="en-US" b="1">
                  <a:solidFill>
                    <a:schemeClr val="bg1"/>
                  </a:solidFill>
                  <a:latin typeface="Tahoma" pitchFamily="34" charset="0"/>
                  <a:cs typeface="Times New Roman" pitchFamily="18" charset="0"/>
                </a:rPr>
                <a:t>public</a:t>
              </a:r>
            </a:p>
          </p:txBody>
        </p:sp>
        <p:sp>
          <p:nvSpPr>
            <p:cNvPr id="73736" name="Rectangle 8"/>
            <p:cNvSpPr>
              <a:spLocks noChangeArrowheads="1"/>
            </p:cNvSpPr>
            <p:nvPr/>
          </p:nvSpPr>
          <p:spPr bwMode="auto">
            <a:xfrm>
              <a:off x="1920" y="1819"/>
              <a:ext cx="3120" cy="389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</p:spPr>
          <p:txBody>
            <a:bodyPr tIns="0" bIns="0" anchor="ctr"/>
            <a:lstStyle/>
            <a:p>
              <a:pPr eaLnBrk="0" hangingPunct="0"/>
              <a:r>
                <a:rPr lang="en-US">
                  <a:solidFill>
                    <a:schemeClr val="bg1"/>
                  </a:solidFill>
                  <a:latin typeface="Tahoma" pitchFamily="34" charset="0"/>
                  <a:cs typeface="Times New Roman" pitchFamily="18" charset="0"/>
                </a:rPr>
                <a:t>Acesso ilimitado</a:t>
              </a:r>
            </a:p>
          </p:txBody>
        </p:sp>
        <p:sp>
          <p:nvSpPr>
            <p:cNvPr id="73737" name="Rectangle 9"/>
            <p:cNvSpPr>
              <a:spLocks noChangeArrowheads="1"/>
            </p:cNvSpPr>
            <p:nvPr/>
          </p:nvSpPr>
          <p:spPr bwMode="auto">
            <a:xfrm>
              <a:off x="672" y="2208"/>
              <a:ext cx="1248" cy="388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</p:spPr>
          <p:txBody>
            <a:bodyPr tIns="0" bIns="0" anchor="ctr"/>
            <a:lstStyle/>
            <a:p>
              <a:pPr eaLnBrk="0" hangingPunct="0">
                <a:lnSpc>
                  <a:spcPct val="90000"/>
                </a:lnSpc>
                <a:buClr>
                  <a:srgbClr val="D60093"/>
                </a:buClr>
                <a:buSzPct val="65000"/>
                <a:buFont typeface="Wingdings" pitchFamily="2" charset="2"/>
                <a:buNone/>
              </a:pPr>
              <a:r>
                <a:rPr lang="en-US" b="1">
                  <a:solidFill>
                    <a:schemeClr val="bg1"/>
                  </a:solidFill>
                  <a:latin typeface="Tahoma" pitchFamily="34" charset="0"/>
                  <a:cs typeface="Times New Roman" pitchFamily="18" charset="0"/>
                </a:rPr>
                <a:t>private</a:t>
              </a:r>
            </a:p>
          </p:txBody>
        </p:sp>
        <p:sp>
          <p:nvSpPr>
            <p:cNvPr id="73738" name="Rectangle 10"/>
            <p:cNvSpPr>
              <a:spLocks noChangeArrowheads="1"/>
            </p:cNvSpPr>
            <p:nvPr/>
          </p:nvSpPr>
          <p:spPr bwMode="auto">
            <a:xfrm>
              <a:off x="1920" y="2208"/>
              <a:ext cx="3120" cy="388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</p:spPr>
          <p:txBody>
            <a:bodyPr tIns="0" bIns="0" anchor="ctr"/>
            <a:lstStyle/>
            <a:p>
              <a:pPr eaLnBrk="0" hangingPunct="0"/>
              <a:r>
                <a:rPr lang="en-US">
                  <a:solidFill>
                    <a:schemeClr val="bg1"/>
                  </a:solidFill>
                  <a:latin typeface="Tahoma" pitchFamily="34" charset="0"/>
                  <a:cs typeface="Times New Roman" pitchFamily="18" charset="0"/>
                </a:rPr>
                <a:t>Acesso limitado à classe e seus membros</a:t>
              </a:r>
            </a:p>
          </p:txBody>
        </p:sp>
        <p:sp>
          <p:nvSpPr>
            <p:cNvPr id="73739" name="Rectangle 11"/>
            <p:cNvSpPr>
              <a:spLocks noChangeArrowheads="1"/>
            </p:cNvSpPr>
            <p:nvPr/>
          </p:nvSpPr>
          <p:spPr bwMode="auto">
            <a:xfrm>
              <a:off x="672" y="2596"/>
              <a:ext cx="1248" cy="389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</p:spPr>
          <p:txBody>
            <a:bodyPr tIns="0" bIns="0" anchor="ctr"/>
            <a:lstStyle/>
            <a:p>
              <a:pPr eaLnBrk="0" hangingPunct="0">
                <a:lnSpc>
                  <a:spcPct val="90000"/>
                </a:lnSpc>
                <a:buClr>
                  <a:srgbClr val="D60093"/>
                </a:buClr>
                <a:buSzPct val="65000"/>
                <a:buFont typeface="Wingdings" pitchFamily="2" charset="2"/>
                <a:buNone/>
              </a:pPr>
              <a:r>
                <a:rPr lang="en-US" b="1">
                  <a:solidFill>
                    <a:schemeClr val="bg1"/>
                  </a:solidFill>
                  <a:latin typeface="Tahoma" pitchFamily="34" charset="0"/>
                  <a:cs typeface="Times New Roman" pitchFamily="18" charset="0"/>
                </a:rPr>
                <a:t>internal</a:t>
              </a:r>
            </a:p>
          </p:txBody>
        </p:sp>
        <p:sp>
          <p:nvSpPr>
            <p:cNvPr id="73740" name="Rectangle 12"/>
            <p:cNvSpPr>
              <a:spLocks noChangeArrowheads="1"/>
            </p:cNvSpPr>
            <p:nvPr/>
          </p:nvSpPr>
          <p:spPr bwMode="auto">
            <a:xfrm>
              <a:off x="1920" y="2596"/>
              <a:ext cx="3120" cy="389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</p:spPr>
          <p:txBody>
            <a:bodyPr tIns="0" bIns="0" anchor="ctr"/>
            <a:lstStyle/>
            <a:p>
              <a:pPr eaLnBrk="0" hangingPunct="0"/>
              <a:r>
                <a:rPr lang="en-US">
                  <a:solidFill>
                    <a:schemeClr val="bg1"/>
                  </a:solidFill>
                  <a:latin typeface="Tahoma" pitchFamily="34" charset="0"/>
                </a:rPr>
                <a:t>Acesso limitado ao programa (assembly)</a:t>
              </a:r>
            </a:p>
          </p:txBody>
        </p:sp>
        <p:sp>
          <p:nvSpPr>
            <p:cNvPr id="73741" name="Rectangle 13"/>
            <p:cNvSpPr>
              <a:spLocks noChangeArrowheads="1"/>
            </p:cNvSpPr>
            <p:nvPr/>
          </p:nvSpPr>
          <p:spPr bwMode="auto">
            <a:xfrm>
              <a:off x="672" y="2985"/>
              <a:ext cx="1248" cy="388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</p:spPr>
          <p:txBody>
            <a:bodyPr tIns="0" bIns="0" anchor="ctr"/>
            <a:lstStyle/>
            <a:p>
              <a:pPr eaLnBrk="0" hangingPunct="0">
                <a:lnSpc>
                  <a:spcPct val="90000"/>
                </a:lnSpc>
                <a:buClr>
                  <a:srgbClr val="D60093"/>
                </a:buClr>
                <a:buSzPct val="65000"/>
                <a:buFont typeface="Wingdings" pitchFamily="2" charset="2"/>
                <a:buNone/>
              </a:pPr>
              <a:r>
                <a:rPr lang="en-US" b="1">
                  <a:solidFill>
                    <a:schemeClr val="bg1"/>
                  </a:solidFill>
                  <a:latin typeface="Tahoma" pitchFamily="34" charset="0"/>
                  <a:cs typeface="Times New Roman" pitchFamily="18" charset="0"/>
                </a:rPr>
                <a:t>protected</a:t>
              </a:r>
            </a:p>
          </p:txBody>
        </p:sp>
        <p:sp>
          <p:nvSpPr>
            <p:cNvPr id="73742" name="Rectangle 14"/>
            <p:cNvSpPr>
              <a:spLocks noChangeArrowheads="1"/>
            </p:cNvSpPr>
            <p:nvPr/>
          </p:nvSpPr>
          <p:spPr bwMode="auto">
            <a:xfrm>
              <a:off x="1920" y="2985"/>
              <a:ext cx="3120" cy="388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</p:spPr>
          <p:txBody>
            <a:bodyPr tIns="0" bIns="0" anchor="ctr"/>
            <a:lstStyle/>
            <a:p>
              <a:pPr eaLnBrk="0" hangingPunct="0"/>
              <a:r>
                <a:rPr lang="en-US">
                  <a:solidFill>
                    <a:schemeClr val="bg1"/>
                  </a:solidFill>
                  <a:latin typeface="Tahoma" pitchFamily="34" charset="0"/>
                  <a:cs typeface="Times New Roman" pitchFamily="18" charset="0"/>
                </a:rPr>
                <a:t>Acesso limitado à classe, seus membros e a tipos derivados da mesma</a:t>
              </a:r>
            </a:p>
          </p:txBody>
        </p:sp>
        <p:sp>
          <p:nvSpPr>
            <p:cNvPr id="73743" name="Rectangle 15"/>
            <p:cNvSpPr>
              <a:spLocks noChangeArrowheads="1"/>
            </p:cNvSpPr>
            <p:nvPr/>
          </p:nvSpPr>
          <p:spPr bwMode="auto">
            <a:xfrm>
              <a:off x="672" y="3373"/>
              <a:ext cx="1248" cy="389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</p:spPr>
          <p:txBody>
            <a:bodyPr tIns="0" bIns="0" anchor="ctr"/>
            <a:lstStyle/>
            <a:p>
              <a:pPr eaLnBrk="0" hangingPunct="0">
                <a:lnSpc>
                  <a:spcPct val="90000"/>
                </a:lnSpc>
                <a:buClr>
                  <a:srgbClr val="D60093"/>
                </a:buClr>
                <a:buSzPct val="65000"/>
                <a:buFont typeface="Wingdings" pitchFamily="2" charset="2"/>
                <a:buNone/>
              </a:pPr>
              <a:r>
                <a:rPr lang="en-US" b="1">
                  <a:solidFill>
                    <a:schemeClr val="bg1"/>
                  </a:solidFill>
                  <a:latin typeface="Tahoma" pitchFamily="34" charset="0"/>
                  <a:cs typeface="Times New Roman" pitchFamily="18" charset="0"/>
                </a:rPr>
                <a:t>protected internal</a:t>
              </a:r>
            </a:p>
          </p:txBody>
        </p:sp>
        <p:sp>
          <p:nvSpPr>
            <p:cNvPr id="73744" name="Rectangle 16"/>
            <p:cNvSpPr>
              <a:spLocks noChangeArrowheads="1"/>
            </p:cNvSpPr>
            <p:nvPr/>
          </p:nvSpPr>
          <p:spPr bwMode="auto">
            <a:xfrm>
              <a:off x="1920" y="3373"/>
              <a:ext cx="3120" cy="389"/>
            </a:xfrm>
            <a:prstGeom prst="rect">
              <a:avLst/>
            </a:prstGeom>
            <a:solidFill>
              <a:srgbClr val="7B8AFD"/>
            </a:solidFill>
            <a:ln w="28575" algn="ctr">
              <a:solidFill>
                <a:srgbClr val="1F4B8C"/>
              </a:solidFill>
              <a:miter lim="800000"/>
              <a:headEnd/>
              <a:tailEnd/>
            </a:ln>
          </p:spPr>
          <p:txBody>
            <a:bodyPr tIns="0" bIns="0" anchor="ctr"/>
            <a:lstStyle/>
            <a:p>
              <a:pPr eaLnBrk="0" hangingPunct="0"/>
              <a:r>
                <a:rPr lang="en-US">
                  <a:solidFill>
                    <a:schemeClr val="bg1"/>
                  </a:solidFill>
                  <a:latin typeface="Tahoma" pitchFamily="34" charset="0"/>
                </a:rPr>
                <a:t>Acesso limitado à classe, classes derivadas ou membros deste programa (assembly)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Instâncias</a:t>
            </a:r>
          </a:p>
        </p:txBody>
      </p:sp>
      <p:sp>
        <p:nvSpPr>
          <p:cNvPr id="7475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Objetos são gerados a partir de classes</a:t>
            </a:r>
          </a:p>
          <a:p>
            <a:r>
              <a:rPr lang="pt-BR" dirty="0" smtClean="0"/>
              <a:t>Uma classe define as propriedades e o comportamento dos objetos gerados por ela</a:t>
            </a:r>
          </a:p>
          <a:p>
            <a:r>
              <a:rPr lang="pt-BR" dirty="0" smtClean="0"/>
              <a:t>Todo objeto é uma instância de uma classe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Classes - Atributos</a:t>
            </a:r>
          </a:p>
        </p:txBody>
      </p:sp>
      <p:sp>
        <p:nvSpPr>
          <p:cNvPr id="75779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Definindo uma classe e seus atributos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Instanciando uma classe</a:t>
            </a:r>
          </a:p>
        </p:txBody>
      </p:sp>
      <p:sp>
        <p:nvSpPr>
          <p:cNvPr id="75780" name="Rectangle 10"/>
          <p:cNvSpPr>
            <a:spLocks noChangeArrowheads="1"/>
          </p:cNvSpPr>
          <p:nvPr/>
        </p:nvSpPr>
        <p:spPr bwMode="auto">
          <a:xfrm>
            <a:off x="971550" y="2276872"/>
            <a:ext cx="6596063" cy="1938337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public class Cliente {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	private string	nome;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	private decimal limiteCredito;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	private uint	clienteID;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}</a:t>
            </a:r>
          </a:p>
        </p:txBody>
      </p:sp>
      <p:sp>
        <p:nvSpPr>
          <p:cNvPr id="75781" name="Rectangle 11"/>
          <p:cNvSpPr>
            <a:spLocks noChangeArrowheads="1"/>
          </p:cNvSpPr>
          <p:nvPr/>
        </p:nvSpPr>
        <p:spPr bwMode="auto">
          <a:xfrm>
            <a:off x="755650" y="5271294"/>
            <a:ext cx="6900863" cy="461962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Cliente proximoCliente = new Cliente();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Classes - Métodos</a:t>
            </a:r>
          </a:p>
        </p:txBody>
      </p:sp>
      <p:sp>
        <p:nvSpPr>
          <p:cNvPr id="7680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Métodos representam as operações associadas à classe</a:t>
            </a:r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r>
              <a:rPr lang="pt-BR" smtClean="0"/>
              <a:t>Chamando um método</a:t>
            </a:r>
          </a:p>
        </p:txBody>
      </p:sp>
      <p:sp>
        <p:nvSpPr>
          <p:cNvPr id="76804" name="Rectangle 8"/>
          <p:cNvSpPr>
            <a:spLocks noChangeArrowheads="1"/>
          </p:cNvSpPr>
          <p:nvPr/>
        </p:nvSpPr>
        <p:spPr bwMode="auto">
          <a:xfrm>
            <a:off x="963613" y="2733675"/>
            <a:ext cx="7929562" cy="1200150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public void AumentarLimite(decimal val) {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     limiteCredito += val;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}</a:t>
            </a:r>
          </a:p>
        </p:txBody>
      </p:sp>
      <p:sp>
        <p:nvSpPr>
          <p:cNvPr id="76805" name="Rectangle 9"/>
          <p:cNvSpPr>
            <a:spLocks noChangeArrowheads="1"/>
          </p:cNvSpPr>
          <p:nvPr/>
        </p:nvSpPr>
        <p:spPr bwMode="auto">
          <a:xfrm>
            <a:off x="827088" y="5013325"/>
            <a:ext cx="7929562" cy="461963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proximoCliente.AumentarLimite(100M);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Classes - Métodos</a:t>
            </a:r>
          </a:p>
        </p:txBody>
      </p:sp>
      <p:graphicFrame>
        <p:nvGraphicFramePr>
          <p:cNvPr id="431162" name="Group 58"/>
          <p:cNvGraphicFramePr>
            <a:graphicFrameLocks noGrp="1"/>
          </p:cNvGraphicFramePr>
          <p:nvPr>
            <p:ph idx="1"/>
          </p:nvPr>
        </p:nvGraphicFramePr>
        <p:xfrm>
          <a:off x="882116" y="3501008"/>
          <a:ext cx="7938356" cy="2111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4232"/>
                <a:gridCol w="6764124"/>
              </a:tblGrid>
              <a:tr h="282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[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nenhum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]</a:t>
                      </a: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4197" marR="94197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pt-B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Se não existe modificador, assume que é parâmetro de entrada passado por valor.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4197" marR="94197" marT="46800" marB="46800" anchor="ctr" horzOverflow="overflow"/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out</a:t>
                      </a: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4197" marR="94197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pt-B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Parâmetro de saída. Seu valor será atribuído pelo próprio método, não necessitando de inicialização prévia.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4197" marR="94197" marT="46800" marB="46800" anchor="ctr" horzOverflow="overflow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ref</a:t>
                      </a: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4197" marR="94197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pt-B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Parâmetro de entrada/saída. Seu valor pode ser atribuído antes da chamada do método ou sofrer alteração pelo método.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4197" marR="94197" marT="46800" marB="46800" anchor="ctr" horzOverflow="overflow"/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params</a:t>
                      </a:r>
                      <a:endParaRPr kumimoji="0" lang="pt-PT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4197" marR="94197" marT="46800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C00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pt-B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Permite receber um número variável de parâmetros através de um </a:t>
                      </a:r>
                      <a:r>
                        <a:rPr kumimoji="0" lang="pt-BR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array</a:t>
                      </a:r>
                      <a:r>
                        <a:rPr kumimoji="0" lang="pt-BR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.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Tahoma" pitchFamily="34" charset="0"/>
                        <a:cs typeface="Arial" charset="0"/>
                      </a:endParaRPr>
                    </a:p>
                  </a:txBody>
                  <a:tcPr marL="94197" marR="94197" marT="46800" marB="46800" anchor="ctr" horzOverflow="overflow"/>
                </a:tc>
              </a:tr>
            </a:tbl>
          </a:graphicData>
        </a:graphic>
      </p:graphicFrame>
      <p:sp>
        <p:nvSpPr>
          <p:cNvPr id="7784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14400" y="1295400"/>
            <a:ext cx="8229600" cy="2176463"/>
          </a:xfrm>
          <a:prstGeom prst="rect">
            <a:avLst/>
          </a:prstGeom>
        </p:spPr>
        <p:txBody>
          <a:bodyPr/>
          <a:lstStyle/>
          <a:p>
            <a:r>
              <a:rPr lang="pt-BR" sz="2400" dirty="0" smtClean="0"/>
              <a:t>Os parâmetros de um método podem receber um modificador que indica a direção do fluxo de dados</a:t>
            </a:r>
          </a:p>
          <a:p>
            <a:pPr lvl="1"/>
            <a:r>
              <a:rPr lang="pt-BR" sz="2000" dirty="0" smtClean="0"/>
              <a:t>Entrada</a:t>
            </a:r>
          </a:p>
          <a:p>
            <a:pPr lvl="1"/>
            <a:r>
              <a:rPr lang="pt-BR" sz="2000" dirty="0" smtClean="0"/>
              <a:t>Saída</a:t>
            </a:r>
          </a:p>
          <a:p>
            <a:pPr lvl="1"/>
            <a:r>
              <a:rPr lang="pt-BR" sz="2000" dirty="0" smtClean="0"/>
              <a:t>Entrada/saída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Classes - Métodos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Parâmetro de saída</a:t>
            </a:r>
          </a:p>
          <a:p>
            <a:pPr>
              <a:buNone/>
            </a:pPr>
            <a:endParaRPr lang="pt-BR" dirty="0" smtClean="0"/>
          </a:p>
          <a:p>
            <a:r>
              <a:rPr lang="pt-BR" dirty="0" smtClean="0"/>
              <a:t>Parâmetro de entrada/saída</a:t>
            </a:r>
          </a:p>
          <a:p>
            <a:endParaRPr lang="pt-BR" dirty="0" smtClean="0"/>
          </a:p>
          <a:p>
            <a:r>
              <a:rPr lang="pt-BR" dirty="0" smtClean="0"/>
              <a:t>Parâmetros variáveis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848047" y="2132856"/>
            <a:ext cx="7972425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120000"/>
            </a:pPr>
            <a:r>
              <a:rPr lang="en-US" sz="2000">
                <a:latin typeface="Consolas" pitchFamily="49" charset="0"/>
              </a:rPr>
              <a:t>public void Adicionar(int x, int y, out int r) {…}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000">
                <a:latin typeface="Consolas" pitchFamily="49" charset="0"/>
              </a:rPr>
              <a:t>Adicionar(1, 2, out resultado);</a:t>
            </a: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848047" y="3356992"/>
            <a:ext cx="7972425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120000"/>
            </a:pPr>
            <a:r>
              <a:rPr lang="en-US" sz="2000">
                <a:latin typeface="Consolas" pitchFamily="49" charset="0"/>
              </a:rPr>
              <a:t>public void ParaMaiuscula(ref string s) {…}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000">
                <a:latin typeface="Consolas" pitchFamily="49" charset="0"/>
              </a:rPr>
              <a:t>ParaMaiuscula(ref frase);</a:t>
            </a: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848047" y="4471317"/>
            <a:ext cx="7972425" cy="1477963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120000"/>
            </a:pPr>
            <a:r>
              <a:rPr lang="en-US">
                <a:latin typeface="Consolas" pitchFamily="49" charset="0"/>
              </a:rPr>
              <a:t>public void MostrarLista(params int[] lista) {…}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>
                <a:latin typeface="Consolas" pitchFamily="49" charset="0"/>
              </a:rPr>
              <a:t>int[] array = new int[3] {1,2,3};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>
                <a:latin typeface="Consolas" pitchFamily="49" charset="0"/>
              </a:rPr>
              <a:t>MostrarLista(array);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>
                <a:latin typeface="Consolas" pitchFamily="49" charset="0"/>
              </a:rPr>
              <a:t>MostrarLista(1,2,3);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>
                <a:latin typeface="Consolas" pitchFamily="49" charset="0"/>
              </a:rPr>
              <a:t>MosttarLista(1,2,3,4,5);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Classes - Propriedades</a:t>
            </a:r>
          </a:p>
        </p:txBody>
      </p:sp>
      <p:sp>
        <p:nvSpPr>
          <p:cNvPr id="7987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Propriedades são métodos que protegem o acesso aos membros da classe</a:t>
            </a:r>
          </a:p>
          <a:p>
            <a:endParaRPr lang="pt-BR" dirty="0" smtClean="0"/>
          </a:p>
          <a:p>
            <a:endParaRPr lang="pt-BR" dirty="0" smtClean="0"/>
          </a:p>
          <a:p>
            <a:pPr>
              <a:buNone/>
            </a:pPr>
            <a:endParaRPr lang="pt-BR" dirty="0" smtClean="0"/>
          </a:p>
          <a:p>
            <a:r>
              <a:rPr lang="pt-BR" dirty="0" smtClean="0"/>
              <a:t>Acessando propriedades</a:t>
            </a:r>
          </a:p>
        </p:txBody>
      </p:sp>
      <p:sp>
        <p:nvSpPr>
          <p:cNvPr id="79876" name="Rectangle 8"/>
          <p:cNvSpPr>
            <a:spLocks noChangeArrowheads="1"/>
          </p:cNvSpPr>
          <p:nvPr/>
        </p:nvSpPr>
        <p:spPr bwMode="auto">
          <a:xfrm>
            <a:off x="869950" y="2708920"/>
            <a:ext cx="7805738" cy="1421383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dirty="0">
                <a:latin typeface="Consolas" pitchFamily="49" charset="0"/>
              </a:rPr>
              <a:t>public string Nome {</a:t>
            </a:r>
          </a:p>
          <a:p>
            <a:pPr eaLnBrk="0" hangingPunct="0"/>
            <a:r>
              <a:rPr lang="en-US" dirty="0">
                <a:latin typeface="Consolas" pitchFamily="49" charset="0"/>
              </a:rPr>
              <a:t>	</a:t>
            </a:r>
            <a:r>
              <a:rPr lang="en-US" b="1" dirty="0">
                <a:latin typeface="Consolas" pitchFamily="49" charset="0"/>
              </a:rPr>
              <a:t>get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</a:rPr>
              <a:t>{</a:t>
            </a:r>
            <a:r>
              <a:rPr lang="en-US" dirty="0">
                <a:latin typeface="Consolas" pitchFamily="49" charset="0"/>
              </a:rPr>
              <a:t>	return </a:t>
            </a:r>
            <a:r>
              <a:rPr lang="en-US" dirty="0" err="1">
                <a:latin typeface="Consolas" pitchFamily="49" charset="0"/>
              </a:rPr>
              <a:t>nome</a:t>
            </a:r>
            <a:r>
              <a:rPr lang="en-US" b="1" dirty="0" smtClean="0">
                <a:latin typeface="Consolas" pitchFamily="49" charset="0"/>
              </a:rPr>
              <a:t>; </a:t>
            </a:r>
            <a:r>
              <a:rPr lang="en-US" dirty="0" smtClean="0">
                <a:latin typeface="Consolas" pitchFamily="49" charset="0"/>
              </a:rPr>
              <a:t>}</a:t>
            </a:r>
            <a:endParaRPr lang="en-US" dirty="0">
              <a:latin typeface="Consolas" pitchFamily="49" charset="0"/>
            </a:endParaRPr>
          </a:p>
          <a:p>
            <a:pPr eaLnBrk="0" hangingPunct="0"/>
            <a:r>
              <a:rPr lang="en-US" dirty="0">
                <a:latin typeface="Consolas" pitchFamily="49" charset="0"/>
              </a:rPr>
              <a:t> 	</a:t>
            </a:r>
            <a:r>
              <a:rPr lang="en-US" b="1" dirty="0">
                <a:latin typeface="Consolas" pitchFamily="49" charset="0"/>
              </a:rPr>
              <a:t>set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</a:rPr>
              <a:t>{</a:t>
            </a:r>
            <a:r>
              <a:rPr lang="en-US" dirty="0">
                <a:latin typeface="Consolas" pitchFamily="49" charset="0"/>
              </a:rPr>
              <a:t>	</a:t>
            </a:r>
            <a:r>
              <a:rPr lang="en-US" dirty="0" err="1">
                <a:latin typeface="Consolas" pitchFamily="49" charset="0"/>
              </a:rPr>
              <a:t>nome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b="1" dirty="0">
                <a:latin typeface="Consolas" pitchFamily="49" charset="0"/>
              </a:rPr>
              <a:t>value</a:t>
            </a:r>
            <a:r>
              <a:rPr lang="en-US" b="1" dirty="0" smtClean="0">
                <a:latin typeface="Consolas" pitchFamily="49" charset="0"/>
              </a:rPr>
              <a:t>; </a:t>
            </a:r>
            <a:r>
              <a:rPr lang="en-US" dirty="0" smtClean="0">
                <a:latin typeface="Consolas" pitchFamily="49" charset="0"/>
              </a:rPr>
              <a:t>}</a:t>
            </a:r>
            <a:endParaRPr lang="en-US" dirty="0">
              <a:latin typeface="Consolas" pitchFamily="49" charset="0"/>
            </a:endParaRPr>
          </a:p>
          <a:p>
            <a:pPr eaLnBrk="0" hangingPunct="0"/>
            <a:r>
              <a:rPr lang="en-US" dirty="0">
                <a:latin typeface="Consolas" pitchFamily="49" charset="0"/>
              </a:rPr>
              <a:t>}</a:t>
            </a:r>
          </a:p>
        </p:txBody>
      </p:sp>
      <p:sp>
        <p:nvSpPr>
          <p:cNvPr id="79877" name="Rectangle 9"/>
          <p:cNvSpPr>
            <a:spLocks noChangeArrowheads="1"/>
          </p:cNvSpPr>
          <p:nvPr/>
        </p:nvSpPr>
        <p:spPr bwMode="auto">
          <a:xfrm>
            <a:off x="860425" y="5116513"/>
            <a:ext cx="7743825" cy="400050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chemeClr val="bg1"/>
              </a:buClr>
              <a:buSzPct val="120000"/>
            </a:pPr>
            <a:r>
              <a:rPr lang="en-US">
                <a:latin typeface="Consolas" pitchFamily="49" charset="0"/>
              </a:rPr>
              <a:t>proximoCliente.Nome = "Microsoft";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Classes - Propriedades</a:t>
            </a:r>
          </a:p>
        </p:txBody>
      </p:sp>
      <p:sp>
        <p:nvSpPr>
          <p:cNvPr id="8089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Get</a:t>
            </a:r>
            <a:r>
              <a:rPr lang="pt-BR" dirty="0" smtClean="0"/>
              <a:t> e Set </a:t>
            </a:r>
            <a:r>
              <a:rPr lang="pt-BR" dirty="0" err="1" smtClean="0"/>
              <a:t>auto-implementados</a:t>
            </a:r>
            <a:r>
              <a:rPr lang="pt-BR" dirty="0" smtClean="0"/>
              <a:t>:</a:t>
            </a:r>
          </a:p>
          <a:p>
            <a:endParaRPr lang="pt-BR" dirty="0" smtClean="0"/>
          </a:p>
          <a:p>
            <a:endParaRPr lang="pt-BR" dirty="0" smtClean="0"/>
          </a:p>
          <a:p>
            <a:pPr>
              <a:buNone/>
            </a:pPr>
            <a:endParaRPr lang="pt-BR" dirty="0" smtClean="0"/>
          </a:p>
          <a:p>
            <a:r>
              <a:rPr lang="pt-BR" dirty="0" smtClean="0"/>
              <a:t>Acessando propriedades </a:t>
            </a:r>
          </a:p>
          <a:p>
            <a:endParaRPr lang="pt-BR" dirty="0" smtClean="0"/>
          </a:p>
        </p:txBody>
      </p:sp>
      <p:sp>
        <p:nvSpPr>
          <p:cNvPr id="80900" name="Rectangle 8"/>
          <p:cNvSpPr>
            <a:spLocks noChangeArrowheads="1"/>
          </p:cNvSpPr>
          <p:nvPr/>
        </p:nvSpPr>
        <p:spPr bwMode="auto">
          <a:xfrm>
            <a:off x="942975" y="2276872"/>
            <a:ext cx="7805738" cy="1224583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Consolas" pitchFamily="49" charset="0"/>
              </a:rPr>
              <a:t>public string Nome {</a:t>
            </a:r>
          </a:p>
          <a:p>
            <a:pPr eaLnBrk="0" hangingPunct="0"/>
            <a:r>
              <a:rPr lang="en-US">
                <a:latin typeface="Consolas" pitchFamily="49" charset="0"/>
              </a:rPr>
              <a:t>	get;set;</a:t>
            </a:r>
          </a:p>
          <a:p>
            <a:pPr eaLnBrk="0" hangingPunct="0"/>
            <a:r>
              <a:rPr lang="en-US">
                <a:latin typeface="Consolas" pitchFamily="49" charset="0"/>
              </a:rPr>
              <a:t>}</a:t>
            </a:r>
          </a:p>
        </p:txBody>
      </p:sp>
      <p:sp>
        <p:nvSpPr>
          <p:cNvPr id="80901" name="Rectangle 9"/>
          <p:cNvSpPr>
            <a:spLocks noChangeArrowheads="1"/>
          </p:cNvSpPr>
          <p:nvPr/>
        </p:nvSpPr>
        <p:spPr bwMode="auto">
          <a:xfrm>
            <a:off x="931863" y="4725144"/>
            <a:ext cx="7743825" cy="400050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chemeClr val="bg1"/>
              </a:buClr>
              <a:buSzPct val="120000"/>
            </a:pPr>
            <a:r>
              <a:rPr lang="en-US">
                <a:latin typeface="Consolas" pitchFamily="49" charset="0"/>
              </a:rPr>
              <a:t>proximoCliente.Nome = "Microsoft";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Serviços presentes no CLR</a:t>
            </a:r>
          </a:p>
        </p:txBody>
      </p:sp>
      <p:sp>
        <p:nvSpPr>
          <p:cNvPr id="3379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100" smtClean="0"/>
              <a:t>Gerenciamento de memória</a:t>
            </a:r>
          </a:p>
          <a:p>
            <a:r>
              <a:rPr lang="pt-BR" sz="3100" smtClean="0"/>
              <a:t>Tratamento de exceções</a:t>
            </a:r>
          </a:p>
          <a:p>
            <a:r>
              <a:rPr lang="pt-BR" sz="3100" smtClean="0"/>
              <a:t>Compilação</a:t>
            </a:r>
          </a:p>
          <a:p>
            <a:r>
              <a:rPr lang="pt-BR" sz="3100" smtClean="0"/>
              <a:t>Segurança</a:t>
            </a:r>
          </a:p>
          <a:p>
            <a:r>
              <a:rPr lang="pt-BR" sz="3100" smtClean="0"/>
              <a:t>Outros </a:t>
            </a:r>
            <a:endParaRPr lang="pt-BR" sz="43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Classes - Construtores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2C368"/>
              </a:buClr>
              <a:buSzPct val="100000"/>
              <a:buFont typeface="Wingdings" pitchFamily="2" charset="2"/>
              <a:buChar char="§"/>
            </a:pPr>
            <a:r>
              <a:rPr lang="pt-BR" sz="2800" dirty="0" smtClean="0">
                <a:latin typeface="Tahoma" pitchFamily="34" charset="0"/>
              </a:rPr>
              <a:t>Construtores são métodos especiais que implementam as ações necessárias para inicializar um objeto</a:t>
            </a:r>
          </a:p>
          <a:p>
            <a:pPr lvl="1">
              <a:buClr>
                <a:srgbClr val="92C368"/>
              </a:buClr>
              <a:buSzPct val="65000"/>
              <a:buFont typeface="Wingdings" pitchFamily="2" charset="2"/>
              <a:buChar char="q"/>
            </a:pPr>
            <a:r>
              <a:rPr lang="pt-BR" sz="2400" dirty="0" smtClean="0">
                <a:latin typeface="Tahoma" pitchFamily="34" charset="0"/>
              </a:rPr>
              <a:t>Tem o mesmo nome da classe</a:t>
            </a:r>
          </a:p>
          <a:p>
            <a:pPr lvl="1">
              <a:buClr>
                <a:srgbClr val="92C368"/>
              </a:buClr>
              <a:buSzPct val="65000"/>
              <a:buFont typeface="Wingdings" pitchFamily="2" charset="2"/>
              <a:buChar char="q"/>
            </a:pPr>
            <a:r>
              <a:rPr lang="pt-BR" sz="2400" dirty="0" smtClean="0">
                <a:latin typeface="Tahoma" pitchFamily="34" charset="0"/>
              </a:rPr>
              <a:t>Não possuem tipo de retorno (nem </a:t>
            </a:r>
            <a:r>
              <a:rPr lang="pt-BR" sz="2400" i="1" dirty="0" err="1" smtClean="0">
                <a:latin typeface="Tahoma" pitchFamily="34" charset="0"/>
              </a:rPr>
              <a:t>void</a:t>
            </a:r>
            <a:r>
              <a:rPr lang="pt-BR" sz="2400" dirty="0" smtClean="0">
                <a:latin typeface="Tahoma" pitchFamily="34" charset="0"/>
              </a:rPr>
              <a:t>)</a:t>
            </a:r>
          </a:p>
          <a:p>
            <a:pPr lvl="1">
              <a:buClr>
                <a:srgbClr val="92C368"/>
              </a:buClr>
              <a:buSzPct val="65000"/>
              <a:buFont typeface="Wingdings" pitchFamily="2" charset="2"/>
              <a:buChar char="q"/>
            </a:pPr>
            <a:r>
              <a:rPr lang="pt-BR" sz="2400" dirty="0" smtClean="0">
                <a:latin typeface="Tahoma" pitchFamily="34" charset="0"/>
              </a:rPr>
              <a:t>Parâmetros são opcionais</a:t>
            </a:r>
          </a:p>
        </p:txBody>
      </p:sp>
      <p:sp>
        <p:nvSpPr>
          <p:cNvPr id="81924" name="Rectangle 7"/>
          <p:cNvSpPr>
            <a:spLocks noChangeArrowheads="1"/>
          </p:cNvSpPr>
          <p:nvPr/>
        </p:nvSpPr>
        <p:spPr bwMode="auto">
          <a:xfrm>
            <a:off x="890588" y="4572000"/>
            <a:ext cx="7929562" cy="1339850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120000"/>
            </a:pPr>
            <a:r>
              <a:rPr lang="en-US">
                <a:latin typeface="Consolas" pitchFamily="49" charset="0"/>
              </a:rPr>
              <a:t>public Cliente(string n, uint i) {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>
                <a:latin typeface="Consolas" pitchFamily="49" charset="0"/>
              </a:rPr>
              <a:t>     nome = n;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>
                <a:latin typeface="Consolas" pitchFamily="49" charset="0"/>
              </a:rPr>
              <a:t>     clienteID = i;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Classes - Sobrecarga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Chama-se de sobrecarga de métodos (</a:t>
            </a:r>
            <a:r>
              <a:rPr lang="pt-BR" dirty="0" err="1" smtClean="0"/>
              <a:t>overloading</a:t>
            </a:r>
            <a:r>
              <a:rPr lang="pt-BR" dirty="0" smtClean="0"/>
              <a:t>) o ato de criar diversos métodos com o mesmo nome que se diferenciam pela lista de argumentos (parâmetros)</a:t>
            </a:r>
          </a:p>
          <a:p>
            <a:r>
              <a:rPr lang="pt-BR" dirty="0" smtClean="0"/>
              <a:t>Métodos com mesmo nome, mas com tipo, quantidade ou ordenação de parâmetros diferentes, são considerados métodos diferentes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Classes - Sobrecarga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Tahoma" pitchFamily="34" charset="0"/>
              </a:rPr>
              <a:t>Exemplo: sobrecarga de construtor</a:t>
            </a:r>
            <a:endParaRPr lang="pt-BR" sz="2800" dirty="0" smtClean="0">
              <a:latin typeface="Tahoma" pitchFamily="34" charset="0"/>
            </a:endParaRPr>
          </a:p>
        </p:txBody>
      </p:sp>
      <p:sp>
        <p:nvSpPr>
          <p:cNvPr id="83972" name="Rectangle 7"/>
          <p:cNvSpPr>
            <a:spLocks noChangeArrowheads="1"/>
          </p:cNvSpPr>
          <p:nvPr/>
        </p:nvSpPr>
        <p:spPr bwMode="auto">
          <a:xfrm>
            <a:off x="890588" y="2377911"/>
            <a:ext cx="7929562" cy="3139321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120000"/>
            </a:pPr>
            <a:r>
              <a:rPr lang="en-US" dirty="0">
                <a:latin typeface="Consolas" pitchFamily="49" charset="0"/>
              </a:rPr>
              <a:t>public class Data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dirty="0">
                <a:latin typeface="Consolas" pitchFamily="49" charset="0"/>
              </a:rPr>
              <a:t>{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dirty="0">
                <a:latin typeface="Consolas" pitchFamily="49" charset="0"/>
              </a:rPr>
              <a:t>  private </a:t>
            </a:r>
            <a:r>
              <a:rPr lang="en-US" dirty="0" err="1">
                <a:latin typeface="Consolas" pitchFamily="49" charset="0"/>
              </a:rPr>
              <a:t>int</a:t>
            </a:r>
            <a:r>
              <a:rPr lang="en-US" dirty="0">
                <a:latin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</a:rPr>
              <a:t>dia</a:t>
            </a:r>
            <a:r>
              <a:rPr lang="en-US" dirty="0">
                <a:latin typeface="Consolas" pitchFamily="49" charset="0"/>
              </a:rPr>
              <a:t>, </a:t>
            </a:r>
            <a:r>
              <a:rPr lang="en-US" dirty="0" err="1">
                <a:latin typeface="Consolas" pitchFamily="49" charset="0"/>
              </a:rPr>
              <a:t>mes</a:t>
            </a:r>
            <a:r>
              <a:rPr lang="en-US" dirty="0">
                <a:latin typeface="Consolas" pitchFamily="49" charset="0"/>
              </a:rPr>
              <a:t>, </a:t>
            </a:r>
            <a:r>
              <a:rPr lang="en-US" dirty="0" err="1">
                <a:latin typeface="Consolas" pitchFamily="49" charset="0"/>
              </a:rPr>
              <a:t>ano</a:t>
            </a:r>
            <a:r>
              <a:rPr lang="en-US" dirty="0" smtClean="0">
                <a:latin typeface="Consolas" pitchFamily="49" charset="0"/>
              </a:rPr>
              <a:t>;</a:t>
            </a:r>
            <a:endParaRPr lang="en-US" dirty="0">
              <a:latin typeface="Consolas" pitchFamily="49" charset="0"/>
            </a:endParaRP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dirty="0">
                <a:latin typeface="Consolas" pitchFamily="49" charset="0"/>
              </a:rPr>
              <a:t>	public </a:t>
            </a:r>
            <a:r>
              <a:rPr lang="en-US" b="1" dirty="0">
                <a:latin typeface="Consolas" pitchFamily="49" charset="0"/>
              </a:rPr>
              <a:t>Data</a:t>
            </a:r>
            <a:r>
              <a:rPr lang="en-US" dirty="0">
                <a:latin typeface="Consolas" pitchFamily="49" charset="0"/>
              </a:rPr>
              <a:t>(</a:t>
            </a:r>
            <a:r>
              <a:rPr lang="en-US" dirty="0" err="1">
                <a:latin typeface="Consolas" pitchFamily="49" charset="0"/>
              </a:rPr>
              <a:t>int</a:t>
            </a:r>
            <a:r>
              <a:rPr lang="en-US" dirty="0">
                <a:latin typeface="Consolas" pitchFamily="49" charset="0"/>
              </a:rPr>
              <a:t> d, </a:t>
            </a:r>
            <a:r>
              <a:rPr lang="en-US" dirty="0" err="1">
                <a:latin typeface="Consolas" pitchFamily="49" charset="0"/>
              </a:rPr>
              <a:t>int</a:t>
            </a:r>
            <a:r>
              <a:rPr lang="en-US" dirty="0">
                <a:latin typeface="Consolas" pitchFamily="49" charset="0"/>
              </a:rPr>
              <a:t> m, </a:t>
            </a:r>
            <a:r>
              <a:rPr lang="en-US" dirty="0" err="1">
                <a:latin typeface="Consolas" pitchFamily="49" charset="0"/>
              </a:rPr>
              <a:t>int</a:t>
            </a:r>
            <a:r>
              <a:rPr lang="en-US" dirty="0">
                <a:latin typeface="Consolas" pitchFamily="49" charset="0"/>
              </a:rPr>
              <a:t> a) {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dirty="0">
                <a:latin typeface="Consolas" pitchFamily="49" charset="0"/>
              </a:rPr>
              <a:t>	  </a:t>
            </a:r>
            <a:r>
              <a:rPr lang="en-US" dirty="0" err="1">
                <a:latin typeface="Consolas" pitchFamily="49" charset="0"/>
              </a:rPr>
              <a:t>dia</a:t>
            </a:r>
            <a:r>
              <a:rPr lang="en-US" dirty="0">
                <a:latin typeface="Consolas" pitchFamily="49" charset="0"/>
              </a:rPr>
              <a:t> = d;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dirty="0">
                <a:latin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</a:rPr>
              <a:t>mes</a:t>
            </a:r>
            <a:r>
              <a:rPr lang="en-US" dirty="0">
                <a:latin typeface="Consolas" pitchFamily="49" charset="0"/>
              </a:rPr>
              <a:t> = m;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dirty="0">
                <a:latin typeface="Consolas" pitchFamily="49" charset="0"/>
              </a:rPr>
              <a:t>    </a:t>
            </a:r>
            <a:r>
              <a:rPr lang="en-US" dirty="0" err="1">
                <a:latin typeface="Consolas" pitchFamily="49" charset="0"/>
              </a:rPr>
              <a:t>ano</a:t>
            </a:r>
            <a:r>
              <a:rPr lang="en-US" dirty="0">
                <a:latin typeface="Consolas" pitchFamily="49" charset="0"/>
              </a:rPr>
              <a:t> = a;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dirty="0" smtClean="0">
                <a:latin typeface="Consolas" pitchFamily="49" charset="0"/>
              </a:rPr>
              <a:t>}</a:t>
            </a:r>
            <a:endParaRPr lang="en-US" dirty="0">
              <a:latin typeface="Consolas" pitchFamily="49" charset="0"/>
            </a:endParaRP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dirty="0">
                <a:latin typeface="Consolas" pitchFamily="49" charset="0"/>
              </a:rPr>
              <a:t>  public </a:t>
            </a:r>
            <a:r>
              <a:rPr lang="en-US" b="1" dirty="0">
                <a:latin typeface="Consolas" pitchFamily="49" charset="0"/>
              </a:rPr>
              <a:t>Data</a:t>
            </a:r>
            <a:r>
              <a:rPr lang="en-US" dirty="0">
                <a:latin typeface="Consolas" pitchFamily="49" charset="0"/>
              </a:rPr>
              <a:t>(Data d) : this(d.dia, d.mes, d.ano</a:t>
            </a:r>
            <a:r>
              <a:rPr lang="en-US" dirty="0" smtClean="0">
                <a:latin typeface="Consolas" pitchFamily="49" charset="0"/>
              </a:rPr>
              <a:t>){</a:t>
            </a:r>
            <a:endParaRPr lang="en-US" dirty="0">
              <a:latin typeface="Consolas" pitchFamily="49" charset="0"/>
            </a:endParaRP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dirty="0">
                <a:latin typeface="Consolas" pitchFamily="49" charset="0"/>
              </a:rPr>
              <a:t>  }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dirty="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03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71683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Herança</a:t>
            </a:r>
          </a:p>
        </p:txBody>
      </p:sp>
      <p:sp>
        <p:nvSpPr>
          <p:cNvPr id="8601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Herança é uma relação de especialização entre classes</a:t>
            </a:r>
          </a:p>
          <a:p>
            <a:r>
              <a:rPr lang="pt-BR" smtClean="0"/>
              <a:t>A idéia central de herança é que novas classes são criadas a partir de classes já existentes</a:t>
            </a:r>
          </a:p>
          <a:p>
            <a:pPr lvl="1"/>
            <a:r>
              <a:rPr lang="pt-BR" smtClean="0"/>
              <a:t>Subclasse herda de uma Superclasse</a:t>
            </a:r>
          </a:p>
          <a:p>
            <a:pPr lvl="1"/>
            <a:r>
              <a:rPr lang="pt-BR" smtClean="0"/>
              <a:t>Subclasse é mais específica que a Superclasse</a:t>
            </a:r>
          </a:p>
          <a:p>
            <a:r>
              <a:rPr lang="pt-BR" smtClean="0"/>
              <a:t>Herança origina uma estrutura em árvore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Herança</a:t>
            </a:r>
          </a:p>
        </p:txBody>
      </p:sp>
      <p:sp>
        <p:nvSpPr>
          <p:cNvPr id="8704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definir a herança de classes em C# utiliza-se um “:” seguido do nome da superclasse</a:t>
            </a:r>
          </a:p>
          <a:p>
            <a:r>
              <a:rPr lang="pt-BR" dirty="0" smtClean="0"/>
              <a:t>C# suporta herança simples de classes</a:t>
            </a:r>
          </a:p>
        </p:txBody>
      </p:sp>
      <p:sp>
        <p:nvSpPr>
          <p:cNvPr id="87044" name="Rectangle 5"/>
          <p:cNvSpPr>
            <a:spLocks noChangeArrowheads="1"/>
          </p:cNvSpPr>
          <p:nvPr/>
        </p:nvSpPr>
        <p:spPr bwMode="auto">
          <a:xfrm>
            <a:off x="817563" y="3573016"/>
            <a:ext cx="7858125" cy="1200150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public class Classe : SuperClasse {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     …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Herança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Ao definir os construtores de uma subclasse:</a:t>
            </a:r>
          </a:p>
          <a:p>
            <a:pPr lvl="1"/>
            <a:r>
              <a:rPr lang="pt-BR" dirty="0" smtClean="0"/>
              <a:t>O construtor deve obrigatoriamente chamar o construtor da classe base para inicializar os atributos herdados</a:t>
            </a:r>
          </a:p>
          <a:p>
            <a:pPr lvl="1"/>
            <a:r>
              <a:rPr lang="pt-BR" dirty="0" smtClean="0"/>
              <a:t>Caso um construtor não referencie o construtor da classe base, C# automaticamente referencia o construtor vazio da classe base</a:t>
            </a:r>
          </a:p>
          <a:p>
            <a:pPr lvl="1"/>
            <a:r>
              <a:rPr lang="pt-BR" dirty="0" smtClean="0"/>
              <a:t>O construtor pode referenciar explicitamente um construtor da classe base via a palavra-chave base após a assinatura do construtor da subclasse e da marca “:”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Sobrescrita de métodos</a:t>
            </a:r>
          </a:p>
        </p:txBody>
      </p:sp>
      <p:sp>
        <p:nvSpPr>
          <p:cNvPr id="8909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subclasse pode sobrescrever (do inglês </a:t>
            </a:r>
            <a:r>
              <a:rPr lang="pt-BR" i="1" dirty="0" err="1" smtClean="0"/>
              <a:t>override</a:t>
            </a:r>
            <a:r>
              <a:rPr lang="pt-BR" dirty="0" smtClean="0"/>
              <a:t>) métodos da superclasse</a:t>
            </a:r>
          </a:p>
          <a:p>
            <a:pPr lvl="1"/>
            <a:r>
              <a:rPr lang="pt-BR" dirty="0" smtClean="0"/>
              <a:t>Sobrescrita permite completar ou modificar um comportamento herdado</a:t>
            </a:r>
          </a:p>
          <a:p>
            <a:pPr lvl="1"/>
            <a:r>
              <a:rPr lang="pt-BR" dirty="0" smtClean="0"/>
              <a:t>Quando um método é referenciado em uma subclasse, a versão escrita para a subclasse é utilizada, ao invés do método na superclasse</a:t>
            </a:r>
          </a:p>
          <a:p>
            <a:pPr lvl="1"/>
            <a:r>
              <a:rPr lang="pt-BR" dirty="0" smtClean="0"/>
              <a:t>Em C#, um método que sobrescreve um método herdado é marcado pela palavra-chave </a:t>
            </a:r>
            <a:r>
              <a:rPr lang="pt-BR" dirty="0" err="1" smtClean="0"/>
              <a:t>override</a:t>
            </a: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Sobrescrita de métodos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1"/>
            <a:ext cx="8229600" cy="233285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Um método de uma classe, que pode ser sobrescrito em uma subclasse, deve ser marcado pela palavra-chave virtual</a:t>
            </a:r>
          </a:p>
          <a:p>
            <a:r>
              <a:rPr lang="pt-BR" dirty="0" smtClean="0"/>
              <a:t>O método herdado pode ser referenciado através da construção base.</a:t>
            </a:r>
            <a:r>
              <a:rPr lang="pt-BR" dirty="0" err="1" smtClean="0"/>
              <a:t>nome_método</a:t>
            </a:r>
            <a:endParaRPr lang="pt-BR" dirty="0" smtClean="0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386408" y="3897213"/>
            <a:ext cx="6858000" cy="2124075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120000"/>
            </a:pPr>
            <a:r>
              <a:rPr lang="en-US" sz="2200">
                <a:latin typeface="Consolas" pitchFamily="49" charset="0"/>
              </a:rPr>
              <a:t>public class SuperClasse {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200">
                <a:latin typeface="Consolas" pitchFamily="49" charset="0"/>
              </a:rPr>
              <a:t>	public </a:t>
            </a:r>
            <a:r>
              <a:rPr lang="en-US" sz="2200" b="1">
                <a:latin typeface="Consolas" pitchFamily="49" charset="0"/>
              </a:rPr>
              <a:t>virtual</a:t>
            </a:r>
            <a:r>
              <a:rPr lang="en-US" sz="2200">
                <a:latin typeface="Consolas" pitchFamily="49" charset="0"/>
              </a:rPr>
              <a:t> void Metodo(){…}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200">
                <a:latin typeface="Consolas" pitchFamily="49" charset="0"/>
              </a:rPr>
              <a:t>}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200">
                <a:latin typeface="Consolas" pitchFamily="49" charset="0"/>
              </a:rPr>
              <a:t>public class Classe : SuperClasse {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200">
                <a:latin typeface="Consolas" pitchFamily="49" charset="0"/>
              </a:rPr>
              <a:t>	public </a:t>
            </a:r>
            <a:r>
              <a:rPr lang="en-US" sz="2200" b="1">
                <a:latin typeface="Consolas" pitchFamily="49" charset="0"/>
              </a:rPr>
              <a:t>override</a:t>
            </a:r>
            <a:r>
              <a:rPr lang="en-US" sz="2200">
                <a:latin typeface="Consolas" pitchFamily="49" charset="0"/>
              </a:rPr>
              <a:t> void Metodo() {…}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20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Polimorfismo</a:t>
            </a:r>
          </a:p>
        </p:txBody>
      </p:sp>
      <p:sp>
        <p:nvSpPr>
          <p:cNvPr id="9113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mtClean="0"/>
              <a:t>Polimorfismo é a capacidade de assumir formas diferentes</a:t>
            </a:r>
          </a:p>
          <a:p>
            <a:pPr>
              <a:lnSpc>
                <a:spcPct val="90000"/>
              </a:lnSpc>
            </a:pPr>
            <a:endParaRPr lang="pt-BR" smtClean="0"/>
          </a:p>
          <a:p>
            <a:pPr>
              <a:lnSpc>
                <a:spcPct val="90000"/>
              </a:lnSpc>
            </a:pPr>
            <a:r>
              <a:rPr lang="pt-BR" smtClean="0"/>
              <a:t>C# permite a utilização de variáveis polimórficas</a:t>
            </a:r>
          </a:p>
          <a:p>
            <a:pPr lvl="1">
              <a:lnSpc>
                <a:spcPct val="90000"/>
              </a:lnSpc>
            </a:pPr>
            <a:r>
              <a:rPr lang="pt-BR" smtClean="0"/>
              <a:t>Uma mesma variável permite referência a objetos de tipos diferentes</a:t>
            </a:r>
          </a:p>
          <a:p>
            <a:pPr lvl="1">
              <a:lnSpc>
                <a:spcPct val="90000"/>
              </a:lnSpc>
            </a:pPr>
            <a:r>
              <a:rPr lang="pt-BR" smtClean="0"/>
              <a:t>Os tipos permitidos são de uma determinada classe e todas as suas subclasses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box_transparent_lo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175" y="4487863"/>
            <a:ext cx="4786313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 de compilação</a:t>
            </a:r>
          </a:p>
        </p:txBody>
      </p:sp>
      <p:pic>
        <p:nvPicPr>
          <p:cNvPr id="34820" name="Picture 2" descr="box_transparent_lo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00" y="1552575"/>
            <a:ext cx="66865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3000375" y="1693863"/>
            <a:ext cx="1812925" cy="425450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2400" i="1">
                <a:latin typeface="Trebuchet MS" pitchFamily="34" charset="0"/>
              </a:rPr>
              <a:t>Compilação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6572250" y="3929063"/>
            <a:ext cx="2171700" cy="1338262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i="1">
                <a:latin typeface="Trebuchet MS" pitchFamily="34" charset="0"/>
              </a:rPr>
              <a:t>Antes da instalação ou a primeira vez que cada método é chamado</a:t>
            </a:r>
          </a:p>
        </p:txBody>
      </p:sp>
      <p:sp>
        <p:nvSpPr>
          <p:cNvPr id="34" name="Freeform 7"/>
          <p:cNvSpPr>
            <a:spLocks/>
          </p:cNvSpPr>
          <p:nvPr/>
        </p:nvSpPr>
        <p:spPr bwMode="auto">
          <a:xfrm>
            <a:off x="5143500" y="3071813"/>
            <a:ext cx="1595438" cy="2816225"/>
          </a:xfrm>
          <a:custGeom>
            <a:avLst/>
            <a:gdLst/>
            <a:ahLst/>
            <a:cxnLst>
              <a:cxn ang="0">
                <a:pos x="355" y="0"/>
              </a:cxn>
              <a:cxn ang="0">
                <a:pos x="522" y="1264"/>
              </a:cxn>
              <a:cxn ang="0">
                <a:pos x="0" y="1330"/>
              </a:cxn>
            </a:cxnLst>
            <a:rect l="0" t="0" r="r" b="b"/>
            <a:pathLst>
              <a:path w="581" h="1486">
                <a:moveTo>
                  <a:pt x="355" y="0"/>
                </a:moveTo>
                <a:cubicBezTo>
                  <a:pt x="383" y="209"/>
                  <a:pt x="581" y="1042"/>
                  <a:pt x="522" y="1264"/>
                </a:cubicBezTo>
                <a:cubicBezTo>
                  <a:pt x="463" y="1486"/>
                  <a:pt x="109" y="1316"/>
                  <a:pt x="0" y="1330"/>
                </a:cubicBezTo>
              </a:path>
            </a:pathLst>
          </a:custGeom>
          <a:noFill/>
          <a:ln w="666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lg"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35" name="Line 8"/>
          <p:cNvSpPr>
            <a:spLocks noChangeShapeType="1"/>
          </p:cNvSpPr>
          <p:nvPr/>
        </p:nvSpPr>
        <p:spPr bwMode="auto">
          <a:xfrm flipH="1">
            <a:off x="2654300" y="5499100"/>
            <a:ext cx="1219200" cy="0"/>
          </a:xfrm>
          <a:prstGeom prst="line">
            <a:avLst/>
          </a:prstGeom>
          <a:noFill/>
          <a:ln w="66675">
            <a:solidFill>
              <a:schemeClr val="tx2"/>
            </a:solidFill>
            <a:round/>
            <a:headEnd/>
            <a:tailEnd type="triangle" w="med" len="lg"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pic>
        <p:nvPicPr>
          <p:cNvPr id="20489" name="Picture 9" descr="box_dk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8200" y="5041900"/>
            <a:ext cx="17430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10" descr="box_purp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4100" y="5041900"/>
            <a:ext cx="168592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2441575" y="4614863"/>
            <a:ext cx="1538288" cy="425450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2400" i="1">
                <a:latin typeface="Trebuchet MS" pitchFamily="34" charset="0"/>
              </a:rPr>
              <a:t>Execução</a:t>
            </a: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3403600" y="5168900"/>
            <a:ext cx="1524000" cy="590550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Compilador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JIT</a:t>
            </a: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1193800" y="5168900"/>
            <a:ext cx="1371600" cy="590550"/>
          </a:xfrm>
          <a:prstGeom prst="rect">
            <a:avLst/>
          </a:prstGeom>
          <a:noFill/>
          <a:ln w="28575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Código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Nativo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505450" y="2108200"/>
            <a:ext cx="1695450" cy="981075"/>
            <a:chOff x="3244" y="1328"/>
            <a:chExt cx="1068" cy="618"/>
          </a:xfrm>
        </p:grpSpPr>
        <p:pic>
          <p:nvPicPr>
            <p:cNvPr id="34845" name="Picture 15" descr="box_turquoise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4" y="1328"/>
              <a:ext cx="1068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Text Box 16"/>
            <p:cNvSpPr txBox="1">
              <a:spLocks noChangeArrowheads="1"/>
            </p:cNvSpPr>
            <p:nvPr/>
          </p:nvSpPr>
          <p:spPr bwMode="auto">
            <a:xfrm>
              <a:off x="3272" y="1412"/>
              <a:ext cx="968" cy="44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med" len="lg"/>
            </a:ln>
            <a:effectLst/>
          </p:spPr>
          <p:txBody>
            <a:bodyPr anchor="ctr"/>
            <a:lstStyle/>
            <a:p>
              <a:pPr algn="ctr" eaLnBrk="0" fontAlgn="auto" hangingPunct="0">
                <a:spcBef>
                  <a:spcPct val="1500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MSIL</a:t>
              </a:r>
            </a:p>
          </p:txBody>
        </p:sp>
      </p:grpSp>
      <p:sp>
        <p:nvSpPr>
          <p:cNvPr id="44" name="Line 17"/>
          <p:cNvSpPr>
            <a:spLocks noChangeShapeType="1"/>
          </p:cNvSpPr>
          <p:nvPr/>
        </p:nvSpPr>
        <p:spPr bwMode="auto">
          <a:xfrm>
            <a:off x="2184400" y="2571750"/>
            <a:ext cx="1066800" cy="0"/>
          </a:xfrm>
          <a:prstGeom prst="line">
            <a:avLst/>
          </a:prstGeom>
          <a:noFill/>
          <a:ln w="66675">
            <a:solidFill>
              <a:schemeClr val="tx2"/>
            </a:solidFill>
            <a:round/>
            <a:headEnd/>
            <a:tailEnd type="triangle" w="med" len="lg"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5487988" y="2178050"/>
            <a:ext cx="1657350" cy="528638"/>
            <a:chOff x="3248" y="1344"/>
            <a:chExt cx="1044" cy="333"/>
          </a:xfrm>
        </p:grpSpPr>
        <p:pic>
          <p:nvPicPr>
            <p:cNvPr id="34843" name="Picture 19" descr="box_lim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48" y="1347"/>
              <a:ext cx="104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Rectangle 20"/>
            <p:cNvSpPr>
              <a:spLocks noChangeArrowheads="1"/>
            </p:cNvSpPr>
            <p:nvPr/>
          </p:nvSpPr>
          <p:spPr bwMode="auto">
            <a:xfrm>
              <a:off x="3424" y="1344"/>
              <a:ext cx="672" cy="24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Código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500688" y="2571750"/>
            <a:ext cx="1647825" cy="533400"/>
            <a:chOff x="3256" y="1592"/>
            <a:chExt cx="1038" cy="336"/>
          </a:xfrm>
        </p:grpSpPr>
        <p:pic>
          <p:nvPicPr>
            <p:cNvPr id="34841" name="Picture 22" descr="box_orang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56" y="1592"/>
              <a:ext cx="1038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23"/>
            <p:cNvSpPr>
              <a:spLocks noChangeArrowheads="1"/>
            </p:cNvSpPr>
            <p:nvPr/>
          </p:nvSpPr>
          <p:spPr bwMode="auto">
            <a:xfrm>
              <a:off x="3352" y="1592"/>
              <a:ext cx="80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Metadados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990600" y="2108200"/>
            <a:ext cx="1704975" cy="981075"/>
            <a:chOff x="400" y="1328"/>
            <a:chExt cx="1074" cy="618"/>
          </a:xfrm>
        </p:grpSpPr>
        <p:pic>
          <p:nvPicPr>
            <p:cNvPr id="34839" name="Picture 25" descr="box_blue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0" y="1328"/>
              <a:ext cx="1074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Text Box 26"/>
            <p:cNvSpPr txBox="1">
              <a:spLocks noChangeArrowheads="1"/>
            </p:cNvSpPr>
            <p:nvPr/>
          </p:nvSpPr>
          <p:spPr bwMode="auto">
            <a:xfrm>
              <a:off x="512" y="1412"/>
              <a:ext cx="816" cy="37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Código-Fonte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54" name="Line 27"/>
          <p:cNvSpPr>
            <a:spLocks noChangeShapeType="1"/>
          </p:cNvSpPr>
          <p:nvPr/>
        </p:nvSpPr>
        <p:spPr bwMode="auto">
          <a:xfrm>
            <a:off x="4394200" y="2571750"/>
            <a:ext cx="1066800" cy="0"/>
          </a:xfrm>
          <a:prstGeom prst="line">
            <a:avLst/>
          </a:prstGeom>
          <a:noFill/>
          <a:ln w="66675">
            <a:solidFill>
              <a:schemeClr val="tx2"/>
            </a:solidFill>
            <a:round/>
            <a:headEnd/>
            <a:tailEnd type="triangle" w="med" len="lg"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3214688" y="2125663"/>
            <a:ext cx="1752600" cy="981075"/>
            <a:chOff x="1801" y="1339"/>
            <a:chExt cx="1104" cy="618"/>
          </a:xfrm>
        </p:grpSpPr>
        <p:pic>
          <p:nvPicPr>
            <p:cNvPr id="34837" name="Picture 29" descr="box_green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806" y="1339"/>
              <a:ext cx="1074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Text Box 30"/>
            <p:cNvSpPr txBox="1">
              <a:spLocks noChangeArrowheads="1"/>
            </p:cNvSpPr>
            <p:nvPr/>
          </p:nvSpPr>
          <p:spPr bwMode="auto">
            <a:xfrm>
              <a:off x="1801" y="1412"/>
              <a:ext cx="1104" cy="37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Compilador</a:t>
              </a:r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de </a:t>
              </a:r>
              <a:r>
                <a:rPr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Linguagem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0491" grpId="0"/>
      <p:bldP spid="39" grpId="0"/>
      <p:bldP spid="4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Polimorfismo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mtClean="0"/>
              <a:t>Uma variável do tipo da superclasse pode armazenar uma referência da própria superclasse ou de qualquer uma de suas subclasses</a:t>
            </a:r>
            <a:endParaRPr lang="pt-BR" sz="2800" smtClean="0"/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971550" y="3500438"/>
            <a:ext cx="7858125" cy="2124075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120000"/>
            </a:pPr>
            <a:r>
              <a:rPr lang="en-US" sz="2200">
                <a:latin typeface="Consolas" pitchFamily="49" charset="0"/>
              </a:rPr>
              <a:t>public class Classe : SuperClasse {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200">
                <a:latin typeface="Consolas" pitchFamily="49" charset="0"/>
              </a:rPr>
              <a:t>     …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200">
                <a:latin typeface="Consolas" pitchFamily="49" charset="0"/>
              </a:rPr>
              <a:t>}</a:t>
            </a:r>
          </a:p>
          <a:p>
            <a:pPr marL="279400" indent="-279400">
              <a:buClr>
                <a:schemeClr val="bg1"/>
              </a:buClr>
              <a:buSzPct val="120000"/>
            </a:pPr>
            <a:endParaRPr lang="en-US" sz="2200">
              <a:latin typeface="Consolas" pitchFamily="49" charset="0"/>
            </a:endParaRP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200">
                <a:latin typeface="Consolas" pitchFamily="49" charset="0"/>
              </a:rPr>
              <a:t>SuperClasse obj;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200">
                <a:latin typeface="Consolas" pitchFamily="49" charset="0"/>
              </a:rPr>
              <a:t>obj = new Classe();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Operadores de polimorfismo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628775"/>
            <a:ext cx="8229600" cy="4525963"/>
          </a:xfrm>
        </p:spPr>
        <p:txBody>
          <a:bodyPr/>
          <a:lstStyle/>
          <a:p>
            <a:r>
              <a:rPr lang="pt-BR" b="1" smtClean="0"/>
              <a:t>IS </a:t>
            </a:r>
            <a:r>
              <a:rPr lang="pt-BR" smtClean="0"/>
              <a:t>e</a:t>
            </a:r>
            <a:r>
              <a:rPr lang="pt-BR" b="1" smtClean="0"/>
              <a:t> AS</a:t>
            </a:r>
          </a:p>
          <a:p>
            <a:endParaRPr lang="pt-BR" sz="2000" smtClean="0"/>
          </a:p>
          <a:p>
            <a:endParaRPr lang="pt-BR" sz="2000" smtClean="0"/>
          </a:p>
          <a:p>
            <a:endParaRPr lang="pt-BR" sz="2000" smtClean="0"/>
          </a:p>
          <a:p>
            <a:endParaRPr lang="pt-BR" sz="2000" smtClean="0"/>
          </a:p>
          <a:p>
            <a:endParaRPr lang="pt-BR" sz="2000" smtClean="0"/>
          </a:p>
          <a:p>
            <a:endParaRPr lang="pt-BR" sz="2000" smtClean="0"/>
          </a:p>
          <a:p>
            <a:endParaRPr lang="pt-BR" sz="2000" smtClean="0"/>
          </a:p>
          <a:p>
            <a:pPr>
              <a:buFontTx/>
              <a:buNone/>
            </a:pPr>
            <a:endParaRPr lang="pt-BR" sz="2000" smtClean="0"/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900113" y="2420938"/>
            <a:ext cx="7345362" cy="1295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if (computador is Produto)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	</a:t>
            </a:r>
            <a:r>
              <a:rPr lang="pt-BR" sz="1600" b="1">
                <a:solidFill>
                  <a:srgbClr val="33CC33"/>
                </a:solidFill>
                <a:latin typeface="Courier New" pitchFamily="49" charset="0"/>
                <a:cs typeface="Courier New" pitchFamily="49" charset="0"/>
              </a:rPr>
              <a:t>// ações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971550" y="4076700"/>
            <a:ext cx="7345363" cy="18716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Produto produto = computador as Produto;</a:t>
            </a:r>
          </a:p>
          <a:p>
            <a:pPr marL="342900" indent="-342900">
              <a:spcBef>
                <a:spcPct val="20000"/>
              </a:spcBef>
            </a:pPr>
            <a:endParaRPr lang="pt-BR" sz="1600" b="1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if (produto != null)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	Fornecedor fornecedor = produto.Fornecedor;</a:t>
            </a:r>
            <a:endParaRPr lang="pt-BR" sz="1600" b="1">
              <a:solidFill>
                <a:srgbClr val="33CC33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pt-BR" sz="1600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Polimorfismo</a:t>
            </a:r>
          </a:p>
        </p:txBody>
      </p:sp>
      <p:sp>
        <p:nvSpPr>
          <p:cNvPr id="9421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Em C# podemos utilizar métodos polimórficos</a:t>
            </a:r>
          </a:p>
          <a:p>
            <a:pPr lvl="1"/>
            <a:r>
              <a:rPr lang="pt-BR" smtClean="0"/>
              <a:t>Uma mesma operação pode ser definida em diversas classes de uma hierarquia. </a:t>
            </a:r>
          </a:p>
          <a:p>
            <a:pPr lvl="2"/>
            <a:r>
              <a:rPr lang="pt-BR" smtClean="0"/>
              <a:t>cada classe oferece sua própria implementação utilizando o mecanismo de sobrescrita de métodos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Classes abstratas</a:t>
            </a:r>
          </a:p>
        </p:txBody>
      </p:sp>
      <p:sp>
        <p:nvSpPr>
          <p:cNvPr id="9523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800" smtClean="0"/>
              <a:t>Em uma hierarquia de classe, quanto mais alta a classe, mais abstrata é sua definição</a:t>
            </a:r>
          </a:p>
          <a:p>
            <a:pPr lvl="1">
              <a:lnSpc>
                <a:spcPct val="90000"/>
              </a:lnSpc>
            </a:pPr>
            <a:r>
              <a:rPr lang="pt-BR" sz="2400" smtClean="0"/>
              <a:t>Uma classe no topo da hierarquia pode definir apenas o comportamento e atributos que são comuns a todas as classes</a:t>
            </a:r>
          </a:p>
          <a:p>
            <a:pPr lvl="1">
              <a:lnSpc>
                <a:spcPct val="90000"/>
              </a:lnSpc>
            </a:pPr>
            <a:r>
              <a:rPr lang="pt-BR" sz="2400" smtClean="0"/>
              <a:t>Em alguns casos, a classe nem precisa ser instanciada diretamente e cumpre apenas o papel de ser um repositório de comportamentos e atributos em comum</a:t>
            </a:r>
          </a:p>
          <a:p>
            <a:pPr>
              <a:lnSpc>
                <a:spcPct val="90000"/>
              </a:lnSpc>
            </a:pPr>
            <a:r>
              <a:rPr lang="pt-BR" sz="2800" smtClean="0"/>
              <a:t>É possível definir classes, métodos e propriedades abstratas em C#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Classes abstratas</a:t>
            </a:r>
          </a:p>
        </p:txBody>
      </p:sp>
      <p:sp>
        <p:nvSpPr>
          <p:cNvPr id="96259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Marca-se a classe com a palavra-chave </a:t>
            </a:r>
            <a:r>
              <a:rPr lang="pt-BR" i="1" smtClean="0"/>
              <a:t>abstract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971550" y="2997200"/>
            <a:ext cx="7658100" cy="1938338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public abstract class Funcionario() 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{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	public abstract decimal CalcularSalario();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	public abstract string Codigo {get; set;}</a:t>
            </a:r>
          </a:p>
          <a:p>
            <a:pPr marL="279400" indent="-279400">
              <a:buClr>
                <a:schemeClr val="bg1"/>
              </a:buClr>
              <a:buSzPct val="120000"/>
            </a:pPr>
            <a:r>
              <a:rPr lang="en-US" sz="240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Herança – palavras-chave</a:t>
            </a:r>
            <a:endParaRPr dirty="0">
              <a:solidFill>
                <a:schemeClr val="tx2">
                  <a:satMod val="200000"/>
                </a:schemeClr>
              </a:solidFill>
            </a:endParaRP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</p:nvPr>
        </p:nvGraphicFramePr>
        <p:xfrm>
          <a:off x="683568" y="1988840"/>
          <a:ext cx="8115328" cy="292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Modificadores de classes</a:t>
            </a:r>
          </a:p>
        </p:txBody>
      </p:sp>
      <p:sp>
        <p:nvSpPr>
          <p:cNvPr id="98307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err="1" smtClean="0"/>
              <a:t>Public</a:t>
            </a:r>
            <a:r>
              <a:rPr lang="pt-BR" dirty="0" smtClean="0"/>
              <a:t>: permite que a classe seja acessada por qualquer </a:t>
            </a:r>
            <a:r>
              <a:rPr lang="pt-BR" dirty="0" err="1" smtClean="0"/>
              <a:t>assembly</a:t>
            </a:r>
            <a:r>
              <a:rPr lang="pt-BR" dirty="0" smtClean="0"/>
              <a:t>.</a:t>
            </a:r>
          </a:p>
          <a:p>
            <a:r>
              <a:rPr lang="pt-BR" dirty="0" err="1" smtClean="0"/>
              <a:t>Sealed</a:t>
            </a:r>
            <a:r>
              <a:rPr lang="pt-BR" dirty="0" smtClean="0"/>
              <a:t>: não permite que a classe seja herdada.</a:t>
            </a:r>
          </a:p>
          <a:p>
            <a:r>
              <a:rPr lang="pt-BR" dirty="0" err="1" smtClean="0"/>
              <a:t>Partial</a:t>
            </a:r>
            <a:r>
              <a:rPr lang="pt-BR" dirty="0" smtClean="0"/>
              <a:t>: permite que a classe tenha seu escopo dividido em dois arquivos.</a:t>
            </a:r>
          </a:p>
          <a:p>
            <a:r>
              <a:rPr lang="pt-BR" dirty="0" err="1" smtClean="0"/>
              <a:t>Static</a:t>
            </a:r>
            <a:r>
              <a:rPr lang="pt-BR" dirty="0" smtClean="0"/>
              <a:t>: especifica que a classe somente tem membros estáticos. Não pode ser instanciada. </a:t>
            </a:r>
          </a:p>
          <a:p>
            <a:r>
              <a:rPr lang="pt-BR" dirty="0" smtClean="0"/>
              <a:t>Abstract: define moldes para classes filhas. Não pode ser instanciada.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Modificadores de membros</a:t>
            </a:r>
          </a:p>
        </p:txBody>
      </p:sp>
      <p:sp>
        <p:nvSpPr>
          <p:cNvPr id="99331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 smtClean="0"/>
              <a:t>Public</a:t>
            </a:r>
            <a:r>
              <a:rPr lang="pt-BR" dirty="0" smtClean="0"/>
              <a:t>: permite que os membros das classes sejam acessados por qualquer outro escopo.</a:t>
            </a:r>
          </a:p>
          <a:p>
            <a:r>
              <a:rPr lang="pt-BR" dirty="0" err="1" smtClean="0"/>
              <a:t>Private</a:t>
            </a:r>
            <a:r>
              <a:rPr lang="pt-BR" dirty="0" smtClean="0"/>
              <a:t>: acesso restrito ao escopo da classe.</a:t>
            </a:r>
          </a:p>
          <a:p>
            <a:r>
              <a:rPr lang="pt-BR" dirty="0" err="1" smtClean="0"/>
              <a:t>Protected</a:t>
            </a:r>
            <a:r>
              <a:rPr lang="pt-BR" dirty="0" smtClean="0"/>
              <a:t>: acesso restrito a classe e as derivadas.</a:t>
            </a:r>
          </a:p>
          <a:p>
            <a:r>
              <a:rPr lang="pt-BR" dirty="0" err="1" smtClean="0"/>
              <a:t>Internal</a:t>
            </a:r>
            <a:r>
              <a:rPr lang="pt-BR" dirty="0" smtClean="0"/>
              <a:t>: permite acesso somente por classes do mesmo </a:t>
            </a:r>
            <a:r>
              <a:rPr lang="pt-BR" dirty="0" err="1" smtClean="0"/>
              <a:t>assembly</a:t>
            </a:r>
            <a:r>
              <a:rPr lang="pt-BR" dirty="0" smtClean="0"/>
              <a:t>.</a:t>
            </a:r>
          </a:p>
          <a:p>
            <a:r>
              <a:rPr lang="pt-BR" dirty="0" err="1" smtClean="0"/>
              <a:t>Static</a:t>
            </a:r>
            <a:r>
              <a:rPr lang="pt-BR" dirty="0" smtClean="0"/>
              <a:t>: permite acesso, sem necessidade do objeto ser instanciado.</a:t>
            </a:r>
          </a:p>
          <a:p>
            <a:r>
              <a:rPr lang="pt-BR" dirty="0" smtClean="0"/>
              <a:t>Abstract: são métodos de classes Abstract que não possuem implementação.</a:t>
            </a:r>
          </a:p>
          <a:p>
            <a:r>
              <a:rPr lang="pt-BR" dirty="0" smtClean="0"/>
              <a:t>Virtual: permite que os métodos sejam sobrescritos por classes filhas.</a:t>
            </a:r>
          </a:p>
          <a:p>
            <a:r>
              <a:rPr lang="pt-BR" dirty="0" err="1" smtClean="0"/>
              <a:t>Readonly</a:t>
            </a:r>
            <a:r>
              <a:rPr lang="pt-BR" dirty="0" smtClean="0"/>
              <a:t>: limita acesso a somente leitura aos atributos da classe.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Laboratório 04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4438" y="2822575"/>
            <a:ext cx="6254750" cy="13620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Orientação a Objeto</a:t>
            </a:r>
            <a:br>
              <a:rPr lang="pt-BR" dirty="0" smtClean="0"/>
            </a:br>
            <a:r>
              <a:rPr lang="pt-BR" dirty="0" smtClean="0"/>
              <a:t>parte II</a:t>
            </a:r>
            <a:endParaRPr lang="pt-BR" dirty="0"/>
          </a:p>
        </p:txBody>
      </p:sp>
      <p:sp>
        <p:nvSpPr>
          <p:cNvPr id="88067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Processo de compilação</a:t>
            </a:r>
            <a:endParaRPr lang="pt-BR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967683" y="1800820"/>
            <a:ext cx="1143000" cy="330200"/>
          </a:xfrm>
          <a:prstGeom prst="rect">
            <a:avLst/>
          </a:prstGeom>
          <a:gradFill rotWithShape="1">
            <a:gsLst>
              <a:gs pos="0">
                <a:srgbClr val="CC3300">
                  <a:gamma/>
                  <a:shade val="46275"/>
                  <a:invGamma/>
                </a:srgbClr>
              </a:gs>
              <a:gs pos="50000">
                <a:srgbClr val="CC3300">
                  <a:alpha val="89999"/>
                </a:srgbClr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CC3300"/>
            </a:extrusionClr>
          </a:sp3d>
        </p:spPr>
        <p:txBody>
          <a:bodyPr wrap="none" lIns="91429" tIns="0" rIns="91429" bIns="0" anchor="ctr" anchorCtr="1">
            <a:flatTx/>
          </a:bodyPr>
          <a:lstStyle/>
          <a:p>
            <a:pPr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VB</a:t>
            </a:r>
            <a:endParaRPr 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488508" y="1800820"/>
            <a:ext cx="1143000" cy="330200"/>
          </a:xfrm>
          <a:prstGeom prst="rect">
            <a:avLst/>
          </a:prstGeom>
          <a:gradFill rotWithShape="1">
            <a:gsLst>
              <a:gs pos="0">
                <a:srgbClr val="CC3300">
                  <a:gamma/>
                  <a:shade val="46275"/>
                  <a:invGamma/>
                </a:srgbClr>
              </a:gs>
              <a:gs pos="50000">
                <a:srgbClr val="CC3300">
                  <a:alpha val="89999"/>
                </a:srgbClr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CC3300"/>
            </a:extrusionClr>
          </a:sp3d>
        </p:spPr>
        <p:txBody>
          <a:bodyPr wrap="none" lIns="91429" tIns="0" rIns="91429" bIns="0" anchor="ctr" anchorCtr="1">
            <a:flatTx/>
          </a:bodyPr>
          <a:lstStyle/>
          <a:p>
            <a:pPr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C#</a:t>
            </a:r>
            <a:endParaRPr 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001396" y="1786532"/>
            <a:ext cx="1143000" cy="330200"/>
          </a:xfrm>
          <a:prstGeom prst="rect">
            <a:avLst/>
          </a:prstGeom>
          <a:gradFill rotWithShape="1">
            <a:gsLst>
              <a:gs pos="0">
                <a:srgbClr val="CC3300">
                  <a:gamma/>
                  <a:shade val="46275"/>
                  <a:invGamma/>
                </a:srgbClr>
              </a:gs>
              <a:gs pos="50000">
                <a:srgbClr val="CC3300">
                  <a:alpha val="89999"/>
                </a:srgbClr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CC3300"/>
            </a:extrusionClr>
          </a:sp3d>
        </p:spPr>
        <p:txBody>
          <a:bodyPr wrap="none" lIns="91429" tIns="0" rIns="91429" bIns="0" anchor="ctr" anchorCtr="1">
            <a:flatTx/>
          </a:bodyPr>
          <a:lstStyle/>
          <a:p>
            <a:pPr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C++</a:t>
            </a:r>
            <a:endParaRPr 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947171" y="5329832"/>
            <a:ext cx="2879725" cy="274638"/>
          </a:xfrm>
          <a:prstGeom prst="rect">
            <a:avLst/>
          </a:prstGeom>
          <a:gradFill rotWithShape="1">
            <a:gsLst>
              <a:gs pos="0">
                <a:srgbClr val="339966">
                  <a:gamma/>
                  <a:shade val="46275"/>
                  <a:invGamma/>
                </a:srgbClr>
              </a:gs>
              <a:gs pos="50000">
                <a:srgbClr val="339966">
                  <a:alpha val="89999"/>
                </a:srgbClr>
              </a:gs>
              <a:gs pos="100000">
                <a:srgbClr val="339966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339966"/>
            </a:extrusionClr>
          </a:sp3d>
        </p:spPr>
        <p:txBody>
          <a:bodyPr wrap="none" lIns="91429" tIns="0" rIns="91429" bIns="0" anchor="ctr" anchorCtr="1">
            <a:flatTx/>
          </a:bodyPr>
          <a:lstStyle/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Código Nativo</a:t>
            </a:r>
            <a:endParaRPr 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967683" y="4177307"/>
            <a:ext cx="4176713" cy="936625"/>
          </a:xfrm>
          <a:prstGeom prst="rect">
            <a:avLst/>
          </a:prstGeom>
          <a:gradFill rotWithShape="1">
            <a:gsLst>
              <a:gs pos="0">
                <a:srgbClr val="0099FF">
                  <a:gamma/>
                  <a:shade val="46275"/>
                  <a:invGamma/>
                </a:srgbClr>
              </a:gs>
              <a:gs pos="50000">
                <a:srgbClr val="0099FF">
                  <a:alpha val="89999"/>
                </a:srgbClr>
              </a:gs>
              <a:gs pos="100000">
                <a:srgbClr val="0099FF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099FF"/>
            </a:extrusionClr>
          </a:sp3d>
        </p:spPr>
        <p:txBody>
          <a:bodyPr wrap="none" lIns="91429" tIns="0" rIns="91429" bIns="0">
            <a:flatTx/>
          </a:bodyPr>
          <a:lstStyle/>
          <a:p>
            <a:pPr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Common Language Runtime (CLR)</a:t>
            </a:r>
            <a:endParaRPr 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6734946" y="2205632"/>
            <a:ext cx="1497012" cy="792163"/>
          </a:xfrm>
          <a:prstGeom prst="rect">
            <a:avLst/>
          </a:prstGeom>
          <a:gradFill rotWithShape="1">
            <a:gsLst>
              <a:gs pos="0">
                <a:srgbClr val="000099">
                  <a:gamma/>
                  <a:shade val="46275"/>
                  <a:invGamma/>
                </a:srgbClr>
              </a:gs>
              <a:gs pos="50000">
                <a:srgbClr val="000099">
                  <a:alpha val="89999"/>
                </a:srgbClr>
              </a:gs>
              <a:gs pos="100000">
                <a:srgbClr val="000099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00099"/>
            </a:extrusionClr>
          </a:sp3d>
        </p:spPr>
        <p:txBody>
          <a:bodyPr wrap="none" lIns="91429" tIns="0" rIns="91429" bIns="0" anchor="ctr" anchorCtr="1">
            <a:flatTx/>
          </a:bodyPr>
          <a:lstStyle/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Componente</a:t>
            </a:r>
          </a:p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Não-Gerenciado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480571" y="2448520"/>
            <a:ext cx="1143000" cy="330200"/>
          </a:xfrm>
          <a:prstGeom prst="rect">
            <a:avLst/>
          </a:prstGeom>
          <a:gradFill rotWithShape="1">
            <a:gsLst>
              <a:gs pos="0">
                <a:srgbClr val="D60093">
                  <a:gamma/>
                  <a:shade val="46275"/>
                  <a:invGamma/>
                </a:srgbClr>
              </a:gs>
              <a:gs pos="50000">
                <a:srgbClr val="D60093">
                  <a:alpha val="89999"/>
                </a:srgbClr>
              </a:gs>
              <a:gs pos="100000">
                <a:srgbClr val="D60093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D60093"/>
            </a:extrusionClr>
          </a:sp3d>
        </p:spPr>
        <p:txBody>
          <a:bodyPr wrap="none" lIns="91429" tIns="0" rIns="91429" bIns="0" anchor="ctr" anchorCtr="1">
            <a:flatTx/>
          </a:bodyPr>
          <a:lstStyle/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Compilador</a:t>
            </a:r>
            <a:endParaRPr 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001396" y="2434232"/>
            <a:ext cx="1143000" cy="330200"/>
          </a:xfrm>
          <a:prstGeom prst="rect">
            <a:avLst/>
          </a:prstGeom>
          <a:gradFill rotWithShape="1">
            <a:gsLst>
              <a:gs pos="0">
                <a:srgbClr val="D60093">
                  <a:gamma/>
                  <a:shade val="46275"/>
                  <a:invGamma/>
                </a:srgbClr>
              </a:gs>
              <a:gs pos="50000">
                <a:srgbClr val="D60093">
                  <a:alpha val="89999"/>
                </a:srgbClr>
              </a:gs>
              <a:gs pos="100000">
                <a:srgbClr val="D60093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D60093"/>
            </a:extrusionClr>
          </a:sp3d>
        </p:spPr>
        <p:txBody>
          <a:bodyPr wrap="none" lIns="91429" tIns="0" rIns="91429" bIns="0" anchor="ctr" anchorCtr="1">
            <a:flatTx/>
          </a:bodyPr>
          <a:lstStyle/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Compilador</a:t>
            </a:r>
            <a:endParaRPr 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967683" y="3067645"/>
            <a:ext cx="4175125" cy="604837"/>
          </a:xfrm>
          <a:prstGeom prst="rect">
            <a:avLst/>
          </a:prstGeom>
          <a:gradFill rotWithShape="1">
            <a:gsLst>
              <a:gs pos="0">
                <a:srgbClr val="CC9900">
                  <a:gamma/>
                  <a:shade val="46275"/>
                  <a:invGamma/>
                </a:srgbClr>
              </a:gs>
              <a:gs pos="50000">
                <a:srgbClr val="CC9900">
                  <a:alpha val="89999"/>
                </a:srgbClr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CC9900"/>
            </a:extrusionClr>
          </a:sp3d>
        </p:spPr>
        <p:txBody>
          <a:bodyPr wrap="none" lIns="91429" tIns="0" rIns="91429" bIns="0" anchor="ctr" anchorCtr="1">
            <a:flatTx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Assembly - Código IL</a:t>
            </a:r>
            <a:endParaRPr 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048771" y="4550370"/>
            <a:ext cx="2663825" cy="419100"/>
          </a:xfrm>
          <a:prstGeom prst="rect">
            <a:avLst/>
          </a:prstGeom>
          <a:gradFill rotWithShape="1">
            <a:gsLst>
              <a:gs pos="0">
                <a:srgbClr val="339966">
                  <a:gamma/>
                  <a:shade val="46275"/>
                  <a:invGamma/>
                </a:srgbClr>
              </a:gs>
              <a:gs pos="50000">
                <a:srgbClr val="339966">
                  <a:alpha val="89999"/>
                </a:srgbClr>
              </a:gs>
              <a:gs pos="100000">
                <a:srgbClr val="339966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339966"/>
            </a:extrusionClr>
          </a:sp3d>
        </p:spPr>
        <p:txBody>
          <a:bodyPr wrap="none" lIns="91429" tIns="0" rIns="91429" bIns="0" anchor="ctr" anchorCtr="1">
            <a:flatTx/>
          </a:bodyPr>
          <a:lstStyle/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Compilador JIT</a:t>
            </a:r>
            <a:endParaRPr 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967683" y="5761632"/>
            <a:ext cx="6264275" cy="547688"/>
          </a:xfrm>
          <a:prstGeom prst="rect">
            <a:avLst/>
          </a:prstGeom>
          <a:gradFill rotWithShape="1">
            <a:gsLst>
              <a:gs pos="0">
                <a:srgbClr val="0099FF">
                  <a:gamma/>
                  <a:shade val="46275"/>
                  <a:invGamma/>
                </a:srgbClr>
              </a:gs>
              <a:gs pos="50000">
                <a:srgbClr val="0099FF">
                  <a:alpha val="89999"/>
                </a:srgbClr>
              </a:gs>
              <a:gs pos="100000">
                <a:srgbClr val="0099FF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099FF"/>
            </a:extrusionClr>
          </a:sp3d>
        </p:spPr>
        <p:txBody>
          <a:bodyPr wrap="none" lIns="91429" tIns="0" rIns="91429" bIns="0" anchor="ctr" anchorCtr="1">
            <a:flatTx/>
          </a:bodyPr>
          <a:lstStyle/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Serviços do Sistema Operacional</a:t>
            </a:r>
            <a:endParaRPr 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  <p:cxnSp>
        <p:nvCxnSpPr>
          <p:cNvPr id="35876" name="AutoShape 15"/>
          <p:cNvCxnSpPr>
            <a:cxnSpLocks noChangeShapeType="1"/>
          </p:cNvCxnSpPr>
          <p:nvPr/>
        </p:nvCxnSpPr>
        <p:spPr bwMode="auto">
          <a:xfrm>
            <a:off x="2538413" y="2130425"/>
            <a:ext cx="0" cy="317500"/>
          </a:xfrm>
          <a:prstGeom prst="straightConnector1">
            <a:avLst/>
          </a:prstGeom>
          <a:noFill/>
          <a:ln w="31750">
            <a:solidFill>
              <a:srgbClr val="FF6600"/>
            </a:solidFill>
            <a:round/>
            <a:headEnd/>
            <a:tailEnd type="stealth" w="lg" len="lg"/>
          </a:ln>
        </p:spPr>
      </p:cxnSp>
      <p:cxnSp>
        <p:nvCxnSpPr>
          <p:cNvPr id="35877" name="AutoShape 16"/>
          <p:cNvCxnSpPr>
            <a:cxnSpLocks noChangeShapeType="1"/>
          </p:cNvCxnSpPr>
          <p:nvPr/>
        </p:nvCxnSpPr>
        <p:spPr bwMode="auto">
          <a:xfrm flipH="1">
            <a:off x="4051300" y="2130425"/>
            <a:ext cx="7938" cy="317500"/>
          </a:xfrm>
          <a:prstGeom prst="straightConnector1">
            <a:avLst/>
          </a:prstGeom>
          <a:noFill/>
          <a:ln w="31750">
            <a:solidFill>
              <a:srgbClr val="FF6600"/>
            </a:solidFill>
            <a:round/>
            <a:headEnd/>
            <a:tailEnd type="stealth" w="lg" len="lg"/>
          </a:ln>
        </p:spPr>
      </p:cxnSp>
      <p:cxnSp>
        <p:nvCxnSpPr>
          <p:cNvPr id="35878" name="AutoShape 17"/>
          <p:cNvCxnSpPr>
            <a:cxnSpLocks noChangeShapeType="1"/>
          </p:cNvCxnSpPr>
          <p:nvPr/>
        </p:nvCxnSpPr>
        <p:spPr bwMode="auto">
          <a:xfrm>
            <a:off x="5572125" y="2116138"/>
            <a:ext cx="0" cy="317500"/>
          </a:xfrm>
          <a:prstGeom prst="straightConnector1">
            <a:avLst/>
          </a:prstGeom>
          <a:noFill/>
          <a:ln w="31750">
            <a:solidFill>
              <a:srgbClr val="FF6600"/>
            </a:solidFill>
            <a:round/>
            <a:headEnd/>
            <a:tailEnd type="stealth" w="lg" len="lg"/>
          </a:ln>
        </p:spPr>
      </p:cxnSp>
      <p:cxnSp>
        <p:nvCxnSpPr>
          <p:cNvPr id="35879" name="AutoShape 18"/>
          <p:cNvCxnSpPr>
            <a:cxnSpLocks noChangeShapeType="1"/>
          </p:cNvCxnSpPr>
          <p:nvPr/>
        </p:nvCxnSpPr>
        <p:spPr bwMode="auto">
          <a:xfrm>
            <a:off x="2538413" y="2763838"/>
            <a:ext cx="0" cy="288925"/>
          </a:xfrm>
          <a:prstGeom prst="straightConnector1">
            <a:avLst/>
          </a:prstGeom>
          <a:noFill/>
          <a:ln w="31750">
            <a:solidFill>
              <a:srgbClr val="FF6600"/>
            </a:solidFill>
            <a:round/>
            <a:headEnd/>
            <a:tailEnd type="stealth" w="lg" len="lg"/>
          </a:ln>
        </p:spPr>
      </p:cxnSp>
      <p:cxnSp>
        <p:nvCxnSpPr>
          <p:cNvPr id="35880" name="AutoShape 19"/>
          <p:cNvCxnSpPr>
            <a:cxnSpLocks noChangeShapeType="1"/>
          </p:cNvCxnSpPr>
          <p:nvPr/>
        </p:nvCxnSpPr>
        <p:spPr bwMode="auto">
          <a:xfrm>
            <a:off x="4051300" y="2778125"/>
            <a:ext cx="0" cy="288925"/>
          </a:xfrm>
          <a:prstGeom prst="straightConnector1">
            <a:avLst/>
          </a:prstGeom>
          <a:noFill/>
          <a:ln w="31750">
            <a:solidFill>
              <a:srgbClr val="FF6600"/>
            </a:solidFill>
            <a:round/>
            <a:headEnd/>
            <a:tailEnd type="stealth" w="lg" len="lg"/>
          </a:ln>
        </p:spPr>
      </p:cxnSp>
      <p:cxnSp>
        <p:nvCxnSpPr>
          <p:cNvPr id="35881" name="AutoShape 20"/>
          <p:cNvCxnSpPr>
            <a:cxnSpLocks noChangeShapeType="1"/>
          </p:cNvCxnSpPr>
          <p:nvPr/>
        </p:nvCxnSpPr>
        <p:spPr bwMode="auto">
          <a:xfrm>
            <a:off x="5572125" y="2763838"/>
            <a:ext cx="0" cy="288925"/>
          </a:xfrm>
          <a:prstGeom prst="straightConnector1">
            <a:avLst/>
          </a:prstGeom>
          <a:noFill/>
          <a:ln w="31750">
            <a:solidFill>
              <a:srgbClr val="FF6600"/>
            </a:solidFill>
            <a:round/>
            <a:headEnd/>
            <a:tailEnd type="stealth" w="lg" len="lg"/>
          </a:ln>
        </p:spPr>
      </p:cxnSp>
      <p:cxnSp>
        <p:nvCxnSpPr>
          <p:cNvPr id="35882" name="AutoShape 21"/>
          <p:cNvCxnSpPr>
            <a:cxnSpLocks noChangeShapeType="1"/>
          </p:cNvCxnSpPr>
          <p:nvPr/>
        </p:nvCxnSpPr>
        <p:spPr bwMode="auto">
          <a:xfrm>
            <a:off x="6143625" y="2598738"/>
            <a:ext cx="590550" cy="3175"/>
          </a:xfrm>
          <a:prstGeom prst="straightConnector1">
            <a:avLst/>
          </a:prstGeom>
          <a:noFill/>
          <a:ln w="31750">
            <a:solidFill>
              <a:srgbClr val="FF6600"/>
            </a:solidFill>
            <a:round/>
            <a:headEnd/>
            <a:tailEnd type="stealth" w="lg" len="lg"/>
          </a:ln>
        </p:spPr>
      </p:cxnSp>
      <p:cxnSp>
        <p:nvCxnSpPr>
          <p:cNvPr id="35883" name="AutoShape 22"/>
          <p:cNvCxnSpPr>
            <a:cxnSpLocks noChangeShapeType="1"/>
          </p:cNvCxnSpPr>
          <p:nvPr/>
        </p:nvCxnSpPr>
        <p:spPr bwMode="auto">
          <a:xfrm rot="5400000">
            <a:off x="5419725" y="3403600"/>
            <a:ext cx="2470150" cy="1657350"/>
          </a:xfrm>
          <a:prstGeom prst="bentConnector2">
            <a:avLst/>
          </a:prstGeom>
          <a:noFill/>
          <a:ln w="31750">
            <a:solidFill>
              <a:srgbClr val="FF6600"/>
            </a:solidFill>
            <a:miter lim="800000"/>
            <a:headEnd/>
            <a:tailEnd type="stealth" w="lg" len="lg"/>
          </a:ln>
        </p:spPr>
      </p:cxnSp>
      <p:cxnSp>
        <p:nvCxnSpPr>
          <p:cNvPr id="35884" name="AutoShape 23"/>
          <p:cNvCxnSpPr>
            <a:cxnSpLocks noChangeShapeType="1"/>
          </p:cNvCxnSpPr>
          <p:nvPr/>
        </p:nvCxnSpPr>
        <p:spPr bwMode="auto">
          <a:xfrm>
            <a:off x="4379913" y="4968875"/>
            <a:ext cx="6350" cy="360363"/>
          </a:xfrm>
          <a:prstGeom prst="straightConnector1">
            <a:avLst/>
          </a:prstGeom>
          <a:noFill/>
          <a:ln w="31750">
            <a:solidFill>
              <a:srgbClr val="FF6600"/>
            </a:solidFill>
            <a:round/>
            <a:headEnd/>
            <a:tailEnd type="stealth" w="lg" len="lg"/>
          </a:ln>
        </p:spPr>
      </p:cxnSp>
      <p:cxnSp>
        <p:nvCxnSpPr>
          <p:cNvPr id="35885" name="AutoShape 24"/>
          <p:cNvCxnSpPr>
            <a:cxnSpLocks noChangeShapeType="1"/>
          </p:cNvCxnSpPr>
          <p:nvPr/>
        </p:nvCxnSpPr>
        <p:spPr bwMode="auto">
          <a:xfrm>
            <a:off x="2538413" y="3670300"/>
            <a:ext cx="6350" cy="504825"/>
          </a:xfrm>
          <a:prstGeom prst="straightConnector1">
            <a:avLst/>
          </a:prstGeom>
          <a:noFill/>
          <a:ln w="31750">
            <a:solidFill>
              <a:srgbClr val="FF6600"/>
            </a:solidFill>
            <a:round/>
            <a:headEnd/>
            <a:tailEnd type="stealth" w="lg" len="lg"/>
          </a:ln>
        </p:spPr>
      </p:cxnSp>
      <p:cxnSp>
        <p:nvCxnSpPr>
          <p:cNvPr id="35886" name="AutoShape 25"/>
          <p:cNvCxnSpPr>
            <a:cxnSpLocks noChangeShapeType="1"/>
          </p:cNvCxnSpPr>
          <p:nvPr/>
        </p:nvCxnSpPr>
        <p:spPr bwMode="auto">
          <a:xfrm>
            <a:off x="4051300" y="3671888"/>
            <a:ext cx="6350" cy="504825"/>
          </a:xfrm>
          <a:prstGeom prst="straightConnector1">
            <a:avLst/>
          </a:prstGeom>
          <a:noFill/>
          <a:ln w="31750">
            <a:solidFill>
              <a:srgbClr val="FF6600"/>
            </a:solidFill>
            <a:round/>
            <a:headEnd/>
            <a:tailEnd type="stealth" w="lg" len="lg"/>
          </a:ln>
        </p:spPr>
      </p:cxnSp>
      <p:cxnSp>
        <p:nvCxnSpPr>
          <p:cNvPr id="35887" name="AutoShape 26"/>
          <p:cNvCxnSpPr>
            <a:cxnSpLocks noChangeShapeType="1"/>
          </p:cNvCxnSpPr>
          <p:nvPr/>
        </p:nvCxnSpPr>
        <p:spPr bwMode="auto">
          <a:xfrm>
            <a:off x="5572125" y="3657600"/>
            <a:ext cx="6350" cy="504825"/>
          </a:xfrm>
          <a:prstGeom prst="straightConnector1">
            <a:avLst/>
          </a:prstGeom>
          <a:noFill/>
          <a:ln w="31750">
            <a:solidFill>
              <a:srgbClr val="FF6600"/>
            </a:solidFill>
            <a:round/>
            <a:headEnd/>
            <a:tailEnd type="stealth" w="lg" len="lg"/>
          </a:ln>
        </p:spPr>
      </p:cxnSp>
      <p:sp>
        <p:nvSpPr>
          <p:cNvPr id="35888" name="Text Box 27"/>
          <p:cNvSpPr txBox="1">
            <a:spLocks noChangeArrowheads="1"/>
          </p:cNvSpPr>
          <p:nvPr/>
        </p:nvSpPr>
        <p:spPr bwMode="auto">
          <a:xfrm>
            <a:off x="958850" y="1712913"/>
            <a:ext cx="800100" cy="52387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Código</a:t>
            </a: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Fonte</a:t>
            </a:r>
          </a:p>
        </p:txBody>
      </p:sp>
      <p:sp>
        <p:nvSpPr>
          <p:cNvPr id="35889" name="Text Box 28"/>
          <p:cNvSpPr txBox="1">
            <a:spLocks noChangeArrowheads="1"/>
          </p:cNvSpPr>
          <p:nvPr/>
        </p:nvSpPr>
        <p:spPr bwMode="auto">
          <a:xfrm>
            <a:off x="784225" y="3081338"/>
            <a:ext cx="1168400" cy="52387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Código</a:t>
            </a: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pt-BR" sz="1400" b="1">
                <a:latin typeface="Optima"/>
              </a:rPr>
              <a:t>Gerenciado</a:t>
            </a: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1967683" y="2448520"/>
            <a:ext cx="1143000" cy="330200"/>
          </a:xfrm>
          <a:prstGeom prst="rect">
            <a:avLst/>
          </a:prstGeom>
          <a:gradFill rotWithShape="1">
            <a:gsLst>
              <a:gs pos="0">
                <a:srgbClr val="D60093">
                  <a:gamma/>
                  <a:shade val="46275"/>
                  <a:invGamma/>
                </a:srgbClr>
              </a:gs>
              <a:gs pos="50000">
                <a:srgbClr val="D60093">
                  <a:alpha val="89999"/>
                </a:srgbClr>
              </a:gs>
              <a:gs pos="100000">
                <a:srgbClr val="D60093">
                  <a:gamma/>
                  <a:shade val="46275"/>
                  <a:invGamma/>
                </a:srgbClr>
              </a:gs>
            </a:gsLst>
            <a:lin ang="2700000" scaled="1"/>
          </a:gradFill>
          <a:ln w="12700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D60093"/>
            </a:extrusionClr>
          </a:sp3d>
        </p:spPr>
        <p:txBody>
          <a:bodyPr wrap="none" lIns="91429" tIns="0" rIns="91429" bIns="0" anchor="ctr" anchorCtr="1">
            <a:flatTx/>
          </a:bodyPr>
          <a:lstStyle/>
          <a:p>
            <a:pPr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tima" pitchFamily="34" charset="0"/>
              </a:rPr>
              <a:t>Compilador</a:t>
            </a:r>
            <a:endParaRPr 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ti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Interfaces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Interfaces podem ser utilizadas para separar a especificação do comportamento de um objeto de sua implementação concreta</a:t>
            </a:r>
          </a:p>
          <a:p>
            <a:r>
              <a:rPr lang="pt-BR" dirty="0" smtClean="0"/>
              <a:t>Dessa forma a interface age como um contrato, o qual define explicitamente quais métodos uma classe deve obrigatoriamente implementar</a:t>
            </a:r>
          </a:p>
          <a:p>
            <a:pPr lvl="1"/>
            <a:r>
              <a:rPr lang="pt-BR" dirty="0" smtClean="0"/>
              <a:t>Por exemplo, suponha a necessidade de implementação da estrutura de dados Pilha</a:t>
            </a:r>
          </a:p>
          <a:p>
            <a:pPr lvl="2"/>
            <a:r>
              <a:rPr lang="pt-BR" dirty="0" smtClean="0"/>
              <a:t>Toda pilha deve possuir as operações empilha(), desempilha(), </a:t>
            </a:r>
            <a:r>
              <a:rPr lang="pt-BR" dirty="0" err="1" smtClean="0"/>
              <a:t>estaVazia</a:t>
            </a:r>
            <a:r>
              <a:rPr lang="pt-BR" dirty="0" smtClean="0"/>
              <a:t>()</a:t>
            </a:r>
          </a:p>
          <a:p>
            <a:pPr lvl="2"/>
            <a:r>
              <a:rPr lang="pt-BR" dirty="0" smtClean="0"/>
              <a:t>Mas a pilha pode ser implementada com </a:t>
            </a:r>
            <a:r>
              <a:rPr lang="pt-BR" dirty="0" err="1" smtClean="0"/>
              <a:t>array</a:t>
            </a:r>
            <a:r>
              <a:rPr lang="pt-BR" dirty="0" smtClean="0"/>
              <a:t>, lista encadeada, </a:t>
            </a:r>
            <a:r>
              <a:rPr lang="pt-BR" dirty="0" err="1" smtClean="0"/>
              <a:t>etc</a:t>
            </a: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Interfaces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Existem dois motivos básicos para fazer uso de interfaces:</a:t>
            </a:r>
          </a:p>
          <a:p>
            <a:pPr lvl="1"/>
            <a:r>
              <a:rPr lang="pt-BR" dirty="0" smtClean="0"/>
              <a:t>Uma interface é como um contrato que determina o que deve fazer parte de suas classes derivadas;</a:t>
            </a:r>
          </a:p>
          <a:p>
            <a:pPr lvl="1"/>
            <a:r>
              <a:rPr lang="pt-BR" dirty="0" smtClean="0"/>
              <a:t>Bibliotecas padronizadas de interfaces uniformizam a construção de projetos.</a:t>
            </a:r>
          </a:p>
          <a:p>
            <a:r>
              <a:rPr lang="pt-BR" dirty="0" smtClean="0"/>
              <a:t>Uma interface informa apenas quais são o nome, tipo de retorno e os parâmetros dos métodos.</a:t>
            </a:r>
          </a:p>
          <a:p>
            <a:pPr lvl="1"/>
            <a:r>
              <a:rPr lang="pt-BR" dirty="0" smtClean="0"/>
              <a:t>A forma como os métodos são implementados não é preocupação da interface.</a:t>
            </a:r>
          </a:p>
          <a:p>
            <a:pPr lvl="1"/>
            <a:r>
              <a:rPr lang="pt-BR" dirty="0" smtClean="0"/>
              <a:t>A interface representa o modo como você quer que um objeto seja usado.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Interfaces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Declarando interfaces:</a:t>
            </a:r>
          </a:p>
          <a:p>
            <a:pPr lvl="1"/>
            <a:r>
              <a:rPr lang="pt-BR" dirty="0" smtClean="0"/>
              <a:t>Uma interface é declarada de forma semelhante a uma classe</a:t>
            </a:r>
          </a:p>
          <a:p>
            <a:pPr lvl="1"/>
            <a:r>
              <a:rPr lang="pt-BR" dirty="0" smtClean="0"/>
              <a:t>Utiliza-se a palavra-chave interface ao invés de </a:t>
            </a:r>
            <a:r>
              <a:rPr lang="pt-BR" dirty="0" err="1" smtClean="0"/>
              <a:t>class</a:t>
            </a:r>
            <a:endParaRPr lang="pt-BR" dirty="0" smtClean="0"/>
          </a:p>
          <a:p>
            <a:pPr lvl="1"/>
            <a:r>
              <a:rPr lang="pt-BR" dirty="0" smtClean="0"/>
              <a:t>Em C#, interfaces podem conter métodos, propriedades, indexadores e eventos</a:t>
            </a:r>
          </a:p>
          <a:p>
            <a:pPr lvl="1"/>
            <a:r>
              <a:rPr lang="pt-BR" dirty="0" smtClean="0"/>
              <a:t>Não é possível fornecer modificadores para os membros da interface</a:t>
            </a:r>
          </a:p>
          <a:p>
            <a:pPr lvl="2"/>
            <a:r>
              <a:rPr lang="pt-BR" dirty="0" smtClean="0"/>
              <a:t>São implicitamente públicos e abstratos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Interfaces</a:t>
            </a:r>
            <a:endParaRPr lang="en-US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/>
              <a:t>Restrições importantes:</a:t>
            </a:r>
          </a:p>
          <a:p>
            <a:pPr lvl="1"/>
            <a:r>
              <a:rPr lang="pt-BR" dirty="0" smtClean="0"/>
              <a:t>Uma interface não permite a presença de atributos</a:t>
            </a:r>
          </a:p>
          <a:p>
            <a:pPr lvl="1"/>
            <a:r>
              <a:rPr lang="pt-BR" dirty="0" smtClean="0"/>
              <a:t>Uma interface não permite construtores</a:t>
            </a:r>
          </a:p>
          <a:p>
            <a:pPr lvl="2"/>
            <a:r>
              <a:rPr lang="pt-BR" dirty="0" smtClean="0"/>
              <a:t>Não é possível instanciar uma interface</a:t>
            </a:r>
          </a:p>
          <a:p>
            <a:pPr lvl="1"/>
            <a:r>
              <a:rPr lang="pt-BR" dirty="0" smtClean="0"/>
              <a:t>Não é possível fornecer modificadores para os membros da interface</a:t>
            </a:r>
          </a:p>
          <a:p>
            <a:pPr lvl="1"/>
            <a:r>
              <a:rPr lang="pt-BR" dirty="0" smtClean="0"/>
              <a:t>Não é possível aninhar declaração de tipos dentro de uma interface</a:t>
            </a:r>
          </a:p>
          <a:p>
            <a:pPr lvl="1"/>
            <a:r>
              <a:rPr lang="pt-BR" dirty="0" smtClean="0"/>
              <a:t>Interfaces somente podem herdar de outras interfaces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Interfaces</a:t>
            </a:r>
            <a:endParaRPr lang="en-US" smtClean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Declarando uma interface:</a:t>
            </a:r>
            <a:endParaRPr lang="en-US" smtClean="0"/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900113" y="2708275"/>
            <a:ext cx="7929562" cy="1938338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65000"/>
            </a:pPr>
            <a:r>
              <a:rPr lang="en-US" sz="2400">
                <a:latin typeface="Consolas" pitchFamily="49" charset="0"/>
              </a:rPr>
              <a:t>interface IPilha {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400">
                <a:latin typeface="Consolas" pitchFamily="49" charset="0"/>
              </a:rPr>
              <a:t>	void Empilhar(object obj);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400">
                <a:latin typeface="Consolas" pitchFamily="49" charset="0"/>
              </a:rPr>
              <a:t>	object Desempilhar();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400">
                <a:latin typeface="Consolas" pitchFamily="49" charset="0"/>
              </a:rPr>
              <a:t>	object Topo{get;}</a:t>
            </a:r>
            <a:endParaRPr lang="en-US" sz="2400">
              <a:latin typeface="Consolas" pitchFamily="49" charset="0"/>
            </a:endParaRP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400">
                <a:latin typeface="Consolas" pitchFamily="49" charset="0"/>
              </a:rPr>
              <a:t>}</a:t>
            </a:r>
            <a:endParaRPr lang="en-US" sz="240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Interfaces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Implementando interfaces:</a:t>
            </a:r>
          </a:p>
          <a:p>
            <a:pPr lvl="1"/>
            <a:r>
              <a:rPr lang="pt-BR" dirty="0" smtClean="0"/>
              <a:t>Como interfaces são compostas de métodos abstratos, esses métodos deverão ser implementados por alguma classe concreta</a:t>
            </a:r>
          </a:p>
          <a:p>
            <a:pPr lvl="1"/>
            <a:r>
              <a:rPr lang="pt-BR" dirty="0" smtClean="0"/>
              <a:t>Logo, dizemos que uma interface é implementada por uma classe</a:t>
            </a:r>
          </a:p>
          <a:p>
            <a:pPr lvl="1"/>
            <a:r>
              <a:rPr lang="pt-BR" dirty="0" smtClean="0"/>
              <a:t>Utiliza-se a mesma notação de herança</a:t>
            </a:r>
          </a:p>
          <a:p>
            <a:pPr lvl="1"/>
            <a:r>
              <a:rPr lang="pt-BR" dirty="0" smtClean="0"/>
              <a:t>A classe deverá implementar todos os métodos listados na interface</a:t>
            </a:r>
          </a:p>
          <a:p>
            <a:pPr lvl="2"/>
            <a:r>
              <a:rPr lang="pt-BR" dirty="0" smtClean="0"/>
              <a:t>A implementação deve ser pública, não estática e possuir a mesma assinatura</a:t>
            </a:r>
          </a:p>
          <a:p>
            <a:pPr lvl="1"/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implementar</a:t>
            </a:r>
            <a:r>
              <a:rPr lang="en-US" dirty="0" smtClean="0"/>
              <a:t> </a:t>
            </a:r>
            <a:r>
              <a:rPr lang="en-US" dirty="0" err="1" smtClean="0"/>
              <a:t>diversas</a:t>
            </a:r>
            <a:r>
              <a:rPr lang="en-US" dirty="0" smtClean="0"/>
              <a:t> interfaces</a:t>
            </a: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Interfaces</a:t>
            </a:r>
            <a:endParaRPr lang="en-US" smtClean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Implementando uma interface:</a:t>
            </a:r>
            <a:endParaRPr lang="en-US" smtClean="0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755650" y="2492375"/>
            <a:ext cx="8001000" cy="3140075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65000"/>
            </a:pPr>
            <a:r>
              <a:rPr lang="en-US" sz="2200">
                <a:latin typeface="Consolas" pitchFamily="49" charset="0"/>
              </a:rPr>
              <a:t>public class PilhaArray : IPilha {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200">
                <a:latin typeface="Consolas" pitchFamily="49" charset="0"/>
              </a:rPr>
              <a:t>	private object[] elementos;</a:t>
            </a:r>
            <a:endParaRPr lang="en-US" sz="2200">
              <a:latin typeface="Consolas" pitchFamily="49" charset="0"/>
            </a:endParaRP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200">
                <a:latin typeface="Consolas" pitchFamily="49" charset="0"/>
              </a:rPr>
              <a:t>	public void Empilhar(object obj){...}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200">
                <a:latin typeface="Consolas" pitchFamily="49" charset="0"/>
              </a:rPr>
              <a:t>	public object Desempilhar(){...}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200">
                <a:latin typeface="Consolas" pitchFamily="49" charset="0"/>
              </a:rPr>
              <a:t>	public object Topo{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200">
                <a:latin typeface="Consolas" pitchFamily="49" charset="0"/>
              </a:rPr>
              <a:t>		get {...}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200">
                <a:latin typeface="Consolas" pitchFamily="49" charset="0"/>
              </a:rPr>
              <a:t>	}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200">
                <a:latin typeface="Consolas" pitchFamily="49" charset="0"/>
              </a:rPr>
              <a:t>	...</a:t>
            </a:r>
            <a:endParaRPr lang="en-US" sz="2200">
              <a:latin typeface="Consolas" pitchFamily="49" charset="0"/>
            </a:endParaRP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 sz="2200">
                <a:latin typeface="Consolas" pitchFamily="49" charset="0"/>
              </a:rPr>
              <a:t>}</a:t>
            </a:r>
            <a:endParaRPr lang="en-US" sz="2200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Interfaces</a:t>
            </a:r>
            <a:endParaRPr lang="en-US" smtClean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Implementação explícita de interfaces:</a:t>
            </a:r>
          </a:p>
          <a:p>
            <a:pPr lvl="1"/>
            <a:r>
              <a:rPr lang="pt-BR" dirty="0" smtClean="0"/>
              <a:t>Se uma classe implementa duas interfaces que contêm um membro com a mesma assinatura, a mesma implementação será utilizada para as duas interfaces</a:t>
            </a:r>
          </a:p>
          <a:p>
            <a:pPr lvl="2"/>
            <a:r>
              <a:rPr lang="pt-BR" dirty="0" smtClean="0"/>
              <a:t>Esta característica pode tornar o código inconsistente</a:t>
            </a:r>
          </a:p>
          <a:p>
            <a:pPr lvl="1"/>
            <a:r>
              <a:rPr lang="pt-BR" dirty="0" smtClean="0"/>
              <a:t>C# permite implementar explicitamente um método de uma interface agregando o nome da interface antes do nome do método</a:t>
            </a:r>
          </a:p>
          <a:p>
            <a:pPr lvl="2"/>
            <a:r>
              <a:rPr lang="pt-BR" dirty="0" smtClean="0"/>
              <a:t>Como consequência, os métodos somente poderão ser chamados via uma variável do tipo da interface adequada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Interfaces</a:t>
            </a:r>
            <a:endParaRPr lang="en-US" smtClean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Implementando explicitamente uma interface:</a:t>
            </a:r>
            <a:endParaRPr lang="en-US" smtClean="0"/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838200" y="2492375"/>
            <a:ext cx="7910513" cy="3140075"/>
          </a:xfrm>
          <a:prstGeom prst="rect">
            <a:avLst/>
          </a:prstGeom>
          <a:solidFill>
            <a:schemeClr val="bg1"/>
          </a:solidFill>
          <a:ln w="28575">
            <a:solidFill>
              <a:srgbClr val="7BC46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9400" indent="-279400">
              <a:buClr>
                <a:schemeClr val="bg1"/>
              </a:buClr>
              <a:buSzPct val="65000"/>
            </a:pPr>
            <a:r>
              <a:rPr lang="en-US">
                <a:latin typeface="Consolas" pitchFamily="49" charset="0"/>
              </a:rPr>
              <a:t>interface IUmaInterface {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>
                <a:latin typeface="Consolas" pitchFamily="49" charset="0"/>
              </a:rPr>
              <a:t>	void metodo();</a:t>
            </a:r>
            <a:endParaRPr lang="en-US">
              <a:latin typeface="Consolas" pitchFamily="49" charset="0"/>
            </a:endParaRP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>
                <a:latin typeface="Consolas" pitchFamily="49" charset="0"/>
              </a:rPr>
              <a:t>}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>
                <a:latin typeface="Consolas" pitchFamily="49" charset="0"/>
              </a:rPr>
              <a:t>interface IOutraInterface {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>
                <a:latin typeface="Consolas" pitchFamily="49" charset="0"/>
              </a:rPr>
              <a:t>	void metodo();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>
                <a:latin typeface="Consolas" pitchFamily="49" charset="0"/>
              </a:rPr>
              <a:t>}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>
                <a:latin typeface="Consolas" pitchFamily="49" charset="0"/>
              </a:rPr>
              <a:t>public class MinhaClasse : IUmaInterface, IOutraInterface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>
                <a:latin typeface="Consolas" pitchFamily="49" charset="0"/>
              </a:rPr>
              <a:t>{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>
                <a:latin typeface="Consolas" pitchFamily="49" charset="0"/>
              </a:rPr>
              <a:t>	public void IUmaInterface.metodo(){...}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>
                <a:latin typeface="Consolas" pitchFamily="49" charset="0"/>
              </a:rPr>
              <a:t>	public void IOutraInterface.metodo(){...}</a:t>
            </a:r>
          </a:p>
          <a:p>
            <a:pPr marL="279400" indent="-279400">
              <a:buClr>
                <a:schemeClr val="bg1"/>
              </a:buClr>
              <a:buSzPct val="65000"/>
            </a:pPr>
            <a:r>
              <a:rPr lang="pt-BR">
                <a:latin typeface="Consolas" pitchFamily="49" charset="0"/>
              </a:rPr>
              <a:t>}</a:t>
            </a:r>
            <a:endParaRPr lang="en-US"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Polimorfismo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Quando declaramos uma variável como sendo do tipo de uma interface, essa variável irá aceitar qualquer objeto de uma classe que implemente essa interface</a:t>
            </a:r>
          </a:p>
          <a:p>
            <a:r>
              <a:rPr lang="pt-BR" smtClean="0"/>
              <a:t>Dessa maneira, temos acessos aos métodos definidos na interface de forma independente do tipo de objeto que estamos utilizando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31.4|.5|37.2|46.7|.5"/>
</p:tagLst>
</file>

<file path=ppt/theme/theme1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</TotalTime>
  <Words>13034</Words>
  <Application>Microsoft Office PowerPoint</Application>
  <PresentationFormat>On-screen Show (4:3)</PresentationFormat>
  <Paragraphs>2700</Paragraphs>
  <Slides>296</Slides>
  <Notes>184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296</vt:i4>
      </vt:variant>
    </vt:vector>
  </HeadingPairs>
  <TitlesOfParts>
    <vt:vector size="299" baseType="lpstr">
      <vt:lpstr>5_Custom Design</vt:lpstr>
      <vt:lpstr>Office Theme</vt:lpstr>
      <vt:lpstr>4_Custom Design</vt:lpstr>
      <vt:lpstr>Slide 1</vt:lpstr>
      <vt:lpstr>PATROCINADOR</vt:lpstr>
      <vt:lpstr>Introdução ao .Net Framework e CLR</vt:lpstr>
      <vt:lpstr>O que é o .NET Framework?</vt:lpstr>
      <vt:lpstr>O que posso fazer com o .NET?</vt:lpstr>
      <vt:lpstr>O que é CLR?</vt:lpstr>
      <vt:lpstr>Serviços presentes no CLR</vt:lpstr>
      <vt:lpstr>Processo de compilação</vt:lpstr>
      <vt:lpstr>Processo de compilação</vt:lpstr>
      <vt:lpstr>Código managed X unmanaged</vt:lpstr>
      <vt:lpstr>Código managed X unmanaged</vt:lpstr>
      <vt:lpstr>Linguagens .NET</vt:lpstr>
      <vt:lpstr>Introdução ao asp.net</vt:lpstr>
      <vt:lpstr>O que é ASP.NET?</vt:lpstr>
      <vt:lpstr>O que é ASP.NET?</vt:lpstr>
      <vt:lpstr>ASP.NET</vt:lpstr>
      <vt:lpstr>ASP.NET</vt:lpstr>
      <vt:lpstr>ASP.NET Vantagens</vt:lpstr>
      <vt:lpstr>Componentes de uma Página ASP.NET</vt:lpstr>
      <vt:lpstr>Como funciona o ASP.NET?</vt:lpstr>
      <vt:lpstr>Como implementar código</vt:lpstr>
      <vt:lpstr>VISUAL STUDIO</vt:lpstr>
      <vt:lpstr>O que é o Visual Studio?</vt:lpstr>
      <vt:lpstr>O que posso fazer com o Visual Studio?</vt:lpstr>
      <vt:lpstr>Criando uma Solução</vt:lpstr>
      <vt:lpstr>Templates</vt:lpstr>
      <vt:lpstr>Design</vt:lpstr>
      <vt:lpstr>Codificação</vt:lpstr>
      <vt:lpstr>ASP.NET no Visual Studio</vt:lpstr>
      <vt:lpstr>ASP.NET no Visual Studio</vt:lpstr>
      <vt:lpstr>Lógica de Programação</vt:lpstr>
      <vt:lpstr>Tipos de Dados</vt:lpstr>
      <vt:lpstr>Tipo por valor (value type)</vt:lpstr>
      <vt:lpstr>Tipo por referência (reference type)</vt:lpstr>
      <vt:lpstr>Boxing e unboxing</vt:lpstr>
      <vt:lpstr>Boxing e unboxing</vt:lpstr>
      <vt:lpstr>Operadores</vt:lpstr>
      <vt:lpstr>Estruturas de controle de fluxo</vt:lpstr>
      <vt:lpstr>Estruturas de controle de fluxo</vt:lpstr>
      <vt:lpstr>Estruturas de repetição</vt:lpstr>
      <vt:lpstr>Estruturas de repetição</vt:lpstr>
      <vt:lpstr>Estruturas de repetição</vt:lpstr>
      <vt:lpstr>Conversão de tipos</vt:lpstr>
      <vt:lpstr>Laboratório 01</vt:lpstr>
      <vt:lpstr>Array</vt:lpstr>
      <vt:lpstr>Array</vt:lpstr>
      <vt:lpstr>Array</vt:lpstr>
      <vt:lpstr>Array</vt:lpstr>
      <vt:lpstr>Array</vt:lpstr>
      <vt:lpstr>Array</vt:lpstr>
      <vt:lpstr>Array</vt:lpstr>
      <vt:lpstr>Array</vt:lpstr>
      <vt:lpstr>Estruturas de repetição</vt:lpstr>
      <vt:lpstr>Enumerações</vt:lpstr>
      <vt:lpstr>Namespaces</vt:lpstr>
      <vt:lpstr>Comentários e regiões</vt:lpstr>
      <vt:lpstr>Laboratório 02</vt:lpstr>
      <vt:lpstr>Orientação a Objeto parte I</vt:lpstr>
      <vt:lpstr>Conceitos de orientação a objeto</vt:lpstr>
      <vt:lpstr>Classes</vt:lpstr>
      <vt:lpstr>Classes</vt:lpstr>
      <vt:lpstr>Modificadores de acesso</vt:lpstr>
      <vt:lpstr>Instâncias</vt:lpstr>
      <vt:lpstr>Classes - Atributos</vt:lpstr>
      <vt:lpstr>Classes - Métodos</vt:lpstr>
      <vt:lpstr>Classes - Métodos</vt:lpstr>
      <vt:lpstr>Classes - Métodos</vt:lpstr>
      <vt:lpstr>Classes - Propriedades</vt:lpstr>
      <vt:lpstr>Classes - Propriedades</vt:lpstr>
      <vt:lpstr>Classes - Construtores</vt:lpstr>
      <vt:lpstr>Classes - Sobrecarga</vt:lpstr>
      <vt:lpstr>Classes - Sobrecarga</vt:lpstr>
      <vt:lpstr>Laboratório 03  </vt:lpstr>
      <vt:lpstr>Herança</vt:lpstr>
      <vt:lpstr>Herança</vt:lpstr>
      <vt:lpstr>Herança</vt:lpstr>
      <vt:lpstr>Sobrescrita de métodos</vt:lpstr>
      <vt:lpstr>Sobrescrita de métodos</vt:lpstr>
      <vt:lpstr>Polimorfismo</vt:lpstr>
      <vt:lpstr>Polimorfismo</vt:lpstr>
      <vt:lpstr>Operadores de polimorfismo</vt:lpstr>
      <vt:lpstr>Polimorfismo</vt:lpstr>
      <vt:lpstr>Classes abstratas</vt:lpstr>
      <vt:lpstr>Classes abstratas</vt:lpstr>
      <vt:lpstr>Herança – palavras-chave</vt:lpstr>
      <vt:lpstr>Modificadores de classes</vt:lpstr>
      <vt:lpstr>Modificadores de membros</vt:lpstr>
      <vt:lpstr>Laboratório 04  </vt:lpstr>
      <vt:lpstr>Orientação a Objeto parte II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Polimorfismo</vt:lpstr>
      <vt:lpstr>Polimorfismo</vt:lpstr>
      <vt:lpstr>Laboratório 05</vt:lpstr>
      <vt:lpstr>Interfaces do Framework</vt:lpstr>
      <vt:lpstr>Interfaces do Framework</vt:lpstr>
      <vt:lpstr>Interfaces do Framework</vt:lpstr>
      <vt:lpstr>Laboratório 06</vt:lpstr>
      <vt:lpstr>Estruturas</vt:lpstr>
      <vt:lpstr>Estruturas</vt:lpstr>
      <vt:lpstr>Estruturas</vt:lpstr>
      <vt:lpstr>Coleções </vt:lpstr>
      <vt:lpstr>Coleções</vt:lpstr>
      <vt:lpstr>Coleções</vt:lpstr>
      <vt:lpstr>Tipos genéricos</vt:lpstr>
      <vt:lpstr>Tipos genéricos</vt:lpstr>
      <vt:lpstr>Tipos genéricos</vt:lpstr>
      <vt:lpstr>Coleções genéricas</vt:lpstr>
      <vt:lpstr>Coleções genéricas</vt:lpstr>
      <vt:lpstr>Coleções genéricas</vt:lpstr>
      <vt:lpstr>List</vt:lpstr>
      <vt:lpstr>List</vt:lpstr>
      <vt:lpstr>List</vt:lpstr>
      <vt:lpstr>Método Add()</vt:lpstr>
      <vt:lpstr>Método Add()</vt:lpstr>
      <vt:lpstr>Método Add()</vt:lpstr>
      <vt:lpstr>Método Add()</vt:lpstr>
      <vt:lpstr> Método AddRange()</vt:lpstr>
      <vt:lpstr>List</vt:lpstr>
      <vt:lpstr>List</vt:lpstr>
      <vt:lpstr>Método Insert()</vt:lpstr>
      <vt:lpstr>Método Insert()</vt:lpstr>
      <vt:lpstr>Método Insert()</vt:lpstr>
      <vt:lpstr>Método Insert()</vt:lpstr>
      <vt:lpstr>List</vt:lpstr>
      <vt:lpstr>List</vt:lpstr>
      <vt:lpstr>Dictionary&lt;K, V&gt;</vt:lpstr>
      <vt:lpstr>Laboratório 07 </vt:lpstr>
      <vt:lpstr>Desenvolvendo para internet parte I</vt:lpstr>
      <vt:lpstr>Como funciona um web site?</vt:lpstr>
      <vt:lpstr>Introdução</vt:lpstr>
      <vt:lpstr>html</vt:lpstr>
      <vt:lpstr>html</vt:lpstr>
      <vt:lpstr>html</vt:lpstr>
      <vt:lpstr>html</vt:lpstr>
      <vt:lpstr>html</vt:lpstr>
      <vt:lpstr>html</vt:lpstr>
      <vt:lpstr>html</vt:lpstr>
      <vt:lpstr>Elementos Básicos - Texto</vt:lpstr>
      <vt:lpstr>Elementos Básicos - Listas</vt:lpstr>
      <vt:lpstr>Elementos Básicos - Listas</vt:lpstr>
      <vt:lpstr>Elementos Básicos - Listas</vt:lpstr>
      <vt:lpstr>Elementos Básicos - Links</vt:lpstr>
      <vt:lpstr>Elementos Básicos - Links</vt:lpstr>
      <vt:lpstr>Elementos Básicos - Links</vt:lpstr>
      <vt:lpstr>Elementos Básicos - Tabelas</vt:lpstr>
      <vt:lpstr>Elementos Básicos - Tabelas</vt:lpstr>
      <vt:lpstr>Elementos Básicos - Tabelas</vt:lpstr>
      <vt:lpstr>Elementos Básicos - Tabelas</vt:lpstr>
      <vt:lpstr>Elementos Básicos - Tabelas</vt:lpstr>
      <vt:lpstr>Elementos Básicos - Tabelas</vt:lpstr>
      <vt:lpstr>Elementos Básicos - Imagens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Links Úteis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Links Úteis</vt:lpstr>
      <vt:lpstr>Internet Information Services (IIS)</vt:lpstr>
      <vt:lpstr>Servidor Web Interno</vt:lpstr>
      <vt:lpstr>Web.config</vt:lpstr>
      <vt:lpstr>Desenvolvimento  para Internet parte II</vt:lpstr>
      <vt:lpstr>Ciclo de Vida</vt:lpstr>
      <vt:lpstr>Ciclo de Vida</vt:lpstr>
      <vt:lpstr>Ciclo de Vida</vt:lpstr>
      <vt:lpstr>Ciclo de Vida</vt:lpstr>
      <vt:lpstr>Controles</vt:lpstr>
      <vt:lpstr>Controles</vt:lpstr>
      <vt:lpstr>Controles</vt:lpstr>
      <vt:lpstr>Controles</vt:lpstr>
      <vt:lpstr>Controles - Básicos</vt:lpstr>
      <vt:lpstr>Controles - ListBox</vt:lpstr>
      <vt:lpstr>Controles - ListBox</vt:lpstr>
      <vt:lpstr>Controles - ListBox</vt:lpstr>
      <vt:lpstr>Controles - DropDownList</vt:lpstr>
      <vt:lpstr>Controles - CheckBox</vt:lpstr>
      <vt:lpstr>Controles - RadioButton</vt:lpstr>
      <vt:lpstr>Controles - Outros</vt:lpstr>
      <vt:lpstr>Controles - Outros</vt:lpstr>
      <vt:lpstr>Controles - Outros</vt:lpstr>
      <vt:lpstr>Controles - Outros</vt:lpstr>
      <vt:lpstr>Controles - Outros</vt:lpstr>
      <vt:lpstr>Eventos</vt:lpstr>
      <vt:lpstr>Partial Types</vt:lpstr>
      <vt:lpstr>Partial Types</vt:lpstr>
      <vt:lpstr>Laboratório 08</vt:lpstr>
      <vt:lpstr>Customização de Layout</vt:lpstr>
      <vt:lpstr>Customização de Layout</vt:lpstr>
      <vt:lpstr>Master Page</vt:lpstr>
      <vt:lpstr>Master Page</vt:lpstr>
      <vt:lpstr>Master Page</vt:lpstr>
      <vt:lpstr>Master Page</vt:lpstr>
      <vt:lpstr>Content Page</vt:lpstr>
      <vt:lpstr>Content Page</vt:lpstr>
      <vt:lpstr>Content Page</vt:lpstr>
      <vt:lpstr>Demonstração</vt:lpstr>
      <vt:lpstr>Laboratório 09</vt:lpstr>
      <vt:lpstr>Desenvolvendo para internet parte III</vt:lpstr>
      <vt:lpstr>O que é gerenciamento de estado?</vt:lpstr>
      <vt:lpstr>Tipos de gerenciamento de estado</vt:lpstr>
      <vt:lpstr>Session</vt:lpstr>
      <vt:lpstr>Session</vt:lpstr>
      <vt:lpstr>Session - Eventos associados</vt:lpstr>
      <vt:lpstr>Application</vt:lpstr>
      <vt:lpstr>Application - Eventos associados</vt:lpstr>
      <vt:lpstr>ViewState</vt:lpstr>
      <vt:lpstr>ViewState</vt:lpstr>
      <vt:lpstr>ViewState</vt:lpstr>
      <vt:lpstr>Cookie</vt:lpstr>
      <vt:lpstr>Cookie</vt:lpstr>
      <vt:lpstr>Cookie</vt:lpstr>
      <vt:lpstr>Laboratório 10</vt:lpstr>
      <vt:lpstr>Laboratório 11</vt:lpstr>
      <vt:lpstr>User Controls</vt:lpstr>
      <vt:lpstr>User Controls</vt:lpstr>
      <vt:lpstr>User Controls</vt:lpstr>
      <vt:lpstr>Eventos e Delegates</vt:lpstr>
      <vt:lpstr>Eventos e Delegates</vt:lpstr>
      <vt:lpstr>Eventos e Delegates</vt:lpstr>
      <vt:lpstr>Eventos e Delegates</vt:lpstr>
      <vt:lpstr>Laboratório 12</vt:lpstr>
      <vt:lpstr>Desenvolvendo para internet parte Iv</vt:lpstr>
      <vt:lpstr>AJAX</vt:lpstr>
      <vt:lpstr>Roadmap da Apresentação Visual</vt:lpstr>
      <vt:lpstr>Convergência Web e Desktop</vt:lpstr>
      <vt:lpstr>Experiência do Usuário</vt:lpstr>
      <vt:lpstr>Problemas em uma Aplicação Web</vt:lpstr>
      <vt:lpstr>Solução para Aplicações Web</vt:lpstr>
      <vt:lpstr>AJAX Conceitos</vt:lpstr>
      <vt:lpstr>Introdução ao AJAX</vt:lpstr>
      <vt:lpstr>Renderização Parcial de Páginas</vt:lpstr>
      <vt:lpstr>XmlHttpRequest </vt:lpstr>
      <vt:lpstr>ScriptManager</vt:lpstr>
      <vt:lpstr>ScriptManager</vt:lpstr>
      <vt:lpstr>UpdatePanel</vt:lpstr>
      <vt:lpstr>UpdatePanel</vt:lpstr>
      <vt:lpstr>UpdatePanel</vt:lpstr>
      <vt:lpstr>UpdatePanel</vt:lpstr>
      <vt:lpstr>UpdatePanel</vt:lpstr>
      <vt:lpstr>UpdatePanel</vt:lpstr>
      <vt:lpstr>UpdateProgress</vt:lpstr>
      <vt:lpstr>UpdateProgress</vt:lpstr>
      <vt:lpstr>Laboratório 13</vt:lpstr>
      <vt:lpstr>ASP.NET AJAX Control Toolkit</vt:lpstr>
      <vt:lpstr>Slide 270</vt:lpstr>
      <vt:lpstr>Aprimorando Controles Existentes</vt:lpstr>
      <vt:lpstr>Demonstração</vt:lpstr>
      <vt:lpstr>Web Services</vt:lpstr>
      <vt:lpstr>O que é Web Service?</vt:lpstr>
      <vt:lpstr>Web Services - Características</vt:lpstr>
      <vt:lpstr>Por que Web Services?</vt:lpstr>
      <vt:lpstr>Pré-Web Services</vt:lpstr>
      <vt:lpstr>Pré-Web Services - Problemas</vt:lpstr>
      <vt:lpstr>Uma Solução Integrada...</vt:lpstr>
      <vt:lpstr>Integração entre Plataformas</vt:lpstr>
      <vt:lpstr>Infraestrutura</vt:lpstr>
      <vt:lpstr>O que é o SOAP?</vt:lpstr>
      <vt:lpstr>Vantagens do SOAP</vt:lpstr>
      <vt:lpstr>Web Services</vt:lpstr>
      <vt:lpstr>Web App + Web Services</vt:lpstr>
      <vt:lpstr>O que é o WSDL?</vt:lpstr>
      <vt:lpstr>O que é o DISCO e UDDI?</vt:lpstr>
      <vt:lpstr>Funcionamento</vt:lpstr>
      <vt:lpstr>Requisitos - Desenvolvimento</vt:lpstr>
      <vt:lpstr>Requisitos - Produção</vt:lpstr>
      <vt:lpstr>Consumindo Web Services</vt:lpstr>
      <vt:lpstr>Consumindo Web Services</vt:lpstr>
      <vt:lpstr>Consumindo Web Services</vt:lpstr>
      <vt:lpstr>Consumindo Web Services</vt:lpstr>
      <vt:lpstr>Criando Web Service</vt:lpstr>
      <vt:lpstr>Laboratório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Flash</dc:creator>
  <cp:lastModifiedBy>Microsoft Innovation Center</cp:lastModifiedBy>
  <cp:revision>152</cp:revision>
  <dcterms:created xsi:type="dcterms:W3CDTF">2009-09-04T18:20:57Z</dcterms:created>
  <dcterms:modified xsi:type="dcterms:W3CDTF">2012-10-18T14:25:56Z</dcterms:modified>
</cp:coreProperties>
</file>